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46" d="100"/>
          <a:sy n="46" d="100"/>
        </p:scale>
        <p:origin x="22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81CE548-2E16-41B9-A495-CE69613219A8}" type="datetimeFigureOut">
              <a:rPr lang="ru-RU" smtClean="0"/>
              <a:t>23.08.2022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1E28FF6-DD82-4485-91DB-CB70132BC841}" type="slidenum">
              <a:rPr lang="ru-RU" smtClean="0"/>
              <a:t>‹#›</a:t>
            </a:fld>
            <a:endParaRPr lang="ru-RU"/>
          </a:p>
        </p:txBody>
      </p:sp>
    </p:spTree>
    <p:extLst>
      <p:ext uri="{BB962C8B-B14F-4D97-AF65-F5344CB8AC3E}">
        <p14:creationId xmlns:p14="http://schemas.microsoft.com/office/powerpoint/2010/main" val="272627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81CE548-2E16-41B9-A495-CE69613219A8}" type="datetimeFigureOut">
              <a:rPr lang="ru-RU" smtClean="0"/>
              <a:t>23.08.2022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1E28FF6-DD82-4485-91DB-CB70132BC841}" type="slidenum">
              <a:rPr lang="ru-RU" smtClean="0"/>
              <a:t>‹#›</a:t>
            </a:fld>
            <a:endParaRPr lang="ru-RU"/>
          </a:p>
        </p:txBody>
      </p:sp>
    </p:spTree>
    <p:extLst>
      <p:ext uri="{BB962C8B-B14F-4D97-AF65-F5344CB8AC3E}">
        <p14:creationId xmlns:p14="http://schemas.microsoft.com/office/powerpoint/2010/main" val="1732763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81CE548-2E16-41B9-A495-CE69613219A8}" type="datetimeFigureOut">
              <a:rPr lang="ru-RU" smtClean="0"/>
              <a:t>23.08.2022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1E28FF6-DD82-4485-91DB-CB70132BC841}" type="slidenum">
              <a:rPr lang="ru-RU" smtClean="0"/>
              <a:t>‹#›</a:t>
            </a:fld>
            <a:endParaRPr lang="ru-RU"/>
          </a:p>
        </p:txBody>
      </p:sp>
    </p:spTree>
    <p:extLst>
      <p:ext uri="{BB962C8B-B14F-4D97-AF65-F5344CB8AC3E}">
        <p14:creationId xmlns:p14="http://schemas.microsoft.com/office/powerpoint/2010/main" val="2264079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81CE548-2E16-41B9-A495-CE69613219A8}" type="datetimeFigureOut">
              <a:rPr lang="ru-RU" smtClean="0"/>
              <a:t>23.08.2022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1E28FF6-DD82-4485-91DB-CB70132BC841}" type="slidenum">
              <a:rPr lang="ru-RU" smtClean="0"/>
              <a:t>‹#›</a:t>
            </a:fld>
            <a:endParaRPr lang="ru-RU"/>
          </a:p>
        </p:txBody>
      </p:sp>
    </p:spTree>
    <p:extLst>
      <p:ext uri="{BB962C8B-B14F-4D97-AF65-F5344CB8AC3E}">
        <p14:creationId xmlns:p14="http://schemas.microsoft.com/office/powerpoint/2010/main" val="1182051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81CE548-2E16-41B9-A495-CE69613219A8}" type="datetimeFigureOut">
              <a:rPr lang="ru-RU" smtClean="0"/>
              <a:t>23.08.2022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1E28FF6-DD82-4485-91DB-CB70132BC841}" type="slidenum">
              <a:rPr lang="ru-RU" smtClean="0"/>
              <a:t>‹#›</a:t>
            </a:fld>
            <a:endParaRPr lang="ru-RU"/>
          </a:p>
        </p:txBody>
      </p:sp>
    </p:spTree>
    <p:extLst>
      <p:ext uri="{BB962C8B-B14F-4D97-AF65-F5344CB8AC3E}">
        <p14:creationId xmlns:p14="http://schemas.microsoft.com/office/powerpoint/2010/main" val="1670621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81CE548-2E16-41B9-A495-CE69613219A8}" type="datetimeFigureOut">
              <a:rPr lang="ru-RU" smtClean="0"/>
              <a:t>23.08.2022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1E28FF6-DD82-4485-91DB-CB70132BC841}" type="slidenum">
              <a:rPr lang="ru-RU" smtClean="0"/>
              <a:t>‹#›</a:t>
            </a:fld>
            <a:endParaRPr lang="ru-RU"/>
          </a:p>
        </p:txBody>
      </p:sp>
    </p:spTree>
    <p:extLst>
      <p:ext uri="{BB962C8B-B14F-4D97-AF65-F5344CB8AC3E}">
        <p14:creationId xmlns:p14="http://schemas.microsoft.com/office/powerpoint/2010/main" val="3958295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81CE548-2E16-41B9-A495-CE69613219A8}" type="datetimeFigureOut">
              <a:rPr lang="ru-RU" smtClean="0"/>
              <a:t>23.08.2022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1E28FF6-DD82-4485-91DB-CB70132BC841}" type="slidenum">
              <a:rPr lang="ru-RU" smtClean="0"/>
              <a:t>‹#›</a:t>
            </a:fld>
            <a:endParaRPr lang="ru-RU"/>
          </a:p>
        </p:txBody>
      </p:sp>
    </p:spTree>
    <p:extLst>
      <p:ext uri="{BB962C8B-B14F-4D97-AF65-F5344CB8AC3E}">
        <p14:creationId xmlns:p14="http://schemas.microsoft.com/office/powerpoint/2010/main" val="3448819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81CE548-2E16-41B9-A495-CE69613219A8}" type="datetimeFigureOut">
              <a:rPr lang="ru-RU" smtClean="0"/>
              <a:t>23.08.2022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1E28FF6-DD82-4485-91DB-CB70132BC841}" type="slidenum">
              <a:rPr lang="ru-RU" smtClean="0"/>
              <a:t>‹#›</a:t>
            </a:fld>
            <a:endParaRPr lang="ru-RU"/>
          </a:p>
        </p:txBody>
      </p:sp>
    </p:spTree>
    <p:extLst>
      <p:ext uri="{BB962C8B-B14F-4D97-AF65-F5344CB8AC3E}">
        <p14:creationId xmlns:p14="http://schemas.microsoft.com/office/powerpoint/2010/main" val="2768004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81CE548-2E16-41B9-A495-CE69613219A8}" type="datetimeFigureOut">
              <a:rPr lang="ru-RU" smtClean="0"/>
              <a:t>23.08.2022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1E28FF6-DD82-4485-91DB-CB70132BC841}" type="slidenum">
              <a:rPr lang="ru-RU" smtClean="0"/>
              <a:t>‹#›</a:t>
            </a:fld>
            <a:endParaRPr lang="ru-RU"/>
          </a:p>
        </p:txBody>
      </p:sp>
    </p:spTree>
    <p:extLst>
      <p:ext uri="{BB962C8B-B14F-4D97-AF65-F5344CB8AC3E}">
        <p14:creationId xmlns:p14="http://schemas.microsoft.com/office/powerpoint/2010/main" val="1718607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81CE548-2E16-41B9-A495-CE69613219A8}" type="datetimeFigureOut">
              <a:rPr lang="ru-RU" smtClean="0"/>
              <a:t>23.08.2022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1E28FF6-DD82-4485-91DB-CB70132BC841}" type="slidenum">
              <a:rPr lang="ru-RU" smtClean="0"/>
              <a:t>‹#›</a:t>
            </a:fld>
            <a:endParaRPr lang="ru-RU"/>
          </a:p>
        </p:txBody>
      </p:sp>
    </p:spTree>
    <p:extLst>
      <p:ext uri="{BB962C8B-B14F-4D97-AF65-F5344CB8AC3E}">
        <p14:creationId xmlns:p14="http://schemas.microsoft.com/office/powerpoint/2010/main" val="35735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81CE548-2E16-41B9-A495-CE69613219A8}" type="datetimeFigureOut">
              <a:rPr lang="ru-RU" smtClean="0"/>
              <a:t>23.08.2022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1E28FF6-DD82-4485-91DB-CB70132BC841}" type="slidenum">
              <a:rPr lang="ru-RU" smtClean="0"/>
              <a:t>‹#›</a:t>
            </a:fld>
            <a:endParaRPr lang="ru-RU"/>
          </a:p>
        </p:txBody>
      </p:sp>
    </p:spTree>
    <p:extLst>
      <p:ext uri="{BB962C8B-B14F-4D97-AF65-F5344CB8AC3E}">
        <p14:creationId xmlns:p14="http://schemas.microsoft.com/office/powerpoint/2010/main" val="3740441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1CE548-2E16-41B9-A495-CE69613219A8}" type="datetimeFigureOut">
              <a:rPr lang="ru-RU" smtClean="0"/>
              <a:t>23.08.2022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E28FF6-DD82-4485-91DB-CB70132BC841}" type="slidenum">
              <a:rPr lang="ru-RU" smtClean="0"/>
              <a:t>‹#›</a:t>
            </a:fld>
            <a:endParaRPr lang="ru-RU"/>
          </a:p>
        </p:txBody>
      </p:sp>
    </p:spTree>
    <p:extLst>
      <p:ext uri="{BB962C8B-B14F-4D97-AF65-F5344CB8AC3E}">
        <p14:creationId xmlns:p14="http://schemas.microsoft.com/office/powerpoint/2010/main" val="6480137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90599" y="1185040"/>
            <a:ext cx="10127673" cy="3158878"/>
          </a:xfrm>
          <a:prstGeom prst="rect">
            <a:avLst/>
          </a:prstGeom>
        </p:spPr>
        <p:txBody>
          <a:bodyPr wrap="square">
            <a:spAutoFit/>
          </a:bodyPr>
          <a:lstStyle/>
          <a:p>
            <a:pPr algn="ctr">
              <a:lnSpc>
                <a:spcPct val="107000"/>
              </a:lnSpc>
              <a:spcAft>
                <a:spcPts val="375"/>
              </a:spcAft>
            </a:pPr>
            <a:r>
              <a:rPr lang="ru-RU" sz="36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Шайдулин В.А. – учитель математики МБОУ марийская гимназия им. </a:t>
            </a:r>
            <a:r>
              <a:rPr lang="ru-RU" sz="3600" b="1"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Я.Ялкайна</a:t>
            </a:r>
            <a:r>
              <a:rPr lang="ru-RU" sz="36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с. Чураево</a:t>
            </a:r>
          </a:p>
          <a:p>
            <a:pPr algn="ctr">
              <a:lnSpc>
                <a:spcPct val="107000"/>
              </a:lnSpc>
              <a:spcAft>
                <a:spcPts val="375"/>
              </a:spcAft>
            </a:pPr>
            <a:r>
              <a:rPr lang="ru-RU" sz="36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375"/>
              </a:spcAft>
            </a:pPr>
            <a:r>
              <a:rPr lang="ru-RU" sz="3600" b="1"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«Задачи по теории вероятностей в ЕГЭ -2022 </a:t>
            </a:r>
            <a:r>
              <a:rPr lang="ru-RU" sz="3600" b="1" i="1"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(математика, профильный уровень)»</a:t>
            </a:r>
            <a:endParaRPr lang="ru-RU" sz="3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332970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9327" y="0"/>
            <a:ext cx="11790218" cy="3027047"/>
          </a:xfrm>
          <a:prstGeom prst="rect">
            <a:avLst/>
          </a:prstGeom>
        </p:spPr>
        <p:txBody>
          <a:bodyPr wrap="square">
            <a:spAutoFit/>
          </a:bodyPr>
          <a:lstStyle/>
          <a:p>
            <a:pPr algn="just">
              <a:lnSpc>
                <a:spcPct val="107000"/>
              </a:lnSpc>
              <a:spcAft>
                <a:spcPts val="375"/>
              </a:spcAft>
            </a:pPr>
            <a:r>
              <a:rPr lang="ru-RU" sz="36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 Тип 10 </a:t>
            </a:r>
            <a:r>
              <a:rPr lang="ru-RU" sz="36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При изготовлении подшипников диаметром 76 мм вероятность того, что диаметр будет отличаться от заданного не больше чем на 0,01 мм, равна 0,983. Найдите вероятность того, что случайный подшипник будет иметь диаметр меньше чем 75,99 мм или больше чем 76,01 мм.</a:t>
            </a:r>
            <a:endParaRPr lang="ru-RU"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Прямоугольник 2"/>
          <p:cNvSpPr/>
          <p:nvPr/>
        </p:nvSpPr>
        <p:spPr>
          <a:xfrm>
            <a:off x="277091" y="3369290"/>
            <a:ext cx="11554690" cy="3056286"/>
          </a:xfrm>
          <a:prstGeom prst="rect">
            <a:avLst/>
          </a:prstGeom>
        </p:spPr>
        <p:txBody>
          <a:bodyPr wrap="square">
            <a:spAutoFit/>
          </a:bodyPr>
          <a:lstStyle/>
          <a:p>
            <a:pPr indent="238125">
              <a:lnSpc>
                <a:spcPct val="107000"/>
              </a:lnSpc>
              <a:spcAft>
                <a:spcPts val="0"/>
              </a:spcAft>
            </a:pPr>
            <a:r>
              <a:rPr lang="ru-RU" sz="3600" b="1"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Решение. </a:t>
            </a:r>
            <a:r>
              <a:rPr lang="ru-RU" sz="3600"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По условию, диаметр подшипника будет лежать в пределах от 75,99 до 76,01 мм с вероятностью 0,983. Поэтому искомая вероятность противоположного события равна 1 − 0,983 = 0,017.</a:t>
            </a:r>
            <a:endParaRPr lang="ru-RU" sz="3600"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3600"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3600" spc="150"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Ответ:</a:t>
            </a:r>
            <a:r>
              <a:rPr lang="ru-RU" sz="3600"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0,017.</a:t>
            </a:r>
            <a:endParaRPr lang="ru-RU" sz="3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29917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07817" y="0"/>
            <a:ext cx="11824855" cy="3027047"/>
          </a:xfrm>
          <a:prstGeom prst="rect">
            <a:avLst/>
          </a:prstGeom>
        </p:spPr>
        <p:txBody>
          <a:bodyPr wrap="square">
            <a:spAutoFit/>
          </a:bodyPr>
          <a:lstStyle/>
          <a:p>
            <a:pPr algn="just">
              <a:lnSpc>
                <a:spcPct val="107000"/>
              </a:lnSpc>
              <a:spcAft>
                <a:spcPts val="375"/>
              </a:spcAft>
            </a:pPr>
            <a:r>
              <a:rPr lang="ru-RU" sz="36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 Тип 10 </a:t>
            </a:r>
            <a:r>
              <a:rPr lang="ru-RU" sz="36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Стрелок в тире стреляет по мишени до тех пор, пока не поразит её. Известно, что он попадает в цель с вероятностью 0,2 при каждом отдельном выстреле. Какое наименьшее количество патронов нужно дать стрелку, чтобы он поразил цель с вероятностью не менее 0,6?</a:t>
            </a:r>
            <a:endParaRPr lang="ru-RU"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695983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301431" y="649609"/>
            <a:ext cx="11890569" cy="5003045"/>
          </a:xfrm>
          <a:prstGeom prst="rect">
            <a:avLst/>
          </a:prstGeom>
        </p:spPr>
      </p:pic>
    </p:spTree>
    <p:extLst>
      <p:ext uri="{BB962C8B-B14F-4D97-AF65-F5344CB8AC3E}">
        <p14:creationId xmlns:p14="http://schemas.microsoft.com/office/powerpoint/2010/main" val="5778199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p:cNvPicPr>
            <a:picLocks noChangeAspect="1"/>
          </p:cNvPicPr>
          <p:nvPr/>
        </p:nvPicPr>
        <p:blipFill>
          <a:blip r:embed="rId2"/>
          <a:stretch>
            <a:fillRect/>
          </a:stretch>
        </p:blipFill>
        <p:spPr>
          <a:xfrm>
            <a:off x="189630" y="155053"/>
            <a:ext cx="11881583" cy="1549055"/>
          </a:xfrm>
          <a:prstGeom prst="rect">
            <a:avLst/>
          </a:prstGeom>
        </p:spPr>
      </p:pic>
      <p:sp>
        <p:nvSpPr>
          <p:cNvPr id="8" name="Прямоугольник 7"/>
          <p:cNvSpPr/>
          <p:nvPr/>
        </p:nvSpPr>
        <p:spPr>
          <a:xfrm>
            <a:off x="189629" y="1885653"/>
            <a:ext cx="11881583" cy="4805418"/>
          </a:xfrm>
          <a:prstGeom prst="rect">
            <a:avLst/>
          </a:prstGeom>
        </p:spPr>
        <p:txBody>
          <a:bodyPr wrap="square">
            <a:spAutoFit/>
          </a:bodyPr>
          <a:lstStyle/>
          <a:p>
            <a:pPr indent="238125">
              <a:lnSpc>
                <a:spcPct val="107000"/>
              </a:lnSpc>
              <a:spcAft>
                <a:spcPts val="0"/>
              </a:spcAft>
            </a:pPr>
            <a:r>
              <a:rPr lang="ru-RU" sz="3600" b="1"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Решение. </a:t>
            </a:r>
            <a:r>
              <a:rPr lang="ru-RU" sz="3600"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Вероятность того, что стекло сделано на первой фабрике, и оно бракованное: 0,35 · 0,03 = 0,0105.</a:t>
            </a:r>
            <a:endParaRPr lang="ru-RU" sz="3600"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indent="238125">
              <a:lnSpc>
                <a:spcPct val="107000"/>
              </a:lnSpc>
              <a:spcAft>
                <a:spcPts val="0"/>
              </a:spcAft>
            </a:pPr>
            <a:r>
              <a:rPr lang="ru-RU" sz="3600"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Вероятность того, что стекло сделано на второй фабрике, и оно бракованное: 0,65 · 0,05 = 0,0325.</a:t>
            </a:r>
            <a:endParaRPr lang="ru-RU" sz="3600"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indent="238125">
              <a:lnSpc>
                <a:spcPct val="107000"/>
              </a:lnSpc>
              <a:spcAft>
                <a:spcPts val="0"/>
              </a:spcAft>
            </a:pPr>
            <a:r>
              <a:rPr lang="ru-RU" sz="3600"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Поэтому по формуле полной вероятности вероятность того, что случайно купленное в магазине стекло окажется бракованным равна 0,0105 + 0,0325 = 0,043.</a:t>
            </a:r>
            <a:endParaRPr lang="ru-RU" sz="3600"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0"/>
              </a:spcAft>
            </a:pPr>
            <a:r>
              <a:rPr lang="ru-RU" sz="3600"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3600" spc="150"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Ответ:</a:t>
            </a:r>
            <a:r>
              <a:rPr lang="ru-RU" sz="3600"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0,043.</a:t>
            </a:r>
            <a:endParaRPr lang="ru-RU" sz="3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94169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9327" y="0"/>
            <a:ext cx="11790217" cy="6583790"/>
          </a:xfrm>
          <a:prstGeom prst="rect">
            <a:avLst/>
          </a:prstGeom>
        </p:spPr>
        <p:txBody>
          <a:bodyPr wrap="square">
            <a:spAutoFit/>
          </a:bodyPr>
          <a:lstStyle/>
          <a:p>
            <a:pPr algn="just">
              <a:lnSpc>
                <a:spcPct val="107000"/>
              </a:lnSpc>
              <a:spcAft>
                <a:spcPts val="375"/>
              </a:spcAft>
            </a:pPr>
            <a:r>
              <a:rPr lang="ru-RU" sz="36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 Тип 10 </a:t>
            </a:r>
            <a:r>
              <a:rPr lang="ru-RU" sz="36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Турнир по настольному теннису проводится по олимпийской системе: игроки случайным образом разбиваются на игровые пары; проигравший в каждой паре выбывает из турнира, а победитель выходит в следующий тур, где встречается со следующим противником, который определён жребием. Всего в турнире участвует 16 игроков, все они играют одинаково хорошо, поэтому в каждой встрече вероятность выигрыша и поражения у каждого игрока равна 0,5. Среди игроков два друга – Иван и Алексей. Какова вероятность того, что этим двоим в каком-то туре придётся сыграть друг с другом?</a:t>
            </a:r>
            <a:endParaRPr lang="ru-RU"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165569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599" y="207819"/>
            <a:ext cx="11762509" cy="5862695"/>
          </a:xfrm>
          <a:prstGeom prst="rect">
            <a:avLst/>
          </a:prstGeom>
        </p:spPr>
        <p:txBody>
          <a:bodyPr wrap="square">
            <a:spAutoFit/>
          </a:bodyPr>
          <a:lstStyle/>
          <a:p>
            <a:pPr indent="238125">
              <a:lnSpc>
                <a:spcPct val="107000"/>
              </a:lnSpc>
              <a:spcAft>
                <a:spcPts val="0"/>
              </a:spcAft>
            </a:pPr>
            <a:r>
              <a:rPr lang="ru-RU" sz="3200" b="1"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Решение. </a:t>
            </a:r>
            <a:r>
              <a:rPr lang="ru-RU" sz="3200"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Заметим, что поскольку в турнире участвуют 16 игроков, всего будет четыре тура, в каждом из которых будут играть 16, 8, 4 и 2 человека соответственно. Пусть событие </a:t>
            </a:r>
            <a:r>
              <a:rPr lang="ru-RU" sz="3200" i="1"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ru-RU" sz="3200"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 Иван с Алексеем сыграли друг с другом в первом туре, событие </a:t>
            </a:r>
            <a:r>
              <a:rPr lang="ru-RU" sz="3200" i="1"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ru-RU" sz="3200"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 они не сыграли друг с другом в первом туре, но выиграли свои игры в первом туре и встретились во втором, событие </a:t>
            </a:r>
            <a:r>
              <a:rPr lang="ru-RU" sz="3200" i="1"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ru-RU" sz="3200"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 они не сыграли друг с другом в первом и втором туре, но выиграли свои игры в первом и втором туре и встретились в третьем, </a:t>
            </a:r>
            <a:r>
              <a:rPr lang="ru-RU" sz="3200" i="1"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ru-RU" sz="3200"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 они не сыграли друг с другом в первом, втором и третьем туре, но выиграли свои игры в первом, втором и третьем туре и встретились в четвёртом.</a:t>
            </a:r>
            <a:endParaRPr lang="ru-RU" sz="3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548829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Рисунок 7"/>
          <p:cNvPicPr>
            <a:picLocks noChangeAspect="1"/>
          </p:cNvPicPr>
          <p:nvPr/>
        </p:nvPicPr>
        <p:blipFill>
          <a:blip r:embed="rId2"/>
          <a:stretch>
            <a:fillRect/>
          </a:stretch>
        </p:blipFill>
        <p:spPr>
          <a:xfrm>
            <a:off x="617817" y="246258"/>
            <a:ext cx="10729055" cy="6611742"/>
          </a:xfrm>
          <a:prstGeom prst="rect">
            <a:avLst/>
          </a:prstGeom>
        </p:spPr>
      </p:pic>
    </p:spTree>
    <p:extLst>
      <p:ext uri="{BB962C8B-B14F-4D97-AF65-F5344CB8AC3E}">
        <p14:creationId xmlns:p14="http://schemas.microsoft.com/office/powerpoint/2010/main" val="4663340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1413164" y="161086"/>
            <a:ext cx="9144000" cy="6443440"/>
          </a:xfrm>
          <a:prstGeom prst="rect">
            <a:avLst/>
          </a:prstGeom>
        </p:spPr>
      </p:pic>
    </p:spTree>
    <p:extLst>
      <p:ext uri="{BB962C8B-B14F-4D97-AF65-F5344CB8AC3E}">
        <p14:creationId xmlns:p14="http://schemas.microsoft.com/office/powerpoint/2010/main" val="40836695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498763" y="0"/>
            <a:ext cx="11450782" cy="6735754"/>
          </a:xfrm>
          <a:prstGeom prst="rect">
            <a:avLst/>
          </a:prstGeom>
        </p:spPr>
      </p:pic>
    </p:spTree>
    <p:extLst>
      <p:ext uri="{BB962C8B-B14F-4D97-AF65-F5344CB8AC3E}">
        <p14:creationId xmlns:p14="http://schemas.microsoft.com/office/powerpoint/2010/main" val="42221358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0946" y="207817"/>
            <a:ext cx="11720945" cy="6678751"/>
          </a:xfrm>
          <a:prstGeom prst="rect">
            <a:avLst/>
          </a:prstGeom>
        </p:spPr>
        <p:txBody>
          <a:bodyPr wrap="square">
            <a:spAutoFit/>
          </a:bodyPr>
          <a:lstStyle/>
          <a:p>
            <a:pPr>
              <a:lnSpc>
                <a:spcPct val="107000"/>
              </a:lnSpc>
              <a:spcAft>
                <a:spcPts val="800"/>
              </a:spcAft>
            </a:pPr>
            <a:r>
              <a:rPr lang="ru-RU" sz="4000" dirty="0" smtClean="0">
                <a:effectLst/>
                <a:latin typeface="Times New Roman" panose="02020603050405020304" pitchFamily="18" charset="0"/>
                <a:ea typeface="Calibri" panose="020F0502020204030204" pitchFamily="34" charset="0"/>
                <a:cs typeface="Times New Roman" panose="02020603050405020304" pitchFamily="18" charset="0"/>
              </a:rPr>
              <a:t>В 2022 году, в первой части профильного ЕГЭ по математике впервые присутствовали 2 задачи на те­орию вероятностей. Первая задача (номер 2) на классическое определение вероятности, а вторая (номер 10), на использование теорем и формул. Это задача требует более глубокого анализа, и включает несколько шагов, для получения верного ответа. Пример данных задач, был опубликован на официальном сайте «Открытый банк задач ЕГЭ по математике».</a:t>
            </a:r>
            <a:endParaRPr lang="ru-RU"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6558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172900" y="270164"/>
            <a:ext cx="9218009" cy="6356772"/>
          </a:xfrm>
          <a:prstGeom prst="rect">
            <a:avLst/>
          </a:prstGeom>
        </p:spPr>
      </p:pic>
    </p:spTree>
    <p:extLst>
      <p:ext uri="{BB962C8B-B14F-4D97-AF65-F5344CB8AC3E}">
        <p14:creationId xmlns:p14="http://schemas.microsoft.com/office/powerpoint/2010/main" val="32952905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77982" y="166254"/>
            <a:ext cx="11430000" cy="2068259"/>
          </a:xfrm>
          <a:prstGeom prst="rect">
            <a:avLst/>
          </a:prstGeom>
        </p:spPr>
        <p:txBody>
          <a:bodyPr wrap="square">
            <a:spAutoFit/>
          </a:bodyPr>
          <a:lstStyle/>
          <a:p>
            <a:pPr algn="just">
              <a:lnSpc>
                <a:spcPct val="107000"/>
              </a:lnSpc>
              <a:spcAft>
                <a:spcPts val="375"/>
              </a:spcAft>
            </a:pPr>
            <a:r>
              <a:rPr lang="ru-RU" sz="40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Тип 2. </a:t>
            </a:r>
            <a:r>
              <a:rPr lang="ru-RU" sz="4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На клавиатуре телефона 10 цифр, от 0 до 9. Какова вероятность того, что случайно нажатая цифра будет больше 2, но меньше 7?</a:t>
            </a:r>
            <a:endParaRPr lang="ru-RU"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Прямоугольник 2"/>
          <p:cNvSpPr/>
          <p:nvPr/>
        </p:nvSpPr>
        <p:spPr>
          <a:xfrm>
            <a:off x="477982" y="2596859"/>
            <a:ext cx="11714017" cy="3353034"/>
          </a:xfrm>
          <a:prstGeom prst="rect">
            <a:avLst/>
          </a:prstGeom>
        </p:spPr>
        <p:txBody>
          <a:bodyPr wrap="square">
            <a:spAutoFit/>
          </a:bodyPr>
          <a:lstStyle/>
          <a:p>
            <a:pPr indent="238125">
              <a:lnSpc>
                <a:spcPct val="107000"/>
              </a:lnSpc>
              <a:spcAft>
                <a:spcPts val="0"/>
              </a:spcAft>
            </a:pPr>
            <a:r>
              <a:rPr lang="ru-RU" sz="4000" b="1"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Решение. </a:t>
            </a:r>
            <a:r>
              <a:rPr lang="ru-RU" sz="4000"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На клавиатуре телефона 4 цифры больше 2, но меньше 7: 3, 4, 5, 6. Поэтому вероятность того, что случайно будет нажата цифра большая 2, но меньшая 7 равна 4 : 10 = 0,4.</a:t>
            </a:r>
            <a:endParaRPr lang="ru-RU" sz="4000"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4000"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4000" spc="150"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Ответ:</a:t>
            </a:r>
            <a:r>
              <a:rPr lang="ru-RU" sz="4000"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0,4.</a:t>
            </a:r>
            <a:endParaRPr lang="ru-RU" sz="4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4781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5473" y="152638"/>
            <a:ext cx="11700164" cy="4241867"/>
          </a:xfrm>
          <a:prstGeom prst="rect">
            <a:avLst/>
          </a:prstGeom>
        </p:spPr>
        <p:txBody>
          <a:bodyPr wrap="square">
            <a:spAutoFit/>
          </a:bodyPr>
          <a:lstStyle/>
          <a:p>
            <a:pPr algn="just">
              <a:lnSpc>
                <a:spcPct val="107000"/>
              </a:lnSpc>
              <a:spcAft>
                <a:spcPts val="375"/>
              </a:spcAft>
            </a:pPr>
            <a:r>
              <a:rPr lang="ru-RU" sz="36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Тип 2 </a:t>
            </a:r>
            <a:r>
              <a:rPr lang="ru-RU" sz="36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На борту самолёта 13 мест рядом с запасными выходами и 27 мест за перегородками, разделяющими салоны. Остальные места неудобны для пассажира высокого роста. Пассажир В. высокого роста. Найдите вероятность того, что на регистрации при случайном выборе места пассажиру В. достанется удобное место, если всего в самолёте 200 мест.</a:t>
            </a:r>
            <a:endParaRPr lang="ru-RU"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Прямоугольник 2"/>
          <p:cNvSpPr/>
          <p:nvPr/>
        </p:nvSpPr>
        <p:spPr>
          <a:xfrm>
            <a:off x="581891" y="4394505"/>
            <a:ext cx="11610109" cy="2463495"/>
          </a:xfrm>
          <a:prstGeom prst="rect">
            <a:avLst/>
          </a:prstGeom>
        </p:spPr>
        <p:txBody>
          <a:bodyPr wrap="square">
            <a:spAutoFit/>
          </a:bodyPr>
          <a:lstStyle/>
          <a:p>
            <a:pPr indent="238125">
              <a:lnSpc>
                <a:spcPct val="107000"/>
              </a:lnSpc>
              <a:spcAft>
                <a:spcPts val="0"/>
              </a:spcAft>
            </a:pPr>
            <a:r>
              <a:rPr lang="ru-RU" sz="3600" b="1"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Решение. </a:t>
            </a:r>
            <a:r>
              <a:rPr lang="ru-RU" sz="3600"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В самолете 13 + 27 = 40 мест удобны пассажиру В., а всего в самолете 200 мест. Поэтому вероятность того, что пассажиру В. достанется удобное место равна 40 : 200 = 0,2.                       </a:t>
            </a:r>
            <a:r>
              <a:rPr lang="ru-RU" sz="3600" spc="150" dirty="0" smtClean="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Ответ: 0,2</a:t>
            </a:r>
            <a:endParaRPr lang="ru-RU" sz="3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61207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0945" y="166255"/>
            <a:ext cx="11326092" cy="3056286"/>
          </a:xfrm>
          <a:prstGeom prst="rect">
            <a:avLst/>
          </a:prstGeom>
        </p:spPr>
        <p:txBody>
          <a:bodyPr wrap="square">
            <a:spAutoFit/>
          </a:bodyPr>
          <a:lstStyle/>
          <a:p>
            <a:pPr algn="just">
              <a:lnSpc>
                <a:spcPct val="107000"/>
              </a:lnSpc>
              <a:spcAft>
                <a:spcPts val="375"/>
              </a:spcAft>
            </a:pPr>
            <a:r>
              <a:rPr lang="ru-RU" sz="36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Тип 2 </a:t>
            </a:r>
            <a:r>
              <a:rPr lang="ru-RU" sz="36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 сборнике билетов по географии всего 30 билетов, в 12 из них встречается вопрос по теме «Регионы России». Найдите вероятность того, что в случайно выбранном на экзамене билете школьнику </a:t>
            </a:r>
            <a:r>
              <a:rPr lang="ru-RU" sz="36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не достанется</a:t>
            </a:r>
            <a:r>
              <a:rPr lang="ru-RU" sz="36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вопроса по теме «Регионы России».</a:t>
            </a:r>
            <a:endParaRPr lang="ru-RU"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Прямоугольник 2"/>
          <p:cNvSpPr/>
          <p:nvPr/>
        </p:nvSpPr>
        <p:spPr>
          <a:xfrm>
            <a:off x="290945" y="3222541"/>
            <a:ext cx="11617037" cy="3635459"/>
          </a:xfrm>
          <a:prstGeom prst="rect">
            <a:avLst/>
          </a:prstGeom>
        </p:spPr>
        <p:txBody>
          <a:bodyPr wrap="square">
            <a:spAutoFit/>
          </a:bodyPr>
          <a:lstStyle/>
          <a:p>
            <a:pPr>
              <a:lnSpc>
                <a:spcPct val="107000"/>
              </a:lnSpc>
              <a:spcAft>
                <a:spcPts val="375"/>
              </a:spcAft>
            </a:pPr>
            <a:r>
              <a:rPr lang="ru-RU" sz="36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4</a:t>
            </a:r>
            <a:r>
              <a:rPr lang="ru-RU" sz="36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Тип 2 </a:t>
            </a:r>
            <a:r>
              <a:rPr lang="ru-RU" sz="36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На конференцию приехали 6 ученых из Великобритании, 7 из Хорватии и 2 из Норвегии. Каждый из них делает на конференции один доклад. Порядок докладов определяется жеребьёвкой. Найдите вероятность того, что первым окажется доклад ученого из Великобритании.</a:t>
            </a:r>
            <a:endParaRPr lang="ru-RU"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3570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36418" y="207818"/>
            <a:ext cx="11575473" cy="3323987"/>
          </a:xfrm>
          <a:prstGeom prst="rect">
            <a:avLst/>
          </a:prstGeom>
        </p:spPr>
        <p:txBody>
          <a:bodyPr wrap="square">
            <a:spAutoFit/>
          </a:bodyPr>
          <a:lstStyle/>
          <a:p>
            <a:r>
              <a:rPr lang="ru-RU" sz="3000" b="1" dirty="0" smtClean="0">
                <a:solidFill>
                  <a:srgbClr val="000000"/>
                </a:solidFill>
                <a:effectLst/>
                <a:latin typeface="Times New Roman" panose="02020603050405020304" pitchFamily="18" charset="0"/>
                <a:ea typeface="Times New Roman" panose="02020603050405020304" pitchFamily="18" charset="0"/>
              </a:rPr>
              <a:t>5. Тип 2 </a:t>
            </a:r>
            <a:r>
              <a:rPr lang="ru-RU" sz="3000" dirty="0" smtClean="0">
                <a:solidFill>
                  <a:srgbClr val="000000"/>
                </a:solidFill>
                <a:effectLst/>
                <a:latin typeface="Times New Roman" panose="02020603050405020304" pitchFamily="18" charset="0"/>
                <a:ea typeface="Times New Roman" panose="02020603050405020304" pitchFamily="18" charset="0"/>
              </a:rPr>
              <a:t>Конкурс исполнителей проводится в 4 дня. Всего заявлено 55 выступлений — по одному от каждой страны, участвующей в конкурсе. Исполнитель из России участвует в конкурсе. В первый день 22 выступления, остальные распределены поровну между оставшимися днями. Порядок выступлений определяется жеребьёвкой. Какова вероятность, что выступление представителя России состоится в третий день конкурса?</a:t>
            </a:r>
            <a:endParaRPr lang="ru-RU" sz="3000" dirty="0"/>
          </a:p>
        </p:txBody>
      </p:sp>
      <p:pic>
        <p:nvPicPr>
          <p:cNvPr id="1026" name="Рисунок 42" descr=" дробь: числитель: 55 минус 22, знаменатель: 3 конец дроби =11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3188" y="3355881"/>
            <a:ext cx="1844808" cy="767148"/>
          </a:xfrm>
          <a:prstGeom prst="rect">
            <a:avLst/>
          </a:prstGeom>
          <a:noFill/>
          <a:extLst>
            <a:ext uri="{909E8E84-426E-40DD-AFC4-6F175D3DCCD1}">
              <a14:hiddenFill xmlns:a14="http://schemas.microsoft.com/office/drawing/2010/main">
                <a:solidFill>
                  <a:srgbClr val="FFFFFF"/>
                </a:solidFill>
              </a14:hiddenFill>
            </a:ext>
          </a:extLst>
        </p:spPr>
      </p:pic>
      <p:pic>
        <p:nvPicPr>
          <p:cNvPr id="1025" name="Рисунок 41" descr=" дробь: числитель: 11, знаменатель: 55 конец дроби =0,2.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6568" y="5981245"/>
            <a:ext cx="1720995" cy="81246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207818" y="3444864"/>
            <a:ext cx="861755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238125" algn="l" defTabSz="914400" rtl="0" eaLnBrk="0" fontAlgn="base" latinLnBrk="0" hangingPunct="0">
              <a:lnSpc>
                <a:spcPct val="100000"/>
              </a:lnSpc>
              <a:spcBef>
                <a:spcPct val="0"/>
              </a:spcBef>
              <a:spcAft>
                <a:spcPct val="0"/>
              </a:spcAft>
              <a:buClrTx/>
              <a:buSzTx/>
              <a:buFontTx/>
              <a:buNone/>
              <a:tabLst/>
            </a:pPr>
            <a:r>
              <a:rPr kumimoji="0" lang="ru-RU" altLang="ru-RU" sz="3600" b="1"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Решение. </a:t>
            </a:r>
            <a:r>
              <a:rPr kumimoji="0" lang="ru-RU" altLang="ru-RU" sz="36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На третий день запланировано</a:t>
            </a:r>
            <a:r>
              <a:rPr kumimoji="0" lang="ru-RU" altLang="ru-RU" sz="14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
        <p:nvSpPr>
          <p:cNvPr id="4" name="Rectangle 4"/>
          <p:cNvSpPr>
            <a:spLocks noChangeArrowheads="1"/>
          </p:cNvSpPr>
          <p:nvPr/>
        </p:nvSpPr>
        <p:spPr bwMode="auto">
          <a:xfrm>
            <a:off x="0" y="4159057"/>
            <a:ext cx="11637818" cy="175432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238125" algn="l" defTabSz="914400" rtl="0" eaLnBrk="0" fontAlgn="base" latinLnBrk="0" hangingPunct="0">
              <a:lnSpc>
                <a:spcPct val="100000"/>
              </a:lnSpc>
              <a:spcBef>
                <a:spcPct val="0"/>
              </a:spcBef>
              <a:spcAft>
                <a:spcPct val="0"/>
              </a:spcAft>
              <a:buClrTx/>
              <a:buSzTx/>
              <a:buFontTx/>
              <a:buNone/>
              <a:tabLst/>
            </a:pPr>
            <a:r>
              <a:rPr kumimoji="0" lang="ru-RU" altLang="ru-RU" sz="360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выступлений. Значит, вероятность того, что выступление</a:t>
            </a:r>
          </a:p>
          <a:p>
            <a:pPr marL="0" marR="0" lvl="0" indent="238125" algn="l" defTabSz="914400" rtl="0" eaLnBrk="0" fontAlgn="base" latinLnBrk="0" hangingPunct="0">
              <a:lnSpc>
                <a:spcPct val="100000"/>
              </a:lnSpc>
              <a:spcBef>
                <a:spcPct val="0"/>
              </a:spcBef>
              <a:spcAft>
                <a:spcPct val="0"/>
              </a:spcAft>
              <a:buClrTx/>
              <a:buSzTx/>
              <a:buFontTx/>
              <a:buNone/>
              <a:tabLst/>
            </a:pPr>
            <a:r>
              <a:rPr kumimoji="0" lang="ru-RU" altLang="ru-RU" sz="360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представителя из России окажется запланированным</a:t>
            </a:r>
          </a:p>
          <a:p>
            <a:pPr marL="0" marR="0" lvl="0" indent="238125" algn="l" defTabSz="914400" rtl="0" eaLnBrk="0" fontAlgn="base" latinLnBrk="0" hangingPunct="0">
              <a:lnSpc>
                <a:spcPct val="100000"/>
              </a:lnSpc>
              <a:spcBef>
                <a:spcPct val="0"/>
              </a:spcBef>
              <a:spcAft>
                <a:spcPct val="0"/>
              </a:spcAft>
              <a:buClrTx/>
              <a:buSzTx/>
              <a:buFontTx/>
              <a:buNone/>
              <a:tabLst/>
            </a:pPr>
            <a:r>
              <a:rPr kumimoji="0" lang="ru-RU" altLang="ru-RU" sz="360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на третий день конкурса, равна </a:t>
            </a:r>
            <a:endParaRPr kumimoji="0" lang="ru-RU" altLang="ru-RU" sz="360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endParaRPr>
          </a:p>
        </p:txBody>
      </p:sp>
      <p:sp>
        <p:nvSpPr>
          <p:cNvPr id="5" name="Rectangle 5"/>
          <p:cNvSpPr>
            <a:spLocks noChangeArrowheads="1"/>
          </p:cNvSpPr>
          <p:nvPr/>
        </p:nvSpPr>
        <p:spPr bwMode="auto">
          <a:xfrm>
            <a:off x="9227127" y="5904242"/>
            <a:ext cx="278476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ru-RU" altLang="ru-RU" sz="3600" b="1"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Ответ: 0,2.</a:t>
            </a:r>
            <a:endParaRPr kumimoji="0" lang="ru-RU" altLang="ru-RU" sz="3600" b="1"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2238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 calcmode="lin" valueType="num">
                                      <p:cBhvr>
                                        <p:cTn id="12" dur="500" fill="hold"/>
                                        <p:tgtEl>
                                          <p:spTgt spid="1026"/>
                                        </p:tgtEl>
                                        <p:attrNameLst>
                                          <p:attrName>ppt_w</p:attrName>
                                        </p:attrNameLst>
                                      </p:cBhvr>
                                      <p:tavLst>
                                        <p:tav tm="0">
                                          <p:val>
                                            <p:fltVal val="0"/>
                                          </p:val>
                                        </p:tav>
                                        <p:tav tm="100000">
                                          <p:val>
                                            <p:strVal val="#ppt_w"/>
                                          </p:val>
                                        </p:tav>
                                      </p:tavLst>
                                    </p:anim>
                                    <p:anim calcmode="lin" valueType="num">
                                      <p:cBhvr>
                                        <p:cTn id="13" dur="500" fill="hold"/>
                                        <p:tgtEl>
                                          <p:spTgt spid="1026"/>
                                        </p:tgtEl>
                                        <p:attrNameLst>
                                          <p:attrName>ppt_h</p:attrName>
                                        </p:attrNameLst>
                                      </p:cBhvr>
                                      <p:tavLst>
                                        <p:tav tm="0">
                                          <p:val>
                                            <p:fltVal val="0"/>
                                          </p:val>
                                        </p:tav>
                                        <p:tav tm="100000">
                                          <p:val>
                                            <p:strVal val="#ppt_h"/>
                                          </p:val>
                                        </p:tav>
                                      </p:tavLst>
                                    </p:anim>
                                    <p:animEffect transition="in" filter="fade">
                                      <p:cBhvr>
                                        <p:cTn id="14" dur="500"/>
                                        <p:tgtEl>
                                          <p:spTgt spid="1026"/>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left)">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nodeType="clickEffect">
                                  <p:stCondLst>
                                    <p:cond delay="0"/>
                                  </p:stCondLst>
                                  <p:childTnLst>
                                    <p:set>
                                      <p:cBhvr>
                                        <p:cTn id="23" dur="1" fill="hold">
                                          <p:stCondLst>
                                            <p:cond delay="0"/>
                                          </p:stCondLst>
                                        </p:cTn>
                                        <p:tgtEl>
                                          <p:spTgt spid="1025"/>
                                        </p:tgtEl>
                                        <p:attrNameLst>
                                          <p:attrName>style.visibility</p:attrName>
                                        </p:attrNameLst>
                                      </p:cBhvr>
                                      <p:to>
                                        <p:strVal val="visible"/>
                                      </p:to>
                                    </p:set>
                                    <p:anim calcmode="lin" valueType="num">
                                      <p:cBhvr>
                                        <p:cTn id="24" dur="500" fill="hold"/>
                                        <p:tgtEl>
                                          <p:spTgt spid="1025"/>
                                        </p:tgtEl>
                                        <p:attrNameLst>
                                          <p:attrName>ppt_w</p:attrName>
                                        </p:attrNameLst>
                                      </p:cBhvr>
                                      <p:tavLst>
                                        <p:tav tm="0">
                                          <p:val>
                                            <p:fltVal val="0"/>
                                          </p:val>
                                        </p:tav>
                                        <p:tav tm="100000">
                                          <p:val>
                                            <p:strVal val="#ppt_w"/>
                                          </p:val>
                                        </p:tav>
                                      </p:tavLst>
                                    </p:anim>
                                    <p:anim calcmode="lin" valueType="num">
                                      <p:cBhvr>
                                        <p:cTn id="25" dur="500" fill="hold"/>
                                        <p:tgtEl>
                                          <p:spTgt spid="1025"/>
                                        </p:tgtEl>
                                        <p:attrNameLst>
                                          <p:attrName>ppt_h</p:attrName>
                                        </p:attrNameLst>
                                      </p:cBhvr>
                                      <p:tavLst>
                                        <p:tav tm="0">
                                          <p:val>
                                            <p:fltVal val="0"/>
                                          </p:val>
                                        </p:tav>
                                        <p:tav tm="100000">
                                          <p:val>
                                            <p:strVal val="#ppt_h"/>
                                          </p:val>
                                        </p:tav>
                                      </p:tavLst>
                                    </p:anim>
                                    <p:animEffect transition="in" filter="fade">
                                      <p:cBhvr>
                                        <p:cTn id="26" dur="500"/>
                                        <p:tgtEl>
                                          <p:spTgt spid="1025"/>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p:cTn id="31" dur="500" fill="hold"/>
                                        <p:tgtEl>
                                          <p:spTgt spid="5"/>
                                        </p:tgtEl>
                                        <p:attrNameLst>
                                          <p:attrName>ppt_w</p:attrName>
                                        </p:attrNameLst>
                                      </p:cBhvr>
                                      <p:tavLst>
                                        <p:tav tm="0">
                                          <p:val>
                                            <p:fltVal val="0"/>
                                          </p:val>
                                        </p:tav>
                                        <p:tav tm="100000">
                                          <p:val>
                                            <p:strVal val="#ppt_w"/>
                                          </p:val>
                                        </p:tav>
                                      </p:tavLst>
                                    </p:anim>
                                    <p:anim calcmode="lin" valueType="num">
                                      <p:cBhvr>
                                        <p:cTn id="32" dur="500" fill="hold"/>
                                        <p:tgtEl>
                                          <p:spTgt spid="5"/>
                                        </p:tgtEl>
                                        <p:attrNameLst>
                                          <p:attrName>ppt_h</p:attrName>
                                        </p:attrNameLst>
                                      </p:cBhvr>
                                      <p:tavLst>
                                        <p:tav tm="0">
                                          <p:val>
                                            <p:fltVal val="0"/>
                                          </p:val>
                                        </p:tav>
                                        <p:tav tm="100000">
                                          <p:val>
                                            <p:strVal val="#ppt_h"/>
                                          </p:val>
                                        </p:tav>
                                      </p:tavLst>
                                    </p:anim>
                                    <p:animEffect transition="in" filter="fade">
                                      <p:cBhvr>
                                        <p:cTn id="3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201</Words>
  <Application>Microsoft Office PowerPoint</Application>
  <PresentationFormat>Широкоэкранный</PresentationFormat>
  <Paragraphs>27</Paragraphs>
  <Slides>16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16</vt:i4>
      </vt:variant>
    </vt:vector>
  </HeadingPairs>
  <TitlesOfParts>
    <vt:vector size="21"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Учетная запись Майкрософт</dc:creator>
  <cp:lastModifiedBy>Учетная запись Майкрософт</cp:lastModifiedBy>
  <cp:revision>8</cp:revision>
  <dcterms:created xsi:type="dcterms:W3CDTF">2022-08-23T17:21:29Z</dcterms:created>
  <dcterms:modified xsi:type="dcterms:W3CDTF">2022-08-23T18:39:21Z</dcterms:modified>
</cp:coreProperties>
</file>