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 descr="healt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890" y="532765"/>
            <a:ext cx="10956290" cy="54781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337820"/>
            <a:ext cx="10996295" cy="3561715"/>
          </a:xfrm>
          <a:prstGeom prst="rect">
            <a:avLst/>
          </a:prstGeom>
        </p:spPr>
      </p:pic>
      <p:pic>
        <p:nvPicPr>
          <p:cNvPr id="4" name="Изображение 3"/>
          <p:cNvPicPr/>
          <p:nvPr/>
        </p:nvPicPr>
        <p:blipFill>
          <a:blip r:embed="rId2"/>
          <a:stretch>
            <a:fillRect/>
          </a:stretch>
        </p:blipFill>
        <p:spPr>
          <a:xfrm>
            <a:off x="8790305" y="3898900"/>
            <a:ext cx="3182620" cy="28067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290" y="2755265"/>
            <a:ext cx="11571605" cy="60960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993140" y="4368800"/>
            <a:ext cx="10163810" cy="92202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/>
              <a:t>Напишите ей ответное письмо объёмом 90–110 слов, ответьте на три её вопроса. Оформите свой ответ в соответствии с правилами оформления письма. Не пишите адрес и дату. Не забудьте поблагодарить подругу за полученное письмо. </a:t>
            </a:r>
            <a:endParaRPr lang="en-US" altLang="zh-CN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993140" y="586740"/>
            <a:ext cx="104292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Вы получили электронное письмо от своей подруги по переписке Оливии. Ниже приведен отрывок из этого письма</a:t>
            </a:r>
            <a:endParaRPr lang="ru-RU" altLang="en-US"/>
          </a:p>
        </p:txBody>
      </p:sp>
      <p:graphicFrame>
        <p:nvGraphicFramePr>
          <p:cNvPr id="5" name="Таблица 4"/>
          <p:cNvGraphicFramePr/>
          <p:nvPr>
            <p:custDataLst>
              <p:tags r:id="rId2"/>
            </p:custDataLst>
          </p:nvPr>
        </p:nvGraphicFramePr>
        <p:xfrm>
          <a:off x="612140" y="1475740"/>
          <a:ext cx="9518015" cy="1172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8015"/>
              </a:tblGrid>
              <a:tr h="42481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b="1">
                          <a:solidFill>
                            <a:schemeClr val="tx1"/>
                          </a:solidFill>
                        </a:rPr>
                        <a:t>From: Olivia@mail.uk</a:t>
                      </a:r>
                      <a:endParaRPr lang="en-US" alt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401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 b="1"/>
                        <a:t>To: Russian_friend@mail.ru</a:t>
                      </a:r>
                      <a:endParaRPr lang="en-US" altLang="ru-RU" b="1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401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 b="1"/>
                        <a:t>Subject: A diet</a:t>
                      </a:r>
                      <a:endParaRPr lang="en-US" altLang="ru-RU" b="1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Изображение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078085" y="5043170"/>
            <a:ext cx="1894840" cy="16624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3150" y="1113155"/>
            <a:ext cx="7305675" cy="2236470"/>
          </a:xfrm>
          <a:prstGeom prst="rect">
            <a:avLst/>
          </a:prstGeom>
        </p:spPr>
      </p:pic>
      <p:pic>
        <p:nvPicPr>
          <p:cNvPr id="3" name="Изображение 2"/>
          <p:cNvPicPr/>
          <p:nvPr/>
        </p:nvPicPr>
        <p:blipFill>
          <a:blip r:embed="rId2"/>
          <a:stretch>
            <a:fillRect/>
          </a:stretch>
        </p:blipFill>
        <p:spPr>
          <a:xfrm>
            <a:off x="8076565" y="3237865"/>
            <a:ext cx="3420110" cy="30689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1240790" y="367030"/>
            <a:ext cx="8020050" cy="61239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2800" b="1">
                <a:latin typeface="Microsoft New Tai Lue" panose="020B0502040204020203" charset="0"/>
                <a:cs typeface="Microsoft New Tai Lue" panose="020B0502040204020203" charset="0"/>
              </a:rPr>
              <a:t>Walk where and when you can</a:t>
            </a:r>
            <a:endParaRPr lang="en-US" altLang="en-US" sz="2800" b="1">
              <a:latin typeface="Microsoft New Tai Lue" panose="020B0502040204020203" charset="0"/>
              <a:cs typeface="Microsoft New Tai Lue" panose="020B0502040204020203" charset="0"/>
            </a:endParaRPr>
          </a:p>
          <a:p>
            <a:r>
              <a:rPr lang="en-US" altLang="en-US" sz="2800" b="1">
                <a:latin typeface="Microsoft New Tai Lue" panose="020B0502040204020203" charset="0"/>
                <a:cs typeface="Microsoft New Tai Lue" panose="020B0502040204020203" charset="0"/>
              </a:rPr>
              <a:t>Get involved in sport</a:t>
            </a:r>
            <a:endParaRPr lang="en-US" altLang="en-US" sz="2800" b="1">
              <a:latin typeface="Microsoft New Tai Lue" panose="020B0502040204020203" charset="0"/>
              <a:cs typeface="Microsoft New Tai Lue" panose="020B0502040204020203" charset="0"/>
            </a:endParaRPr>
          </a:p>
          <a:p>
            <a:r>
              <a:rPr lang="en-US" altLang="en-US" sz="2800" b="1">
                <a:latin typeface="Microsoft New Tai Lue" panose="020B0502040204020203" charset="0"/>
                <a:cs typeface="Microsoft New Tai Lue" panose="020B0502040204020203" charset="0"/>
              </a:rPr>
              <a:t>Eat a lot of chocolate and sweets</a:t>
            </a:r>
            <a:endParaRPr lang="en-US" altLang="en-US" sz="2800" b="1">
              <a:latin typeface="Microsoft New Tai Lue" panose="020B0502040204020203" charset="0"/>
              <a:cs typeface="Microsoft New Tai Lue" panose="020B0502040204020203" charset="0"/>
            </a:endParaRPr>
          </a:p>
          <a:p>
            <a:r>
              <a:rPr lang="en-US" altLang="en-US" sz="2800" b="1">
                <a:latin typeface="Microsoft New Tai Lue" panose="020B0502040204020203" charset="0"/>
                <a:cs typeface="Microsoft New Tai Lue" panose="020B0502040204020203" charset="0"/>
              </a:rPr>
              <a:t>Don</a:t>
            </a:r>
            <a:r>
              <a:rPr lang="en-US" altLang="en-US" sz="2800" b="1">
                <a:latin typeface="Microsoft New Tai Lue" panose="020B0502040204020203" charset="0"/>
                <a:cs typeface="Microsoft New Tai Lue" panose="020B0502040204020203" charset="0"/>
              </a:rPr>
              <a:t>'t go outside much</a:t>
            </a:r>
            <a:endParaRPr lang="en-US" altLang="en-US" sz="2800" b="1">
              <a:latin typeface="Microsoft New Tai Lue" panose="020B0502040204020203" charset="0"/>
              <a:cs typeface="Microsoft New Tai Lue" panose="020B0502040204020203" charset="0"/>
            </a:endParaRPr>
          </a:p>
          <a:p>
            <a:r>
              <a:rPr lang="en-US" altLang="en-US" sz="2800" b="1">
                <a:latin typeface="Microsoft New Tai Lue" panose="020B0502040204020203" charset="0"/>
                <a:cs typeface="Microsoft New Tai Lue" panose="020B0502040204020203" charset="0"/>
              </a:rPr>
              <a:t>Limit your computer and phone time</a:t>
            </a:r>
            <a:endParaRPr lang="en-US" altLang="en-US" sz="2800" b="1">
              <a:latin typeface="Microsoft New Tai Lue" panose="020B0502040204020203" charset="0"/>
              <a:cs typeface="Microsoft New Tai Lue" panose="020B0502040204020203" charset="0"/>
            </a:endParaRPr>
          </a:p>
          <a:p>
            <a:r>
              <a:rPr lang="en-US" altLang="en-US" sz="2800" b="1">
                <a:latin typeface="Microsoft New Tai Lue" panose="020B0502040204020203" charset="0"/>
                <a:cs typeface="Microsoft New Tai Lue" panose="020B0502040204020203" charset="0"/>
              </a:rPr>
              <a:t>Sit all day long</a:t>
            </a:r>
            <a:endParaRPr lang="en-US" altLang="en-US" sz="2800" b="1">
              <a:latin typeface="Microsoft New Tai Lue" panose="020B0502040204020203" charset="0"/>
              <a:cs typeface="Microsoft New Tai Lue" panose="020B0502040204020203" charset="0"/>
            </a:endParaRPr>
          </a:p>
          <a:p>
            <a:r>
              <a:rPr lang="en-US" altLang="en-US" sz="2800" b="1">
                <a:latin typeface="Microsoft New Tai Lue" panose="020B0502040204020203" charset="0"/>
                <a:cs typeface="Microsoft New Tai Lue" panose="020B0502040204020203" charset="0"/>
              </a:rPr>
              <a:t>Don't skip your meals</a:t>
            </a:r>
            <a:endParaRPr lang="en-US" altLang="en-US" sz="2800" b="1">
              <a:latin typeface="Microsoft New Tai Lue" panose="020B0502040204020203" charset="0"/>
              <a:cs typeface="Microsoft New Tai Lue" panose="020B0502040204020203" charset="0"/>
            </a:endParaRPr>
          </a:p>
          <a:p>
            <a:r>
              <a:rPr lang="en-US" altLang="en-US" sz="2800" b="1">
                <a:latin typeface="Microsoft New Tai Lue" panose="020B0502040204020203" charset="0"/>
                <a:cs typeface="Microsoft New Tai Lue" panose="020B0502040204020203" charset="0"/>
              </a:rPr>
              <a:t>Give up snacking</a:t>
            </a:r>
            <a:endParaRPr lang="en-US" altLang="en-US" sz="2800" b="1">
              <a:latin typeface="Microsoft New Tai Lue" panose="020B0502040204020203" charset="0"/>
              <a:cs typeface="Microsoft New Tai Lue" panose="020B0502040204020203" charset="0"/>
            </a:endParaRPr>
          </a:p>
          <a:p>
            <a:r>
              <a:rPr lang="en-US" altLang="en-US" sz="2800" b="1">
                <a:latin typeface="Microsoft New Tai Lue" panose="020B0502040204020203" charset="0"/>
                <a:cs typeface="Microsoft New Tai Lue" panose="020B0502040204020203" charset="0"/>
              </a:rPr>
              <a:t>Ban junk food</a:t>
            </a:r>
            <a:endParaRPr lang="en-US" altLang="en-US" sz="2800" b="1">
              <a:latin typeface="Microsoft New Tai Lue" panose="020B0502040204020203" charset="0"/>
              <a:cs typeface="Microsoft New Tai Lue" panose="020B0502040204020203" charset="0"/>
            </a:endParaRPr>
          </a:p>
          <a:p>
            <a:r>
              <a:rPr lang="en-US" altLang="en-US" sz="2800" b="1">
                <a:latin typeface="Microsoft New Tai Lue" panose="020B0502040204020203" charset="0"/>
                <a:cs typeface="Microsoft New Tai Lue" panose="020B0502040204020203" charset="0"/>
              </a:rPr>
              <a:t>Miss PE lessons</a:t>
            </a:r>
            <a:endParaRPr lang="en-US" altLang="en-US" sz="2800" b="1">
              <a:latin typeface="Microsoft New Tai Lue" panose="020B0502040204020203" charset="0"/>
              <a:cs typeface="Microsoft New Tai Lue" panose="020B0502040204020203" charset="0"/>
            </a:endParaRPr>
          </a:p>
          <a:p>
            <a:r>
              <a:rPr lang="en-US" altLang="en-US" sz="2800" b="1">
                <a:latin typeface="Microsoft New Tai Lue" panose="020B0502040204020203" charset="0"/>
                <a:cs typeface="Microsoft New Tai Lue" panose="020B0502040204020203" charset="0"/>
              </a:rPr>
              <a:t>Drink water</a:t>
            </a:r>
            <a:endParaRPr lang="en-US" altLang="en-US" sz="2800" b="1">
              <a:latin typeface="Microsoft New Tai Lue" panose="020B0502040204020203" charset="0"/>
              <a:cs typeface="Microsoft New Tai Lue" panose="020B0502040204020203" charset="0"/>
            </a:endParaRPr>
          </a:p>
          <a:p>
            <a:r>
              <a:rPr lang="en-US" altLang="en-US" sz="2800" b="1">
                <a:latin typeface="Microsoft New Tai Lue" panose="020B0502040204020203" charset="0"/>
                <a:cs typeface="Microsoft New Tai Lue" panose="020B0502040204020203" charset="0"/>
              </a:rPr>
              <a:t>Be positive</a:t>
            </a:r>
            <a:endParaRPr lang="en-US" altLang="en-US" sz="2800" b="1">
              <a:latin typeface="Microsoft New Tai Lue" panose="020B0502040204020203" charset="0"/>
              <a:cs typeface="Microsoft New Tai Lue" panose="020B0502040204020203" charset="0"/>
            </a:endParaRPr>
          </a:p>
          <a:p>
            <a:r>
              <a:rPr lang="en-US" altLang="en-US" sz="2800" b="1">
                <a:latin typeface="Microsoft New Tai Lue" panose="020B0502040204020203" charset="0"/>
                <a:cs typeface="Microsoft New Tai Lue" panose="020B0502040204020203" charset="0"/>
              </a:rPr>
              <a:t>Visit fast food places</a:t>
            </a:r>
            <a:endParaRPr lang="en-US" altLang="en-US" sz="2800" b="1">
              <a:latin typeface="Microsoft New Tai Lue" panose="020B0502040204020203" charset="0"/>
              <a:cs typeface="Microsoft New Tai Lue" panose="020B0502040204020203" charset="0"/>
            </a:endParaRPr>
          </a:p>
          <a:p>
            <a:endParaRPr lang="en-US" altLang="en-US" sz="2800" b="1">
              <a:latin typeface="Microsoft New Tai Lue" panose="020B0502040204020203" charset="0"/>
              <a:cs typeface="Microsoft New Tai Lue" panose="020B0502040204020203" charset="0"/>
            </a:endParaRPr>
          </a:p>
        </p:txBody>
      </p:sp>
      <p:pic>
        <p:nvPicPr>
          <p:cNvPr id="3" name="Изображение 2"/>
          <p:cNvPicPr/>
          <p:nvPr/>
        </p:nvPicPr>
        <p:blipFill>
          <a:blip r:embed="rId1"/>
          <a:stretch>
            <a:fillRect/>
          </a:stretch>
        </p:blipFill>
        <p:spPr>
          <a:xfrm>
            <a:off x="8124190" y="3428365"/>
            <a:ext cx="3772535" cy="32296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035" y="547370"/>
            <a:ext cx="10510520" cy="5705475"/>
          </a:xfrm>
          <a:prstGeom prst="rect">
            <a:avLst/>
          </a:prstGeom>
        </p:spPr>
      </p:pic>
      <p:pic>
        <p:nvPicPr>
          <p:cNvPr id="3" name="Изображение 2"/>
          <p:cNvPicPr/>
          <p:nvPr/>
        </p:nvPicPr>
        <p:blipFill>
          <a:blip r:embed="rId2"/>
          <a:stretch>
            <a:fillRect/>
          </a:stretch>
        </p:blipFill>
        <p:spPr>
          <a:xfrm>
            <a:off x="10790555" y="5561330"/>
            <a:ext cx="1287145" cy="11823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1985" y="106680"/>
            <a:ext cx="7297420" cy="6584315"/>
          </a:xfrm>
          <a:prstGeom prst="rect">
            <a:avLst/>
          </a:prstGeom>
        </p:spPr>
      </p:pic>
      <p:pic>
        <p:nvPicPr>
          <p:cNvPr id="3" name="Изображение 2"/>
          <p:cNvPicPr/>
          <p:nvPr/>
        </p:nvPicPr>
        <p:blipFill>
          <a:blip r:embed="rId2"/>
          <a:stretch>
            <a:fillRect/>
          </a:stretch>
        </p:blipFill>
        <p:spPr>
          <a:xfrm>
            <a:off x="8124190" y="3428365"/>
            <a:ext cx="3772535" cy="32296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3545" y="1347470"/>
            <a:ext cx="11152505" cy="1638300"/>
          </a:xfrm>
          <a:prstGeom prst="rect">
            <a:avLst/>
          </a:prstGeom>
        </p:spPr>
      </p:pic>
      <p:pic>
        <p:nvPicPr>
          <p:cNvPr id="3" name="Изображение 2"/>
          <p:cNvPicPr/>
          <p:nvPr/>
        </p:nvPicPr>
        <p:blipFill>
          <a:blip r:embed="rId2"/>
          <a:stretch>
            <a:fillRect/>
          </a:stretch>
        </p:blipFill>
        <p:spPr>
          <a:xfrm>
            <a:off x="8124190" y="3428365"/>
            <a:ext cx="3772535" cy="32296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720" y="925830"/>
            <a:ext cx="10026015" cy="3684270"/>
          </a:xfrm>
          <a:prstGeom prst="rect">
            <a:avLst/>
          </a:prstGeom>
        </p:spPr>
      </p:pic>
      <p:pic>
        <p:nvPicPr>
          <p:cNvPr id="3" name="Изображение 2"/>
          <p:cNvPicPr/>
          <p:nvPr/>
        </p:nvPicPr>
        <p:blipFill>
          <a:blip r:embed="rId2"/>
          <a:stretch>
            <a:fillRect/>
          </a:stretch>
        </p:blipFill>
        <p:spPr>
          <a:xfrm>
            <a:off x="8914130" y="3646805"/>
            <a:ext cx="2982595" cy="30111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rcRect t="3463" r="7999"/>
          <a:stretch>
            <a:fillRect/>
          </a:stretch>
        </p:blipFill>
        <p:spPr>
          <a:xfrm>
            <a:off x="600075" y="1304925"/>
            <a:ext cx="8144510" cy="338074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1185545" y="600075"/>
            <a:ext cx="7781925" cy="6064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ru-RU" sz="2400"/>
              <a:t>Complete the sentences</a:t>
            </a:r>
            <a:endParaRPr lang="en-US" altLang="ru-RU" sz="2400"/>
          </a:p>
        </p:txBody>
      </p:sp>
      <p:pic>
        <p:nvPicPr>
          <p:cNvPr id="4" name="Изображение 3"/>
          <p:cNvPicPr/>
          <p:nvPr/>
        </p:nvPicPr>
        <p:blipFill>
          <a:blip r:embed="rId2"/>
          <a:stretch>
            <a:fillRect/>
          </a:stretch>
        </p:blipFill>
        <p:spPr>
          <a:xfrm>
            <a:off x="8905240" y="3923030"/>
            <a:ext cx="2991485" cy="27349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525" y="95885"/>
            <a:ext cx="9954895" cy="4209415"/>
          </a:xfrm>
          <a:prstGeom prst="rect">
            <a:avLst/>
          </a:prstGeom>
        </p:spPr>
      </p:pic>
      <p:pic>
        <p:nvPicPr>
          <p:cNvPr id="4" name="Изображение 3"/>
          <p:cNvPicPr/>
          <p:nvPr/>
        </p:nvPicPr>
        <p:blipFill>
          <a:blip r:embed="rId2"/>
          <a:stretch>
            <a:fillRect/>
          </a:stretch>
        </p:blipFill>
        <p:spPr>
          <a:xfrm>
            <a:off x="9438005" y="4305300"/>
            <a:ext cx="2658745" cy="25527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658*117"/>
  <p:tag name="TABLE_ENDDRAG_RECT" val="138*161*658*11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673</Words>
  <Application>WPS Presentation</Application>
  <PresentationFormat>宽屏</PresentationFormat>
  <Paragraphs>27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SimSun</vt:lpstr>
      <vt:lpstr>Wingdings</vt:lpstr>
      <vt:lpstr>Calibri Light</vt:lpstr>
      <vt:lpstr>Microsoft New Tai Lue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3</cp:revision>
  <dcterms:created xsi:type="dcterms:W3CDTF">2024-11-17T17:57:00Z</dcterms:created>
  <dcterms:modified xsi:type="dcterms:W3CDTF">2024-11-17T19:18:15Z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1049-12.2.0.18911</vt:lpwstr>
  </property>
  <property fmtid="{D5CDD505-2E9C-101B-9397-08002B2CF9AE}" pid="3" name="ICV">
    <vt:lpwstr>58A33CB07B044D68ABCF22C21911D97E_12</vt:lpwstr>
  </property>
</Properties>
</file>