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35"/>
  </p:notesMasterIdLst>
  <p:sldIdLst>
    <p:sldId id="256" r:id="rId2"/>
    <p:sldId id="313" r:id="rId3"/>
    <p:sldId id="258" r:id="rId4"/>
    <p:sldId id="261" r:id="rId5"/>
    <p:sldId id="299" r:id="rId6"/>
    <p:sldId id="297" r:id="rId7"/>
    <p:sldId id="260" r:id="rId8"/>
    <p:sldId id="280" r:id="rId9"/>
    <p:sldId id="315" r:id="rId10"/>
    <p:sldId id="316" r:id="rId11"/>
    <p:sldId id="279" r:id="rId12"/>
    <p:sldId id="281" r:id="rId13"/>
    <p:sldId id="300" r:id="rId14"/>
    <p:sldId id="301" r:id="rId15"/>
    <p:sldId id="302" r:id="rId16"/>
    <p:sldId id="304" r:id="rId17"/>
    <p:sldId id="305" r:id="rId18"/>
    <p:sldId id="306" r:id="rId19"/>
    <p:sldId id="308" r:id="rId20"/>
    <p:sldId id="307" r:id="rId21"/>
    <p:sldId id="310" r:id="rId22"/>
    <p:sldId id="319" r:id="rId23"/>
    <p:sldId id="314" r:id="rId24"/>
    <p:sldId id="282" r:id="rId25"/>
    <p:sldId id="284" r:id="rId26"/>
    <p:sldId id="289" r:id="rId27"/>
    <p:sldId id="290" r:id="rId28"/>
    <p:sldId id="291" r:id="rId29"/>
    <p:sldId id="292" r:id="rId30"/>
    <p:sldId id="293" r:id="rId31"/>
    <p:sldId id="294" r:id="rId32"/>
    <p:sldId id="320" r:id="rId33"/>
    <p:sldId id="277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1" autoAdjust="0"/>
    <p:restoredTop sz="89557" autoAdjust="0"/>
  </p:normalViewPr>
  <p:slideViewPr>
    <p:cSldViewPr>
      <p:cViewPr varScale="1">
        <p:scale>
          <a:sx n="62" d="100"/>
          <a:sy n="62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FD8666-993E-4A2F-9247-689E69641754}" type="datetimeFigureOut">
              <a:rPr lang="ru-RU"/>
              <a:pPr>
                <a:defRPr/>
              </a:pPr>
              <a:t>13.05.2023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0E4043-21ED-41CA-91D3-553478A70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676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Наш детский сад на протяжении трех лет  разрабатывал и реализовывал проект по гражданскому образованию по теме «Гендерное воспитание в условиях семьи и детского сада». Цель и задачи проекта вы видите на экране.</a:t>
            </a: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539B68-4640-4BB7-82EB-C7A471BEE46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Воспитание и обучение ребёнка в соответствии с его полом является актуальной задачей педагогической работы с детьми дошкольного возраста. Федеральные государственные требования впервые за всю историю дошкольного образования в нашей стране предусматривают решение проблем развития, воспитания и обучения детей дошкольного возраста с учётом гендерного подхода… Одной из задач образовательной области «Социализация» является «формирование гендерной, семейной, гражданской принадлежности, патриотических чувств, чувства принадлежности к мировому сообществу».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BD0EF7-3D07-4BAD-8CB9-E0663620DDE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Работу по воспитанию детей с учетом гендерных особенностей мы решили вести по четырем направлениям: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smtClean="0"/>
              <a:t>заинтересовать педагогический коллектив проблемой гендерного воспитания детей. Для этого необходимо расширить теоретические знания о психосоциальных различиях мальчиков и девочек, об особенностях их воспитания и обучения;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smtClean="0"/>
              <a:t> привлечь родителей к данной проблеме, вовлечь их в процесс воспитания;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smtClean="0"/>
              <a:t> создать определенную  развивающую среду;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smtClean="0"/>
              <a:t> построить модель педагогического процесса.</a:t>
            </a: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336FD6-DA34-4DA5-AD13-F09592E651E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263DFD1-9E8F-4C4E-9611-0F48782CB233}" type="datetimeFigureOut">
              <a:rPr lang="ru-RU" smtClean="0"/>
              <a:pPr>
                <a:defRPr/>
              </a:pPr>
              <a:t>13.05.2023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1F03BC1-8AA5-42EC-831F-5862A13D36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854A85-DE56-4858-8D0B-CD905948D526}" type="datetimeFigureOut">
              <a:rPr lang="ru-RU" smtClean="0"/>
              <a:pPr>
                <a:defRPr/>
              </a:pPr>
              <a:t>13.05.2023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0D3B85A-8E87-4EAB-8CE8-1F99B78F98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9EDD33D-0CE8-4E77-8954-6C38C103E2A4}" type="datetimeFigureOut">
              <a:rPr lang="ru-RU" smtClean="0"/>
              <a:pPr>
                <a:defRPr/>
              </a:pPr>
              <a:t>13.05.2023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577A40-6FC2-4ADF-BD77-3990D69283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2E1D4D8-B8F7-4992-9F98-F129EA874B39}" type="datetimeFigureOut">
              <a:rPr lang="ru-RU" smtClean="0"/>
              <a:pPr>
                <a:defRPr/>
              </a:pPr>
              <a:t>13.05.2023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7A38F1D-9B06-41F1-B373-6C9BC4A2FD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56823D-0C54-455D-9347-26CB30B7D4B5}" type="datetimeFigureOut">
              <a:rPr lang="ru-RU" smtClean="0"/>
              <a:pPr>
                <a:defRPr/>
              </a:pPr>
              <a:t>13.05.2023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3FB654-3D17-484B-99FD-94E35BE6BB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F5F7AD9-0569-49E2-86B1-B425AC4460B1}" type="datetimeFigureOut">
              <a:rPr lang="ru-RU" smtClean="0"/>
              <a:pPr>
                <a:defRPr/>
              </a:pPr>
              <a:t>13.05.2023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A0E01F2-C3EA-4418-A21C-4888BEAA78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1D84EA7-3787-49D3-8CE1-E96AFE3ECF02}" type="datetimeFigureOut">
              <a:rPr lang="ru-RU" smtClean="0"/>
              <a:pPr>
                <a:defRPr/>
              </a:pPr>
              <a:t>13.05.2023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0764CEA-BA9E-47CE-8633-8F8EB2D979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17FE378-FF13-4F73-939F-800FF9F908AD}" type="datetimeFigureOut">
              <a:rPr lang="ru-RU" smtClean="0"/>
              <a:pPr>
                <a:defRPr/>
              </a:pPr>
              <a:t>13.05.2023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3963B0A-E7A0-4ACE-9394-A321289D03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DB65F4-9B17-4634-8B21-3B00DDF3B819}" type="datetimeFigureOut">
              <a:rPr lang="ru-RU" smtClean="0"/>
              <a:pPr>
                <a:defRPr/>
              </a:pPr>
              <a:t>13.05.2023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BCEE22D-E2DF-427D-B43E-4326F8943D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1D4ED14-9F59-4B2C-A0D4-BA27F487378D}" type="datetimeFigureOut">
              <a:rPr lang="ru-RU" smtClean="0"/>
              <a:pPr>
                <a:defRPr/>
              </a:pPr>
              <a:t>13.05.2023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5410DE0-38DA-44ED-BC77-DA1C719C45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12928D3-CE7D-438D-9474-BC3D0EADA3AC}" type="datetimeFigureOut">
              <a:rPr lang="ru-RU" smtClean="0"/>
              <a:pPr>
                <a:defRPr/>
              </a:pPr>
              <a:t>13.05.2023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8AF2566-EC2D-4787-84A8-0531D8C732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1B10D57A-02E9-47EC-9587-BBE5C6E0E71E}" type="datetimeFigureOut">
              <a:rPr lang="ru-RU" smtClean="0"/>
              <a:pPr>
                <a:defRPr/>
              </a:pPr>
              <a:t>13.05.2023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AA3A170A-B4A3-4ABD-BAF6-2E3588D7A2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643050"/>
            <a:ext cx="7851648" cy="234316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  <a:latin typeface="+mn-lt"/>
              </a:rPr>
              <a:t>Гендерное воспитание в условиях семьи и детского сада</a:t>
            </a:r>
            <a:endParaRPr lang="ru-RU" dirty="0">
              <a:ln>
                <a:solidFill>
                  <a:schemeClr val="tx2">
                    <a:lumMod val="10000"/>
                  </a:schemeClr>
                </a:solidFill>
              </a:ln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42852"/>
            <a:ext cx="7786742" cy="1357322"/>
          </a:xfrm>
        </p:spPr>
        <p:txBody>
          <a:bodyPr/>
          <a:lstStyle/>
          <a:p>
            <a:pPr marR="0" algn="ctr" eaLnBrk="1" hangingPunct="1">
              <a:lnSpc>
                <a:spcPct val="90000"/>
              </a:lnSpc>
            </a:pPr>
            <a:endParaRPr lang="ru-RU" sz="2400" dirty="0" smtClean="0">
              <a:solidFill>
                <a:srgbClr val="002060"/>
              </a:solidFill>
            </a:endParaRPr>
          </a:p>
          <a:p>
            <a:pPr marR="0" algn="ctr" eaLnBrk="1" hangingPunct="1">
              <a:lnSpc>
                <a:spcPct val="9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124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75" y="4405313"/>
            <a:ext cx="22256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21429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общеразвивающего вида №45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Солнышко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28992" y="6143644"/>
            <a:ext cx="24917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Рубцовск, 2023</a:t>
            </a:r>
            <a:endParaRPr lang="ru-RU" sz="2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53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4975230">
            <a:off x="1049213" y="1422464"/>
            <a:ext cx="4263957" cy="3197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IMG_53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925458">
            <a:off x="4998295" y="2579019"/>
            <a:ext cx="4165260" cy="3123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83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85786" y="3199"/>
            <a:ext cx="7890670" cy="711158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Различия в психике и поведении детей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07504" y="692696"/>
            <a:ext cx="3994776" cy="459369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Девочки:    </a:t>
            </a:r>
          </a:p>
          <a:p>
            <a:pPr marL="342900" indent="-342900" algn="l">
              <a:buFontTx/>
              <a:buChar char="-"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играют в ограниченном пространстве;</a:t>
            </a:r>
          </a:p>
          <a:p>
            <a:pPr marL="342900" indent="-342900" algn="l">
              <a:buFontTx/>
              <a:buChar char="-"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ышление детальное, конкретное;</a:t>
            </a:r>
          </a:p>
          <a:p>
            <a:pPr marL="342900" indent="-342900" algn="l">
              <a:buFontTx/>
              <a:buChar char="-"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ыстро утомляется правое полушарие(образное мышление, эмоциональное самочувствие);</a:t>
            </a:r>
          </a:p>
          <a:p>
            <a:pPr marL="342900" indent="-342900" algn="l">
              <a:buFontTx/>
              <a:buChar char="-"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риентированы на взаимоотношения между людьми; во время обращения смотрят в лицо, ждут одобрения;</a:t>
            </a:r>
          </a:p>
          <a:p>
            <a:pPr marL="342900" indent="-342900" algn="l">
              <a:buFontTx/>
              <a:buChar char="-"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отовы в любую секунду отреагировать на эмоциональный фактор.</a:t>
            </a:r>
          </a:p>
          <a:p>
            <a:pPr marL="342900" indent="-342900" algn="l">
              <a:buFontTx/>
              <a:buChar char="-"/>
            </a:pPr>
            <a:endParaRPr lang="ru-RU" sz="16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>
          <a:xfrm>
            <a:off x="4788024" y="764704"/>
            <a:ext cx="3922768" cy="4032448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</a:t>
            </a:r>
            <a:r>
              <a:rPr lang="ru-RU" dirty="0" smtClean="0">
                <a:solidFill>
                  <a:srgbClr val="7030A0"/>
                </a:solidFill>
              </a:rPr>
              <a:t>:</a:t>
            </a:r>
            <a:endParaRPr lang="ru-RU" sz="1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 все пространство;</a:t>
            </a:r>
          </a:p>
          <a:p>
            <a:pPr marL="342900" indent="-342900" algn="l">
              <a:buFontTx/>
              <a:buChar char="-"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ышление обобщенное, абстрактное;</a:t>
            </a:r>
          </a:p>
          <a:p>
            <a:pPr marL="342900" indent="-342900" algn="l">
              <a:buFontTx/>
              <a:buChar char="-"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ыстрее утомляется левое полушарие(речевое мышление., логические операции);</a:t>
            </a:r>
          </a:p>
          <a:p>
            <a:pPr marL="342900" indent="-342900" algn="l">
              <a:buFontTx/>
              <a:buChar char="-"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риентированы на операцию. Во время общения смотрят в сторону или перед собой;</a:t>
            </a:r>
          </a:p>
          <a:p>
            <a:pPr marL="342900" indent="-342900" algn="l">
              <a:buFontTx/>
              <a:buChar char="-"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ратковременно, но ярко реагируют на эмоциональный характер.</a:t>
            </a:r>
          </a:p>
          <a:p>
            <a:pPr marL="342900" indent="-342900" algn="l">
              <a:buFontTx/>
              <a:buChar char="-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72008"/>
            <a:ext cx="3960440" cy="2023758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293096"/>
            <a:ext cx="3926093" cy="2376264"/>
          </a:xfrm>
        </p:spPr>
      </p:pic>
    </p:spTree>
    <p:extLst>
      <p:ext uri="{BB962C8B-B14F-4D97-AF65-F5344CB8AC3E}">
        <p14:creationId xmlns:p14="http://schemas.microsoft.com/office/powerpoint/2010/main" val="84863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«Такие разные, но такие любимые!»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697037"/>
            <a:ext cx="3657600" cy="4318000"/>
          </a:xfrm>
        </p:spPr>
      </p:pic>
      <p:pic>
        <p:nvPicPr>
          <p:cNvPr id="6" name="Содержимое 5" descr="DZXI44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6622" y="1524000"/>
            <a:ext cx="3498056" cy="4664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52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50059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245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714875" y="214290"/>
            <a:ext cx="4179123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10" descr="главное фото новост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00438"/>
            <a:ext cx="439343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9" descr="IMG_24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452834"/>
            <a:ext cx="4357686" cy="290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14282" y="2857496"/>
            <a:ext cx="941161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Праздник, </a:t>
            </a:r>
            <a:r>
              <a:rPr lang="ru-RU" sz="2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посаященный</a:t>
            </a: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Дню защитника Отечества</a:t>
            </a:r>
          </a:p>
          <a:p>
            <a:pPr algn="ctr"/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«Мы видим в Вас героев славу!» </a:t>
            </a:r>
            <a:endParaRPr lang="ru-RU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Мастер-класс «Коса-девичья    краса!»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16793705079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2636228"/>
            <a:ext cx="3657600" cy="2439619"/>
          </a:xfrm>
        </p:spPr>
      </p:pic>
      <p:pic>
        <p:nvPicPr>
          <p:cNvPr id="8" name="Содержимое 7" descr="16793723644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76850" y="2636228"/>
            <a:ext cx="3657600" cy="24396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Советы по уходу за волосами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16793742974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2636228"/>
            <a:ext cx="3657600" cy="2439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16793748975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76850" y="2636228"/>
            <a:ext cx="3657600" cy="2439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679380303357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14348" y="1500174"/>
            <a:ext cx="3498850" cy="466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167938030332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500562" y="1714488"/>
            <a:ext cx="36576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00100" y="357166"/>
            <a:ext cx="74989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Флешмоб</a:t>
            </a:r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семейных видеороликов </a:t>
            </a:r>
          </a:p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«Папа может всё!»</a:t>
            </a:r>
            <a:endParaRPr lang="ru-RU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67938030331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13778" y="1524000"/>
            <a:ext cx="3500244" cy="466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167938030328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6622" y="1524000"/>
            <a:ext cx="3498056" cy="466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67938030324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7664" y="2160037"/>
            <a:ext cx="3498056" cy="466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1679380303274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73633" y="1524000"/>
            <a:ext cx="2864034" cy="466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226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00100" y="2500306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IMG_2246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072066" y="2786058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000232" y="500042"/>
            <a:ext cx="529369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Квест</a:t>
            </a:r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для мальчиков</a:t>
            </a:r>
          </a:p>
          <a:p>
            <a:pPr algn="ctr"/>
            <a:r>
              <a:rPr lang="ru-RU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«Где же наши девочки?!»</a:t>
            </a:r>
            <a:endParaRPr lang="ru-RU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3"/>
                </a:solidFill>
              </a:rPr>
              <a:t>«Лучший подарок, который вы можете сделать своему ребенку, это счастливые и прочные отношения между вами, его родителями» Дж. </a:t>
            </a:r>
            <a:r>
              <a:rPr lang="ru-RU" sz="2000" dirty="0" err="1" smtClean="0">
                <a:solidFill>
                  <a:schemeClr val="accent3"/>
                </a:solidFill>
              </a:rPr>
              <a:t>Готтман</a:t>
            </a:r>
            <a:endParaRPr lang="ru-RU" sz="2000" dirty="0">
              <a:solidFill>
                <a:schemeClr val="accent3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72816"/>
            <a:ext cx="3997176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08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8" name="Содержимое 7" descr="IMG_22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628800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IMG_22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3284984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2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628800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IMG_22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3068960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2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556792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IMG_22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76850" y="2636837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38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«Мы снова вместе!»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0808"/>
            <a:ext cx="5011346" cy="3956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2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«Когда вырасту, буду мамой!»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DMQV778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2129" y="1524000"/>
            <a:ext cx="2623542" cy="466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HOVE118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3879" y="1524000"/>
            <a:ext cx="2623542" cy="466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«Быть девочкой-здорово! Можно наряжаться!»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IMG_72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231051">
            <a:off x="943042" y="2682950"/>
            <a:ext cx="3851705" cy="2888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KKTI550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3879" y="1524000"/>
            <a:ext cx="2623542" cy="466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Сюжетно-ролевые игры</a:t>
            </a:r>
            <a:endParaRPr lang="ru-RU" dirty="0"/>
          </a:p>
        </p:txBody>
      </p:sp>
      <p:pic>
        <p:nvPicPr>
          <p:cNvPr id="5" name="Содержимое 4" descr="SDZF005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1785926"/>
            <a:ext cx="3128217" cy="4579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9" descr="CPNA11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683803">
            <a:off x="4333535" y="2590021"/>
            <a:ext cx="4324701" cy="3266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8" descr="ASVL87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3960440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фотографии\2020 фотографии\смотр-конкурс соц-эмоц\IMG_48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3116"/>
            <a:ext cx="4114800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D:\фотографии\2021 фотографии\народ игрушка\IMG_81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3726295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9" descr="CPNA11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87233" y="2500306"/>
            <a:ext cx="389976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Семейные ценности через знакомство с русским фольклором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Содержимое 10" descr="BAQL581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14872" y="1524000"/>
            <a:ext cx="3498056" cy="466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11" descr="ASUU445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6622" y="1524000"/>
            <a:ext cx="3498056" cy="466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285750"/>
            <a:ext cx="8572500" cy="1785938"/>
          </a:xfrm>
        </p:spPr>
        <p:txBody>
          <a:bodyPr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Цель:</a:t>
            </a:r>
            <a:r>
              <a:rPr lang="ru-RU" sz="2800" dirty="0" smtClean="0"/>
              <a:t> </a:t>
            </a:r>
            <a:r>
              <a:rPr lang="ru-RU" sz="2200" dirty="0" smtClean="0">
                <a:solidFill>
                  <a:srgbClr val="002060"/>
                </a:solidFill>
              </a:rPr>
              <a:t>Создание условий для естественного развития ребенка дошкольного возраста в детском саду и в семье с учетом гендерной идентичности, становления основ социальной компетентности и успешной адаптации </a:t>
            </a:r>
            <a:r>
              <a:rPr lang="ru-RU" sz="2200" dirty="0" smtClean="0">
                <a:solidFill>
                  <a:srgbClr val="002060"/>
                </a:solidFill>
              </a:rPr>
              <a:t> ребенка в меняющемся мире.</a:t>
            </a: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2214563"/>
            <a:ext cx="8401050" cy="3967162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b="1" dirty="0" smtClean="0"/>
              <a:t>Задачи</a:t>
            </a:r>
            <a:r>
              <a:rPr lang="ru-RU" dirty="0" smtClean="0"/>
              <a:t>: Активизировать представление детей о различиях полов (физических, поведенческих и нравственно ценных) посредством ролевых игр.</a:t>
            </a:r>
          </a:p>
          <a:p>
            <a:pPr lvl="0"/>
            <a:r>
              <a:rPr lang="ru-RU" dirty="0" smtClean="0"/>
              <a:t>Развивать способы взаимодействий, характерных для мужского и женского типов поведения через знакомство детей с русским фольклором и русскими традициями в семейном воспитании.</a:t>
            </a:r>
          </a:p>
          <a:p>
            <a:pPr lvl="0"/>
            <a:r>
              <a:rPr lang="ru-RU" dirty="0" smtClean="0"/>
              <a:t>Прививать нравственные качества, характерные для мальчиков и девочек посредством игровой и художественно-продуктивной деятельности.</a:t>
            </a:r>
          </a:p>
          <a:p>
            <a:pPr lvl="0"/>
            <a:r>
              <a:rPr lang="ru-RU" dirty="0" smtClean="0"/>
              <a:t>Повысить активность родителей в совместной деятельности по </a:t>
            </a:r>
            <a:r>
              <a:rPr lang="ru-RU" dirty="0" err="1" smtClean="0"/>
              <a:t>гендерному</a:t>
            </a:r>
            <a:r>
              <a:rPr lang="ru-RU" dirty="0" smtClean="0"/>
              <a:t> воспитанию детей.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 .Улучшать </a:t>
            </a:r>
            <a:r>
              <a:rPr lang="ru-RU" dirty="0"/>
              <a:t>взаимоотношения между мальчиками и девочками</a:t>
            </a:r>
            <a:endParaRPr lang="ru-RU" dirty="0"/>
          </a:p>
        </p:txBody>
      </p:sp>
      <p:pic>
        <p:nvPicPr>
          <p:cNvPr id="7172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0" y="5622925"/>
            <a:ext cx="1303338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D:\фотографии\2021 фотографии\этнокультура\IMG_80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1472" y="2714622"/>
            <a:ext cx="4572035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9" descr="CPNA113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60642" y="1524000"/>
            <a:ext cx="3490015" cy="4664075"/>
          </a:xfrm>
          <a:solidFill>
            <a:srgbClr val="FFCCFF">
              <a:alpha val="60000"/>
            </a:srgbClr>
          </a:solidFill>
          <a:ln w="28575">
            <a:solidFill>
              <a:schemeClr val="accent1">
                <a:lumMod val="75000"/>
              </a:schemeClr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8" descr="ASVL874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18892" y="1524000"/>
            <a:ext cx="3490015" cy="4664075"/>
          </a:xfrm>
          <a:solidFill>
            <a:srgbClr val="FFCCFF">
              <a:alpha val="60000"/>
            </a:srgbClr>
          </a:solidFill>
          <a:ln w="28575">
            <a:solidFill>
              <a:schemeClr val="accent1">
                <a:lumMod val="75000"/>
              </a:schemeClr>
            </a:solidFill>
            <a:prstDash val="sysDot"/>
          </a:ln>
        </p:spPr>
      </p:pic>
      <p:pic>
        <p:nvPicPr>
          <p:cNvPr id="6" name="Содержимое 9" descr="CPNA113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60642" y="1524000"/>
            <a:ext cx="3490015" cy="4664075"/>
          </a:xfrm>
          <a:solidFill>
            <a:srgbClr val="FFCCFF">
              <a:alpha val="60000"/>
            </a:srgbClr>
          </a:solidFill>
          <a:ln w="28575">
            <a:solidFill>
              <a:schemeClr val="accent1">
                <a:lumMod val="75000"/>
              </a:schemeClr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20" y="1447800"/>
            <a:ext cx="7191910" cy="4800600"/>
          </a:xfrm>
        </p:spPr>
      </p:pic>
    </p:spTree>
    <p:extLst>
      <p:ext uri="{BB962C8B-B14F-4D97-AF65-F5344CB8AC3E}">
        <p14:creationId xmlns:p14="http://schemas.microsoft.com/office/powerpoint/2010/main" val="3778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2065337"/>
          </a:xfrm>
        </p:spPr>
        <p:txBody>
          <a:bodyPr>
            <a:normAutofit lnSpcReduction="1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6600" b="1" i="1" dirty="0" smtClean="0">
                <a:solidFill>
                  <a:schemeClr val="tx2">
                    <a:lumMod val="25000"/>
                  </a:schemeClr>
                </a:solidFill>
              </a:rPr>
              <a:t>Спасибо за внимание!</a:t>
            </a:r>
            <a:endParaRPr lang="ru-RU" sz="6600" b="1" i="1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5324475"/>
          </a:xfrm>
        </p:spPr>
        <p:txBody>
          <a:bodyPr>
            <a:normAutofit fontScale="77500" lnSpcReduction="20000"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ru-RU" dirty="0" smtClean="0"/>
              <a:t>Демократизация отношений полов повлекла смешение половых ролей - девочки становятся агрессивными и грубыми, а мальчики перенимают женский тип поведения.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ru-RU" dirty="0" smtClean="0"/>
              <a:t>Гендерное воспитание в детском саду поможет избежать подрастающему поколению   осложнений, последствий и трагедий, которые бывают при безнравственном подходе к будущему. 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ru-RU" dirty="0" smtClean="0"/>
              <a:t>От того, как мы воспитаем наших детей, какие личностные качества мы в них сможем развить именно с учетом их индивидуальных и гендерных особенностей,  напрямую зависит то, какими женщинами и мужчинами они в дальнейшем станут, какими родителями будут для своих детей, насколько крепкими и долговечными будут их семьи.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28750" y="285750"/>
            <a:ext cx="62150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Актуальность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Цитата и фото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148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688" y="5684838"/>
            <a:ext cx="12319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70C0"/>
                </a:solidFill>
              </a:rPr>
              <a:t>  Гипотеза:</a:t>
            </a:r>
            <a:r>
              <a:rPr lang="ru-RU" sz="1800" dirty="0" smtClean="0">
                <a:effectLst/>
              </a:rPr>
              <a:t>. </a:t>
            </a:r>
            <a:r>
              <a:rPr lang="ru-RU" sz="1800" dirty="0">
                <a:effectLst/>
              </a:rPr>
              <a:t>Родители воспитанников </a:t>
            </a:r>
            <a:r>
              <a:rPr lang="ru-RU" sz="1800" dirty="0" smtClean="0">
                <a:effectLst/>
              </a:rPr>
              <a:t>приобретут  </a:t>
            </a:r>
            <a:r>
              <a:rPr lang="ru-RU" sz="1800" dirty="0">
                <a:effectLst/>
              </a:rPr>
              <a:t>знания об особенностях воспитания детей разного пола. </a:t>
            </a:r>
            <a:r>
              <a:rPr lang="ru-RU" sz="1800" dirty="0" smtClean="0">
                <a:effectLst/>
              </a:rPr>
              <a:t>Расширится </a:t>
            </a:r>
            <a:r>
              <a:rPr lang="ru-RU" sz="1800" dirty="0">
                <a:effectLst/>
              </a:rPr>
              <a:t>кругозор детей, увеличился объем знаний о содержании социальных ролей мужчины и женщины. </a:t>
            </a:r>
            <a:r>
              <a:rPr lang="ru-RU" sz="1800" dirty="0" err="1" smtClean="0">
                <a:effectLst/>
              </a:rPr>
              <a:t>Выростет</a:t>
            </a:r>
            <a:r>
              <a:rPr lang="ru-RU" sz="1800" dirty="0" smtClean="0">
                <a:effectLst/>
              </a:rPr>
              <a:t> </a:t>
            </a:r>
            <a:r>
              <a:rPr lang="ru-RU" sz="1800" dirty="0">
                <a:effectLst/>
              </a:rPr>
              <a:t>культура поведения и общения детей, мальчики стали более внимательными по отношению к девочкам, а девочки - доброжелательными по отношению к мальчикам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01" y="1774178"/>
            <a:ext cx="5979375" cy="4474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3"/>
            <a:ext cx="8229600" cy="6181748"/>
          </a:xfrm>
        </p:spPr>
        <p:txBody>
          <a:bodyPr/>
          <a:lstStyle/>
          <a:p>
            <a:r>
              <a:rPr lang="ru-RU" sz="1400" b="1" dirty="0" smtClean="0"/>
              <a:t>Ожидаемые результаты проекта</a:t>
            </a:r>
            <a:endParaRPr lang="ru-RU" sz="1400" dirty="0" smtClean="0"/>
          </a:p>
          <a:p>
            <a:r>
              <a:rPr lang="ru-RU" sz="1400" b="1" u="sng" dirty="0" smtClean="0"/>
              <a:t>У детей:</a:t>
            </a:r>
            <a:endParaRPr lang="ru-RU" sz="1400" dirty="0" smtClean="0"/>
          </a:p>
          <a:p>
            <a:pPr lvl="0"/>
            <a:r>
              <a:rPr lang="ru-RU" sz="1400" dirty="0" smtClean="0"/>
              <a:t>Определение </a:t>
            </a:r>
            <a:r>
              <a:rPr lang="ru-RU" sz="1400" dirty="0" err="1" smtClean="0"/>
              <a:t>гендерной</a:t>
            </a:r>
            <a:r>
              <a:rPr lang="ru-RU" sz="1400" dirty="0" smtClean="0"/>
              <a:t> позиции по отношению к окружающему миру и людям через игровую деятельность.</a:t>
            </a:r>
          </a:p>
          <a:p>
            <a:pPr lvl="0"/>
            <a:r>
              <a:rPr lang="ru-RU" sz="1400" dirty="0" smtClean="0"/>
              <a:t>Осознание собственного «Я» - мальчик (девочка), развитие ребенка, как личности в социуме и семье, и пробуждение чувства мужественности (женственности).</a:t>
            </a:r>
          </a:p>
          <a:p>
            <a:pPr lvl="0"/>
            <a:r>
              <a:rPr lang="ru-RU" sz="1400" dirty="0" smtClean="0"/>
              <a:t>Проявление благодарности, заботливости и внимания по отношению к родителям, повышение значимости семьи в своей жизни.</a:t>
            </a:r>
          </a:p>
          <a:p>
            <a:pPr lvl="0"/>
            <a:r>
              <a:rPr lang="ru-RU" sz="1400" dirty="0" smtClean="0"/>
              <a:t>Желание отразить свои чувства в художественно-творческой деятельности, так как рисунок – своеобразная детская речь.</a:t>
            </a:r>
          </a:p>
          <a:p>
            <a:r>
              <a:rPr lang="ru-RU" sz="1400" b="1" u="sng" dirty="0" smtClean="0"/>
              <a:t>У родителей:</a:t>
            </a:r>
            <a:endParaRPr lang="ru-RU" sz="1400" dirty="0" smtClean="0"/>
          </a:p>
          <a:p>
            <a:pPr lvl="0"/>
            <a:r>
              <a:rPr lang="ru-RU" sz="1400" dirty="0" smtClean="0"/>
              <a:t>Активизация участия совместно с детьми в жизнедеятельности МБДОУ, в игровой и художественно-творческой деятельности.</a:t>
            </a:r>
          </a:p>
          <a:p>
            <a:pPr lvl="0"/>
            <a:r>
              <a:rPr lang="ru-RU" sz="1400" dirty="0" smtClean="0"/>
              <a:t>Проявление позиции активных участников воспитательно-образовательного процесса, выход на позиции партнеров.</a:t>
            </a:r>
          </a:p>
          <a:p>
            <a:r>
              <a:rPr lang="ru-RU" sz="1400" b="1" u="sng" dirty="0" smtClean="0"/>
              <a:t>У педагогов:</a:t>
            </a:r>
            <a:endParaRPr lang="ru-RU" sz="1400" dirty="0" smtClean="0"/>
          </a:p>
          <a:p>
            <a:pPr lvl="0"/>
            <a:r>
              <a:rPr lang="ru-RU" sz="1400" dirty="0" smtClean="0"/>
              <a:t>Содействие возрождению культуры русских традиций семейного воспитания, как способ проявления мужественности и женственности, закреплению связей между членами семьи.</a:t>
            </a:r>
          </a:p>
          <a:p>
            <a:pPr lvl="0"/>
            <a:r>
              <a:rPr lang="ru-RU" sz="1400" dirty="0" smtClean="0"/>
              <a:t>Разработка комплекса занятий и праздников для дошкольников по теме: «Мальчики и девочки», «Народный фольклор с акцентом на «</a:t>
            </a:r>
            <a:r>
              <a:rPr lang="ru-RU" sz="1400" dirty="0" err="1" smtClean="0"/>
              <a:t>гендер</a:t>
            </a:r>
            <a:r>
              <a:rPr lang="ru-RU" sz="1400" dirty="0" smtClean="0"/>
              <a:t>» для мальчиков и девочек».</a:t>
            </a:r>
          </a:p>
          <a:p>
            <a:pPr lvl="0"/>
            <a:r>
              <a:rPr lang="ru-RU" sz="1400" dirty="0" smtClean="0"/>
              <a:t>Разработка консультативно-практического материала для родителей «О воспитании мальчиков и девочек», «С чего начинается </a:t>
            </a:r>
            <a:r>
              <a:rPr lang="ru-RU" sz="1400" dirty="0" err="1" smtClean="0"/>
              <a:t>гендерное</a:t>
            </a:r>
            <a:r>
              <a:rPr lang="ru-RU" sz="1400" dirty="0" smtClean="0"/>
              <a:t> воспитание», «Пять заповедей отцовства», «</a:t>
            </a:r>
            <a:r>
              <a:rPr lang="ru-RU" sz="1400" dirty="0" err="1" smtClean="0"/>
              <a:t>Девочки-будущие</a:t>
            </a:r>
            <a:r>
              <a:rPr lang="ru-RU" sz="1400" dirty="0" smtClean="0"/>
              <a:t> мамы».</a:t>
            </a:r>
          </a:p>
          <a:p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357188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10000"/>
                  </a:schemeClr>
                </a:solidFill>
                <a:latin typeface="+mn-lt"/>
                <a:cs typeface="Times New Roman" pitchFamily="18" charset="0"/>
              </a:rPr>
              <a:t>Направления в работе по </a:t>
            </a:r>
            <a:r>
              <a:rPr lang="ru-RU" sz="3200" b="1" dirty="0" err="1" smtClean="0">
                <a:solidFill>
                  <a:schemeClr val="tx2">
                    <a:lumMod val="10000"/>
                  </a:schemeClr>
                </a:solidFill>
                <a:latin typeface="+mn-lt"/>
                <a:cs typeface="Times New Roman" pitchFamily="18" charset="0"/>
              </a:rPr>
              <a:t>гендерному</a:t>
            </a:r>
            <a:r>
              <a:rPr lang="ru-RU" sz="3200" b="1" dirty="0" smtClean="0">
                <a:solidFill>
                  <a:schemeClr val="tx2">
                    <a:lumMod val="10000"/>
                  </a:schemeClr>
                </a:solidFill>
                <a:latin typeface="+mn-lt"/>
                <a:cs typeface="Times New Roman" pitchFamily="18" charset="0"/>
              </a:rPr>
              <a:t> воспитанию  дошкольников</a:t>
            </a:r>
            <a:endParaRPr lang="ru-RU" sz="32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1428728" y="1643050"/>
          <a:ext cx="6072230" cy="100013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072230"/>
              </a:tblGrid>
              <a:tr h="1000132">
                <a:tc>
                  <a:txBody>
                    <a:bodyPr/>
                    <a:lstStyle/>
                    <a:p>
                      <a:r>
                        <a:rPr lang="ru-RU" sz="2000" baseline="0" dirty="0" smtClean="0"/>
                        <a:t>         </a:t>
                      </a:r>
                    </a:p>
                    <a:p>
                      <a:r>
                        <a:rPr lang="ru-RU" sz="2000" baseline="0" dirty="0" smtClean="0"/>
                        <a:t>       </a:t>
                      </a:r>
                      <a:r>
                        <a:rPr lang="ru-RU" sz="2000" dirty="0" smtClean="0"/>
                        <a:t>Формирование гендерной идентичности</a:t>
                      </a:r>
                      <a:endParaRPr lang="ru-RU" sz="20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06424" y="3247074"/>
          <a:ext cx="1901952" cy="46767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901952"/>
              </a:tblGrid>
              <a:tr h="46767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      Родители</a:t>
                      </a:r>
                      <a:endParaRPr lang="ru-RU" sz="20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660136" y="3143248"/>
          <a:ext cx="2212848" cy="50006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212848"/>
              </a:tblGrid>
              <a:tr h="50006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      Воспитатели</a:t>
                      </a:r>
                      <a:endParaRPr lang="ru-RU" sz="20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643306" y="4286256"/>
          <a:ext cx="1664208" cy="4777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64208"/>
              </a:tblGrid>
              <a:tr h="47778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        Дети</a:t>
                      </a:r>
                      <a:endParaRPr lang="ru-RU" sz="20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801368" y="5614416"/>
          <a:ext cx="5742432" cy="60066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742432"/>
              </a:tblGrid>
              <a:tr h="60066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                  Предметно-развивающая среда</a:t>
                      </a:r>
                      <a:endParaRPr lang="ru-RU" sz="20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>
            <a:off x="3214688" y="3429000"/>
            <a:ext cx="2286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071688" y="2928938"/>
            <a:ext cx="4643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1928019" y="3071019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>
            <a:off x="6608763" y="3035300"/>
            <a:ext cx="2143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4142582" y="2785269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214563" y="4572000"/>
            <a:ext cx="12858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0800000">
            <a:off x="5429250" y="4572000"/>
            <a:ext cx="12858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 flipH="1" flipV="1">
            <a:off x="4179095" y="5250656"/>
            <a:ext cx="785812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32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5572125"/>
            <a:ext cx="1303338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Прямая со стрелкой 20"/>
          <p:cNvCxnSpPr/>
          <p:nvPr/>
        </p:nvCxnSpPr>
        <p:spPr>
          <a:xfrm>
            <a:off x="2143125" y="4572000"/>
            <a:ext cx="135731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 flipH="1" flipV="1">
            <a:off x="6251575" y="4108450"/>
            <a:ext cx="9286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1713707" y="4144169"/>
            <a:ext cx="8572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5"/>
            <a:ext cx="7704856" cy="792089"/>
          </a:xfrm>
        </p:spPr>
        <p:txBody>
          <a:bodyPr/>
          <a:lstStyle/>
          <a:p>
            <a:pPr algn="ctr"/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предметно – развивающей среды с учетом гендерного подхода:</a:t>
            </a:r>
            <a:endParaRPr lang="ru-RU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11560" y="1268760"/>
            <a:ext cx="3960440" cy="4392488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центры для девочек: «Салон красоты», «Ателье мод»,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 помощница» и другое.</a:t>
            </a:r>
          </a:p>
          <a:p>
            <a:pPr marL="342900" indent="-342900">
              <a:buAutoNum type="arabicPeriod"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центры для мальчиков: «Автосервис»,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«ГАИ», «Строители…»,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т.д.</a:t>
            </a:r>
          </a:p>
          <a:p>
            <a:pPr marL="342900" indent="-342900">
              <a:buAutoNum type="arabicPeriod"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центры для совместных игр мальчиков и девочек: «Медицинский центр»,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«Ветеринарная клиника», «Супермаркет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, «Центр ряженья»;</a:t>
            </a:r>
          </a:p>
          <a:p>
            <a:pPr marL="342900" indent="-342900">
              <a:buAutoNum type="arabicPeriod"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помещения группы  с учетом гендерного подхода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endParaRPr lang="ru-RU" sz="1800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4605" y="1862179"/>
            <a:ext cx="5323417" cy="399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21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Коллекция украшений «Для маленьких принцесс»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IMG_67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114689">
            <a:off x="1165339" y="2769473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IMG_53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841463">
            <a:off x="5276850" y="2484437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87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1018</TotalTime>
  <Words>977</Words>
  <Application>Microsoft Office PowerPoint</Application>
  <PresentationFormat>Экран (4:3)</PresentationFormat>
  <Paragraphs>87</Paragraphs>
  <Slides>33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Солнцестояние</vt:lpstr>
      <vt:lpstr>Гендерное воспитание в условиях семьи и детского сада</vt:lpstr>
      <vt:lpstr>«Лучший подарок, который вы можете сделать своему ребенку, это счастливые и прочные отношения между вами, его родителями» Дж. Готтман</vt:lpstr>
      <vt:lpstr>Цель: Создание условий для естественного развития ребенка дошкольного возраста в детском саду и в семье с учетом гендерной идентичности, становления основ социальной компетентности и успешной адаптации  ребенка в меняющемся мире.</vt:lpstr>
      <vt:lpstr>Презентация PowerPoint</vt:lpstr>
      <vt:lpstr>  Гипотеза:. Родители воспитанников приобретут  знания об особенностях воспитания детей разного пола. Расширится кругозор детей, увеличился объем знаний о содержании социальных ролей мужчины и женщины. Выростет культура поведения и общения детей, мальчики стали более внимательными по отношению к девочкам, а девочки - доброжелательными по отношению к мальчикам</vt:lpstr>
      <vt:lpstr>Презентация PowerPoint</vt:lpstr>
      <vt:lpstr>Направления в работе по гендерному воспитанию  дошкольников</vt:lpstr>
      <vt:lpstr>Создание предметно – развивающей среды с учетом гендерного подхода:</vt:lpstr>
      <vt:lpstr>Коллекция украшений «Для маленьких принцесс»</vt:lpstr>
      <vt:lpstr>Презентация PowerPoint</vt:lpstr>
      <vt:lpstr>Различия в психике и поведении детей</vt:lpstr>
      <vt:lpstr> «Такие разные, но такие любимые!»</vt:lpstr>
      <vt:lpstr>Презентация PowerPoint</vt:lpstr>
      <vt:lpstr>Мастер-класс «Коса-девичья    краса!»</vt:lpstr>
      <vt:lpstr>Советы по уходу за волосами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«Мы снова вместе!»</vt:lpstr>
      <vt:lpstr>«Когда вырасту, буду мамой!»</vt:lpstr>
      <vt:lpstr>«Быть девочкой-здорово! Можно наряжаться!»</vt:lpstr>
      <vt:lpstr>Сюжетно-ролевые игры</vt:lpstr>
      <vt:lpstr>Презентация PowerPoint</vt:lpstr>
      <vt:lpstr>Презентация PowerPoint</vt:lpstr>
      <vt:lpstr>Семейные ценности через знакомство с русским фольклором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Гендерное воспитание в условиях семьи и детского сада</dc:title>
  <dc:creator>Admin</dc:creator>
  <cp:lastModifiedBy>пк</cp:lastModifiedBy>
  <cp:revision>103</cp:revision>
  <dcterms:created xsi:type="dcterms:W3CDTF">2013-09-15T16:15:43Z</dcterms:created>
  <dcterms:modified xsi:type="dcterms:W3CDTF">2023-05-13T13:17:33Z</dcterms:modified>
</cp:coreProperties>
</file>