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57"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6"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A90DCFE-E062-4704-A2E1-D85624027C6B}" type="datetimeFigureOut">
              <a:rPr lang="ru-RU" smtClean="0"/>
              <a:t>24.01.2025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9991CF-B90A-4443-8B92-98F5021F6D72}" type="slidenum">
              <a:rPr lang="ru-RU" smtClean="0"/>
              <a:t>‹#›</a:t>
            </a:fld>
            <a:endParaRPr lang="ru-RU"/>
          </a:p>
        </p:txBody>
      </p:sp>
    </p:spTree>
    <p:extLst>
      <p:ext uri="{BB962C8B-B14F-4D97-AF65-F5344CB8AC3E}">
        <p14:creationId xmlns:p14="http://schemas.microsoft.com/office/powerpoint/2010/main" val="2183870975"/>
      </p:ext>
    </p:extLst>
  </p:cSld>
  <p:clrMapOvr>
    <a:masterClrMapping/>
  </p:clrMapOvr>
  <mc:AlternateContent xmlns:mc="http://schemas.openxmlformats.org/markup-compatibility/2006" xmlns:p14="http://schemas.microsoft.com/office/powerpoint/2010/main">
    <mc:Choice Requires="p14">
      <p:transition spd="slow" p14:dur="1250" advTm="63000"/>
    </mc:Choice>
    <mc:Fallback xmlns="">
      <p:transition spd="slow" advTm="6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A90DCFE-E062-4704-A2E1-D85624027C6B}" type="datetimeFigureOut">
              <a:rPr lang="ru-RU" smtClean="0"/>
              <a:t>24.01.2025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9991CF-B90A-4443-8B92-98F5021F6D72}" type="slidenum">
              <a:rPr lang="ru-RU" smtClean="0"/>
              <a:t>‹#›</a:t>
            </a:fld>
            <a:endParaRPr lang="ru-RU"/>
          </a:p>
        </p:txBody>
      </p:sp>
    </p:spTree>
    <p:extLst>
      <p:ext uri="{BB962C8B-B14F-4D97-AF65-F5344CB8AC3E}">
        <p14:creationId xmlns:p14="http://schemas.microsoft.com/office/powerpoint/2010/main" val="2688047321"/>
      </p:ext>
    </p:extLst>
  </p:cSld>
  <p:clrMapOvr>
    <a:masterClrMapping/>
  </p:clrMapOvr>
  <mc:AlternateContent xmlns:mc="http://schemas.openxmlformats.org/markup-compatibility/2006" xmlns:p14="http://schemas.microsoft.com/office/powerpoint/2010/main">
    <mc:Choice Requires="p14">
      <p:transition spd="slow" p14:dur="1250" advTm="63000"/>
    </mc:Choice>
    <mc:Fallback xmlns="">
      <p:transition spd="slow" advTm="6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A90DCFE-E062-4704-A2E1-D85624027C6B}" type="datetimeFigureOut">
              <a:rPr lang="ru-RU" smtClean="0"/>
              <a:t>24.01.2025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9991CF-B90A-4443-8B92-98F5021F6D72}" type="slidenum">
              <a:rPr lang="ru-RU" smtClean="0"/>
              <a:t>‹#›</a:t>
            </a:fld>
            <a:endParaRPr lang="ru-RU"/>
          </a:p>
        </p:txBody>
      </p:sp>
    </p:spTree>
    <p:extLst>
      <p:ext uri="{BB962C8B-B14F-4D97-AF65-F5344CB8AC3E}">
        <p14:creationId xmlns:p14="http://schemas.microsoft.com/office/powerpoint/2010/main" val="2590116623"/>
      </p:ext>
    </p:extLst>
  </p:cSld>
  <p:clrMapOvr>
    <a:masterClrMapping/>
  </p:clrMapOvr>
  <mc:AlternateContent xmlns:mc="http://schemas.openxmlformats.org/markup-compatibility/2006" xmlns:p14="http://schemas.microsoft.com/office/powerpoint/2010/main">
    <mc:Choice Requires="p14">
      <p:transition spd="slow" p14:dur="1250" advTm="63000"/>
    </mc:Choice>
    <mc:Fallback xmlns="">
      <p:transition spd="slow" advTm="6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A90DCFE-E062-4704-A2E1-D85624027C6B}" type="datetimeFigureOut">
              <a:rPr lang="ru-RU" smtClean="0"/>
              <a:t>24.01.2025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9991CF-B90A-4443-8B92-98F5021F6D72}" type="slidenum">
              <a:rPr lang="ru-RU" smtClean="0"/>
              <a:t>‹#›</a:t>
            </a:fld>
            <a:endParaRPr lang="ru-RU"/>
          </a:p>
        </p:txBody>
      </p:sp>
    </p:spTree>
    <p:extLst>
      <p:ext uri="{BB962C8B-B14F-4D97-AF65-F5344CB8AC3E}">
        <p14:creationId xmlns:p14="http://schemas.microsoft.com/office/powerpoint/2010/main" val="2489058074"/>
      </p:ext>
    </p:extLst>
  </p:cSld>
  <p:clrMapOvr>
    <a:masterClrMapping/>
  </p:clrMapOvr>
  <mc:AlternateContent xmlns:mc="http://schemas.openxmlformats.org/markup-compatibility/2006" xmlns:p14="http://schemas.microsoft.com/office/powerpoint/2010/main">
    <mc:Choice Requires="p14">
      <p:transition spd="slow" p14:dur="1250" advTm="63000"/>
    </mc:Choice>
    <mc:Fallback xmlns="">
      <p:transition spd="slow" advTm="6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A90DCFE-E062-4704-A2E1-D85624027C6B}" type="datetimeFigureOut">
              <a:rPr lang="ru-RU" smtClean="0"/>
              <a:t>24.01.2025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9991CF-B90A-4443-8B92-98F5021F6D72}" type="slidenum">
              <a:rPr lang="ru-RU" smtClean="0"/>
              <a:t>‹#›</a:t>
            </a:fld>
            <a:endParaRPr lang="ru-RU"/>
          </a:p>
        </p:txBody>
      </p:sp>
    </p:spTree>
    <p:extLst>
      <p:ext uri="{BB962C8B-B14F-4D97-AF65-F5344CB8AC3E}">
        <p14:creationId xmlns:p14="http://schemas.microsoft.com/office/powerpoint/2010/main" val="280722670"/>
      </p:ext>
    </p:extLst>
  </p:cSld>
  <p:clrMapOvr>
    <a:masterClrMapping/>
  </p:clrMapOvr>
  <mc:AlternateContent xmlns:mc="http://schemas.openxmlformats.org/markup-compatibility/2006" xmlns:p14="http://schemas.microsoft.com/office/powerpoint/2010/main">
    <mc:Choice Requires="p14">
      <p:transition spd="slow" p14:dur="1250" advTm="63000"/>
    </mc:Choice>
    <mc:Fallback xmlns="">
      <p:transition spd="slow" advTm="6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A90DCFE-E062-4704-A2E1-D85624027C6B}" type="datetimeFigureOut">
              <a:rPr lang="ru-RU" smtClean="0"/>
              <a:t>24.01.2025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69991CF-B90A-4443-8B92-98F5021F6D72}" type="slidenum">
              <a:rPr lang="ru-RU" smtClean="0"/>
              <a:t>‹#›</a:t>
            </a:fld>
            <a:endParaRPr lang="ru-RU"/>
          </a:p>
        </p:txBody>
      </p:sp>
    </p:spTree>
    <p:extLst>
      <p:ext uri="{BB962C8B-B14F-4D97-AF65-F5344CB8AC3E}">
        <p14:creationId xmlns:p14="http://schemas.microsoft.com/office/powerpoint/2010/main" val="2716732719"/>
      </p:ext>
    </p:extLst>
  </p:cSld>
  <p:clrMapOvr>
    <a:masterClrMapping/>
  </p:clrMapOvr>
  <mc:AlternateContent xmlns:mc="http://schemas.openxmlformats.org/markup-compatibility/2006" xmlns:p14="http://schemas.microsoft.com/office/powerpoint/2010/main">
    <mc:Choice Requires="p14">
      <p:transition spd="slow" p14:dur="1250" advTm="63000"/>
    </mc:Choice>
    <mc:Fallback xmlns="">
      <p:transition spd="slow" advTm="6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A90DCFE-E062-4704-A2E1-D85624027C6B}" type="datetimeFigureOut">
              <a:rPr lang="ru-RU" smtClean="0"/>
              <a:t>24.01.2025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69991CF-B90A-4443-8B92-98F5021F6D72}" type="slidenum">
              <a:rPr lang="ru-RU" smtClean="0"/>
              <a:t>‹#›</a:t>
            </a:fld>
            <a:endParaRPr lang="ru-RU"/>
          </a:p>
        </p:txBody>
      </p:sp>
    </p:spTree>
    <p:extLst>
      <p:ext uri="{BB962C8B-B14F-4D97-AF65-F5344CB8AC3E}">
        <p14:creationId xmlns:p14="http://schemas.microsoft.com/office/powerpoint/2010/main" val="2782122273"/>
      </p:ext>
    </p:extLst>
  </p:cSld>
  <p:clrMapOvr>
    <a:masterClrMapping/>
  </p:clrMapOvr>
  <mc:AlternateContent xmlns:mc="http://schemas.openxmlformats.org/markup-compatibility/2006" xmlns:p14="http://schemas.microsoft.com/office/powerpoint/2010/main">
    <mc:Choice Requires="p14">
      <p:transition spd="slow" p14:dur="1250" advTm="63000"/>
    </mc:Choice>
    <mc:Fallback xmlns="">
      <p:transition spd="slow" advTm="6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A90DCFE-E062-4704-A2E1-D85624027C6B}" type="datetimeFigureOut">
              <a:rPr lang="ru-RU" smtClean="0"/>
              <a:t>24.01.2025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69991CF-B90A-4443-8B92-98F5021F6D72}" type="slidenum">
              <a:rPr lang="ru-RU" smtClean="0"/>
              <a:t>‹#›</a:t>
            </a:fld>
            <a:endParaRPr lang="ru-RU"/>
          </a:p>
        </p:txBody>
      </p:sp>
    </p:spTree>
    <p:extLst>
      <p:ext uri="{BB962C8B-B14F-4D97-AF65-F5344CB8AC3E}">
        <p14:creationId xmlns:p14="http://schemas.microsoft.com/office/powerpoint/2010/main" val="3666365485"/>
      </p:ext>
    </p:extLst>
  </p:cSld>
  <p:clrMapOvr>
    <a:masterClrMapping/>
  </p:clrMapOvr>
  <mc:AlternateContent xmlns:mc="http://schemas.openxmlformats.org/markup-compatibility/2006" xmlns:p14="http://schemas.microsoft.com/office/powerpoint/2010/main">
    <mc:Choice Requires="p14">
      <p:transition spd="slow" p14:dur="1250" advTm="63000"/>
    </mc:Choice>
    <mc:Fallback xmlns="">
      <p:transition spd="slow" advTm="6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A90DCFE-E062-4704-A2E1-D85624027C6B}" type="datetimeFigureOut">
              <a:rPr lang="ru-RU" smtClean="0"/>
              <a:t>24.01.2025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69991CF-B90A-4443-8B92-98F5021F6D72}" type="slidenum">
              <a:rPr lang="ru-RU" smtClean="0"/>
              <a:t>‹#›</a:t>
            </a:fld>
            <a:endParaRPr lang="ru-RU"/>
          </a:p>
        </p:txBody>
      </p:sp>
    </p:spTree>
    <p:extLst>
      <p:ext uri="{BB962C8B-B14F-4D97-AF65-F5344CB8AC3E}">
        <p14:creationId xmlns:p14="http://schemas.microsoft.com/office/powerpoint/2010/main" val="1049020995"/>
      </p:ext>
    </p:extLst>
  </p:cSld>
  <p:clrMapOvr>
    <a:masterClrMapping/>
  </p:clrMapOvr>
  <mc:AlternateContent xmlns:mc="http://schemas.openxmlformats.org/markup-compatibility/2006" xmlns:p14="http://schemas.microsoft.com/office/powerpoint/2010/main">
    <mc:Choice Requires="p14">
      <p:transition spd="slow" p14:dur="1250" advTm="63000"/>
    </mc:Choice>
    <mc:Fallback xmlns="">
      <p:transition spd="slow" advTm="6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A90DCFE-E062-4704-A2E1-D85624027C6B}" type="datetimeFigureOut">
              <a:rPr lang="ru-RU" smtClean="0"/>
              <a:t>24.01.2025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69991CF-B90A-4443-8B92-98F5021F6D72}" type="slidenum">
              <a:rPr lang="ru-RU" smtClean="0"/>
              <a:t>‹#›</a:t>
            </a:fld>
            <a:endParaRPr lang="ru-RU"/>
          </a:p>
        </p:txBody>
      </p:sp>
    </p:spTree>
    <p:extLst>
      <p:ext uri="{BB962C8B-B14F-4D97-AF65-F5344CB8AC3E}">
        <p14:creationId xmlns:p14="http://schemas.microsoft.com/office/powerpoint/2010/main" val="771586199"/>
      </p:ext>
    </p:extLst>
  </p:cSld>
  <p:clrMapOvr>
    <a:masterClrMapping/>
  </p:clrMapOvr>
  <mc:AlternateContent xmlns:mc="http://schemas.openxmlformats.org/markup-compatibility/2006" xmlns:p14="http://schemas.microsoft.com/office/powerpoint/2010/main">
    <mc:Choice Requires="p14">
      <p:transition spd="slow" p14:dur="1250" advTm="63000"/>
    </mc:Choice>
    <mc:Fallback xmlns="">
      <p:transition spd="slow" advTm="6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A90DCFE-E062-4704-A2E1-D85624027C6B}" type="datetimeFigureOut">
              <a:rPr lang="ru-RU" smtClean="0"/>
              <a:t>24.01.2025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69991CF-B90A-4443-8B92-98F5021F6D72}" type="slidenum">
              <a:rPr lang="ru-RU" smtClean="0"/>
              <a:t>‹#›</a:t>
            </a:fld>
            <a:endParaRPr lang="ru-RU"/>
          </a:p>
        </p:txBody>
      </p:sp>
    </p:spTree>
    <p:extLst>
      <p:ext uri="{BB962C8B-B14F-4D97-AF65-F5344CB8AC3E}">
        <p14:creationId xmlns:p14="http://schemas.microsoft.com/office/powerpoint/2010/main" val="2538364666"/>
      </p:ext>
    </p:extLst>
  </p:cSld>
  <p:clrMapOvr>
    <a:masterClrMapping/>
  </p:clrMapOvr>
  <mc:AlternateContent xmlns:mc="http://schemas.openxmlformats.org/markup-compatibility/2006" xmlns:p14="http://schemas.microsoft.com/office/powerpoint/2010/main">
    <mc:Choice Requires="p14">
      <p:transition spd="slow" p14:dur="1250" advTm="63000"/>
    </mc:Choice>
    <mc:Fallback xmlns="">
      <p:transition spd="slow" advTm="6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0DCFE-E062-4704-A2E1-D85624027C6B}" type="datetimeFigureOut">
              <a:rPr lang="ru-RU" smtClean="0"/>
              <a:t>24.01.2025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991CF-B90A-4443-8B92-98F5021F6D72}" type="slidenum">
              <a:rPr lang="ru-RU" smtClean="0"/>
              <a:t>‹#›</a:t>
            </a:fld>
            <a:endParaRPr lang="ru-RU"/>
          </a:p>
        </p:txBody>
      </p:sp>
    </p:spTree>
    <p:extLst>
      <p:ext uri="{BB962C8B-B14F-4D97-AF65-F5344CB8AC3E}">
        <p14:creationId xmlns:p14="http://schemas.microsoft.com/office/powerpoint/2010/main" val="1817419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Tm="63000"/>
    </mc:Choice>
    <mc:Fallback xmlns="">
      <p:transition spd="slow" advTm="6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46.jpe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45.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microsoft.com/office/2007/relationships/hdphoto" Target="../media/hdphoto5.wdp"/><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55.png"/><Relationship Id="rId5" Type="http://schemas.microsoft.com/office/2007/relationships/hdphoto" Target="../media/hdphoto4.wdp"/><Relationship Id="rId4" Type="http://schemas.openxmlformats.org/officeDocument/2006/relationships/image" Target="../media/image54.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59.jpeg"/><Relationship Id="rId5" Type="http://schemas.microsoft.com/office/2007/relationships/hdphoto" Target="../media/hdphoto7.wdp"/><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9.wdp"/><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62.png"/><Relationship Id="rId5" Type="http://schemas.microsoft.com/office/2007/relationships/hdphoto" Target="../media/hdphoto8.wdp"/><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2.jpg"/><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1.png"/><Relationship Id="rId16"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4"/>
          <a:stretch>
            <a:fillRect/>
          </a:stretch>
        </p:blipFill>
        <p:spPr>
          <a:xfrm>
            <a:off x="0" y="0"/>
            <a:ext cx="12192001" cy="6891454"/>
          </a:xfrm>
          <a:prstGeom prst="rect">
            <a:avLst/>
          </a:prstGeom>
        </p:spPr>
      </p:pic>
      <p:sp>
        <p:nvSpPr>
          <p:cNvPr id="2" name="Заголовок 1"/>
          <p:cNvSpPr>
            <a:spLocks noGrp="1"/>
          </p:cNvSpPr>
          <p:nvPr>
            <p:ph type="title"/>
          </p:nvPr>
        </p:nvSpPr>
        <p:spPr>
          <a:xfrm>
            <a:off x="1516549" y="-135165"/>
            <a:ext cx="9854681" cy="746009"/>
          </a:xfrm>
        </p:spPr>
        <p:txBody>
          <a:bodyPr>
            <a:normAutofit/>
          </a:bodyPr>
          <a:lstStyle/>
          <a:p>
            <a:pPr algn="ctr"/>
            <a:r>
              <a:rPr lang="ru-RU" sz="1400" b="1" dirty="0" smtClean="0">
                <a:solidFill>
                  <a:srgbClr val="7030A0"/>
                </a:solidFill>
                <a:latin typeface="+mn-lt"/>
              </a:rPr>
              <a:t>Муниципальное бюджетное дошкольное образовательное учреждение «Детский сад «Алёнушка»</a:t>
            </a:r>
            <a:endParaRPr lang="ru-RU" sz="1400" b="1" dirty="0">
              <a:solidFill>
                <a:srgbClr val="7030A0"/>
              </a:solidFill>
              <a:latin typeface="+mn-lt"/>
            </a:endParaRPr>
          </a:p>
        </p:txBody>
      </p:sp>
      <p:pic>
        <p:nvPicPr>
          <p:cNvPr id="6" name="Рисунок 5"/>
          <p:cNvPicPr>
            <a:picLocks noChangeAspect="1"/>
          </p:cNvPicPr>
          <p:nvPr/>
        </p:nvPicPr>
        <p:blipFill>
          <a:blip r:embed="rId5"/>
          <a:stretch>
            <a:fillRect/>
          </a:stretch>
        </p:blipFill>
        <p:spPr>
          <a:xfrm>
            <a:off x="394169" y="31014"/>
            <a:ext cx="1444903" cy="1423076"/>
          </a:xfrm>
          <a:prstGeom prst="rect">
            <a:avLst/>
          </a:prstGeom>
        </p:spPr>
      </p:pic>
      <p:sp>
        <p:nvSpPr>
          <p:cNvPr id="11" name="Объект 10"/>
          <p:cNvSpPr>
            <a:spLocks noGrp="1"/>
          </p:cNvSpPr>
          <p:nvPr>
            <p:ph sz="half" idx="2"/>
          </p:nvPr>
        </p:nvSpPr>
        <p:spPr>
          <a:xfrm>
            <a:off x="1734487" y="804462"/>
            <a:ext cx="9418803" cy="2795007"/>
          </a:xfrm>
        </p:spPr>
        <p:txBody>
          <a:bodyPr>
            <a:noAutofit/>
          </a:bodyPr>
          <a:lstStyle/>
          <a:p>
            <a:pPr marL="0" indent="0" algn="ctr">
              <a:buNone/>
            </a:pPr>
            <a:r>
              <a:rPr lang="ru-RU" dirty="0">
                <a:solidFill>
                  <a:srgbClr val="0066FF"/>
                </a:solidFill>
                <a:latin typeface="Arial Black" panose="020B0A04020102020204" pitchFamily="34" charset="0"/>
              </a:rPr>
              <a:t>«Использование игрового набора </a:t>
            </a:r>
            <a:endParaRPr lang="ru-RU" dirty="0" smtClean="0">
              <a:solidFill>
                <a:srgbClr val="0066FF"/>
              </a:solidFill>
              <a:latin typeface="Arial Black" panose="020B0A04020102020204" pitchFamily="34" charset="0"/>
            </a:endParaRPr>
          </a:p>
          <a:p>
            <a:pPr marL="0" indent="0" algn="ctr">
              <a:buNone/>
            </a:pPr>
            <a:r>
              <a:rPr lang="ru-RU" dirty="0" smtClean="0">
                <a:solidFill>
                  <a:srgbClr val="0066FF"/>
                </a:solidFill>
                <a:latin typeface="Arial Black" panose="020B0A04020102020204" pitchFamily="34" charset="0"/>
              </a:rPr>
              <a:t>«</a:t>
            </a:r>
            <a:r>
              <a:rPr lang="ru-RU" dirty="0">
                <a:solidFill>
                  <a:srgbClr val="0066FF"/>
                </a:solidFill>
                <a:latin typeface="Arial Black" panose="020B0A04020102020204" pitchFamily="34" charset="0"/>
              </a:rPr>
              <a:t>Дары Фрёбеля» в педагогическом процессе для всестороннего развития детей».</a:t>
            </a:r>
          </a:p>
        </p:txBody>
      </p:sp>
      <p:pic>
        <p:nvPicPr>
          <p:cNvPr id="4" name="Рисунок 3"/>
          <p:cNvPicPr>
            <a:picLocks noChangeAspect="1"/>
          </p:cNvPicPr>
          <p:nvPr/>
        </p:nvPicPr>
        <p:blipFill rotWithShape="1">
          <a:blip r:embed="rId6" cstate="print">
            <a:extLst>
              <a:ext uri="{28A0092B-C50C-407E-A947-70E740481C1C}">
                <a14:useLocalDpi xmlns:a14="http://schemas.microsoft.com/office/drawing/2010/main" val="0"/>
              </a:ext>
            </a:extLst>
          </a:blip>
          <a:srcRect l="17686" r="22671"/>
          <a:stretch/>
        </p:blipFill>
        <p:spPr>
          <a:xfrm rot="5400000">
            <a:off x="3929107" y="2915671"/>
            <a:ext cx="4333783" cy="3268582"/>
          </a:xfrm>
          <a:prstGeom prst="rect">
            <a:avLst/>
          </a:prstGeom>
          <a:ln>
            <a:noFill/>
          </a:ln>
          <a:effectLst>
            <a:softEdge rad="112500"/>
          </a:effectLst>
        </p:spPr>
      </p:pic>
      <p:pic>
        <p:nvPicPr>
          <p:cNvPr id="7" name="Рисунок 6"/>
          <p:cNvPicPr>
            <a:picLocks noChangeAspect="1"/>
          </p:cNvPicPr>
          <p:nvPr/>
        </p:nvPicPr>
        <p:blipFill rotWithShape="1">
          <a:blip r:embed="rId7"/>
          <a:srcRect l="9073" t="16733" r="8099" b="20723"/>
          <a:stretch/>
        </p:blipFill>
        <p:spPr>
          <a:xfrm rot="20513309">
            <a:off x="414108" y="3759847"/>
            <a:ext cx="3633491" cy="1731252"/>
          </a:xfrm>
          <a:prstGeom prst="rect">
            <a:avLst/>
          </a:prstGeom>
          <a:ln>
            <a:noFill/>
          </a:ln>
          <a:effectLst>
            <a:softEdge rad="112500"/>
          </a:effectLst>
        </p:spPr>
      </p:pic>
      <p:pic>
        <p:nvPicPr>
          <p:cNvPr id="12" name="Рисунок 11"/>
          <p:cNvPicPr>
            <a:picLocks noChangeAspect="1"/>
          </p:cNvPicPr>
          <p:nvPr/>
        </p:nvPicPr>
        <p:blipFill rotWithShape="1">
          <a:blip r:embed="rId8"/>
          <a:srcRect l="14766" t="31725" r="51233" b="33079"/>
          <a:stretch/>
        </p:blipFill>
        <p:spPr>
          <a:xfrm rot="1718983">
            <a:off x="8520045" y="2705216"/>
            <a:ext cx="2936494" cy="2175741"/>
          </a:xfrm>
          <a:prstGeom prst="rect">
            <a:avLst/>
          </a:prstGeom>
          <a:ln>
            <a:noFill/>
          </a:ln>
          <a:effectLst>
            <a:softEdge rad="112500"/>
          </a:effectLst>
        </p:spPr>
      </p:pic>
      <p:pic>
        <p:nvPicPr>
          <p:cNvPr id="3" name="фребел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35026" y="5696298"/>
            <a:ext cx="609600" cy="609600"/>
          </a:xfrm>
          <a:prstGeom prst="rect">
            <a:avLst/>
          </a:prstGeom>
        </p:spPr>
      </p:pic>
      <p:sp>
        <p:nvSpPr>
          <p:cNvPr id="8" name="TextBox 7"/>
          <p:cNvSpPr txBox="1"/>
          <p:nvPr/>
        </p:nvSpPr>
        <p:spPr>
          <a:xfrm>
            <a:off x="9020432" y="5931243"/>
            <a:ext cx="2685536" cy="738664"/>
          </a:xfrm>
          <a:prstGeom prst="rect">
            <a:avLst/>
          </a:prstGeom>
          <a:noFill/>
        </p:spPr>
        <p:txBody>
          <a:bodyPr wrap="square" rtlCol="0">
            <a:spAutoFit/>
          </a:bodyPr>
          <a:lstStyle/>
          <a:p>
            <a:pPr algn="ctr"/>
            <a:r>
              <a:rPr lang="ru-RU" sz="1400" b="1" dirty="0" smtClean="0">
                <a:solidFill>
                  <a:srgbClr val="C00000"/>
                </a:solidFill>
              </a:rPr>
              <a:t>Составитель: Васильева Г.Р. Старший воспитатель МБДОУ «Детский сад «Алёнушка»</a:t>
            </a:r>
            <a:endParaRPr lang="ru-RU" sz="1400" b="1" dirty="0">
              <a:solidFill>
                <a:srgbClr val="C00000"/>
              </a:solidFill>
            </a:endParaRPr>
          </a:p>
        </p:txBody>
      </p:sp>
    </p:spTree>
    <p:extLst>
      <p:ext uri="{BB962C8B-B14F-4D97-AF65-F5344CB8AC3E}">
        <p14:creationId xmlns:p14="http://schemas.microsoft.com/office/powerpoint/2010/main" val="3723202341"/>
      </p:ext>
    </p:extLst>
  </p:cSld>
  <p:clrMapOvr>
    <a:masterClrMapping/>
  </p:clrMapOvr>
  <mc:AlternateContent xmlns:mc="http://schemas.openxmlformats.org/markup-compatibility/2006" xmlns:p14="http://schemas.microsoft.com/office/powerpoint/2010/main">
    <mc:Choice Requires="p14">
      <p:transition spd="slow" p14:dur="1250" advTm="56404"/>
    </mc:Choice>
    <mc:Fallback xmlns="">
      <p:transition spd="slow" advTm="56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8363"/>
            <a:ext cx="12192001" cy="6866363"/>
          </a:xfrm>
        </p:spPr>
      </p:pic>
      <p:sp>
        <p:nvSpPr>
          <p:cNvPr id="4" name="Объект 3"/>
          <p:cNvSpPr>
            <a:spLocks noGrp="1"/>
          </p:cNvSpPr>
          <p:nvPr>
            <p:ph sz="half" idx="2"/>
          </p:nvPr>
        </p:nvSpPr>
        <p:spPr>
          <a:xfrm>
            <a:off x="2537255" y="538507"/>
            <a:ext cx="8674442" cy="2764866"/>
          </a:xfrm>
        </p:spPr>
        <p:txBody>
          <a:bodyPr>
            <a:normAutofit/>
          </a:bodyPr>
          <a:lstStyle/>
          <a:p>
            <a:pPr marL="0" indent="0" algn="ctr">
              <a:buNone/>
            </a:pPr>
            <a:r>
              <a:rPr lang="ru-RU" sz="1800" b="1" dirty="0" smtClean="0">
                <a:solidFill>
                  <a:srgbClr val="FF0000"/>
                </a:solidFill>
                <a:latin typeface="Arial Black" panose="020B0A04020102020204" pitchFamily="34" charset="0"/>
              </a:rPr>
              <a:t>Модуль № 8 «Палочки»</a:t>
            </a:r>
            <a:endParaRPr lang="ru-RU" sz="1400" b="1" dirty="0" smtClean="0">
              <a:solidFill>
                <a:srgbClr val="0070C0"/>
              </a:solidFill>
            </a:endParaRPr>
          </a:p>
          <a:p>
            <a:pPr marL="0" indent="0">
              <a:buNone/>
            </a:pPr>
            <a:r>
              <a:rPr lang="ru-RU" sz="1800" b="1" dirty="0" smtClean="0">
                <a:solidFill>
                  <a:srgbClr val="0070C0"/>
                </a:solidFill>
              </a:rPr>
              <a:t>Цель: демонстрирует линию и вводит понятие длины.</a:t>
            </a:r>
          </a:p>
          <a:p>
            <a:pPr marL="0" indent="0">
              <a:buNone/>
            </a:pPr>
            <a:r>
              <a:rPr lang="ru-RU" sz="1800" b="1" dirty="0" smtClean="0">
                <a:solidFill>
                  <a:srgbClr val="0070C0"/>
                </a:solidFill>
              </a:rPr>
              <a:t>Благодаря этому Дару ребенок:</a:t>
            </a:r>
          </a:p>
          <a:p>
            <a:pPr marL="0" indent="0">
              <a:buNone/>
            </a:pPr>
            <a:r>
              <a:rPr lang="ru-RU" sz="1800" b="1" dirty="0" smtClean="0">
                <a:solidFill>
                  <a:srgbClr val="0070C0"/>
                </a:solidFill>
              </a:rPr>
              <a:t>Сортирует и упорядочивает фигуры по цвету, по форме, по соотношению количества и размера;</a:t>
            </a:r>
          </a:p>
          <a:p>
            <a:pPr marL="0" indent="0">
              <a:buNone/>
            </a:pPr>
            <a:r>
              <a:rPr lang="ru-RU" sz="1800" b="1" dirty="0" smtClean="0">
                <a:solidFill>
                  <a:srgbClr val="0070C0"/>
                </a:solidFill>
              </a:rPr>
              <a:t>Обучается счету;</a:t>
            </a:r>
          </a:p>
          <a:p>
            <a:pPr marL="0" indent="0">
              <a:buNone/>
            </a:pPr>
            <a:r>
              <a:rPr lang="ru-RU" sz="1800" b="1" dirty="0" smtClean="0">
                <a:solidFill>
                  <a:srgbClr val="0070C0"/>
                </a:solidFill>
              </a:rPr>
              <a:t>Выполняет простейшие математические действия (сложение и вычитание).</a:t>
            </a:r>
          </a:p>
          <a:p>
            <a:pPr marL="0" indent="0">
              <a:buNone/>
            </a:pPr>
            <a:endParaRPr lang="ru-RU" sz="1200" dirty="0"/>
          </a:p>
        </p:txBody>
      </p:sp>
      <p:pic>
        <p:nvPicPr>
          <p:cNvPr id="3" name="Рисунок 2"/>
          <p:cNvPicPr>
            <a:picLocks noChangeAspect="1"/>
          </p:cNvPicPr>
          <p:nvPr/>
        </p:nvPicPr>
        <p:blipFill>
          <a:blip r:embed="rId3"/>
          <a:stretch>
            <a:fillRect/>
          </a:stretch>
        </p:blipFill>
        <p:spPr>
          <a:xfrm>
            <a:off x="378581" y="1049660"/>
            <a:ext cx="1921715" cy="1282055"/>
          </a:xfrm>
          <a:prstGeom prst="rect">
            <a:avLst/>
          </a:prstGeom>
        </p:spPr>
      </p:pic>
      <p:pic>
        <p:nvPicPr>
          <p:cNvPr id="5" name="Рисунок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b="16562"/>
          <a:stretch/>
        </p:blipFill>
        <p:spPr>
          <a:xfrm>
            <a:off x="671848" y="3567739"/>
            <a:ext cx="2039637" cy="2269094"/>
          </a:xfrm>
          <a:prstGeom prst="rect">
            <a:avLst/>
          </a:prstGeom>
          <a:ln>
            <a:noFill/>
          </a:ln>
          <a:effectLst>
            <a:softEdge rad="112500"/>
          </a:effectLst>
        </p:spPr>
      </p:pic>
      <p:pic>
        <p:nvPicPr>
          <p:cNvPr id="6" name="Рисунок 5"/>
          <p:cNvPicPr>
            <a:picLocks noChangeAspect="1"/>
          </p:cNvPicPr>
          <p:nvPr/>
        </p:nvPicPr>
        <p:blipFill rotWithShape="1">
          <a:blip r:embed="rId6" cstate="print">
            <a:extLst>
              <a:ext uri="{28A0092B-C50C-407E-A947-70E740481C1C}">
                <a14:useLocalDpi xmlns:a14="http://schemas.microsoft.com/office/drawing/2010/main" val="0"/>
              </a:ext>
            </a:extLst>
          </a:blip>
          <a:srcRect t="12012" b="21201"/>
          <a:stretch/>
        </p:blipFill>
        <p:spPr>
          <a:xfrm>
            <a:off x="3383332" y="3567739"/>
            <a:ext cx="2530561" cy="2253441"/>
          </a:xfrm>
          <a:prstGeom prst="rect">
            <a:avLst/>
          </a:prstGeom>
          <a:ln>
            <a:noFill/>
          </a:ln>
          <a:effectLst>
            <a:softEdge rad="112500"/>
          </a:effectLst>
        </p:spPr>
      </p:pic>
      <p:pic>
        <p:nvPicPr>
          <p:cNvPr id="8" name="Рисунок 7"/>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t="21173" b="14090"/>
          <a:stretch/>
        </p:blipFill>
        <p:spPr>
          <a:xfrm>
            <a:off x="6417687" y="3552085"/>
            <a:ext cx="2610678" cy="2253441"/>
          </a:xfrm>
          <a:prstGeom prst="rect">
            <a:avLst/>
          </a:prstGeom>
          <a:ln>
            <a:noFill/>
          </a:ln>
          <a:effectLst>
            <a:softEdge rad="112500"/>
          </a:effectLst>
        </p:spPr>
      </p:pic>
      <p:pic>
        <p:nvPicPr>
          <p:cNvPr id="10" name="Рисунок 9"/>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tretch>
            <a:fillRect/>
          </a:stretch>
        </p:blipFill>
        <p:spPr>
          <a:xfrm>
            <a:off x="9664813" y="3552085"/>
            <a:ext cx="1688987" cy="2253441"/>
          </a:xfrm>
          <a:prstGeom prst="rect">
            <a:avLst/>
          </a:prstGeom>
          <a:ln>
            <a:noFill/>
          </a:ln>
          <a:effectLst>
            <a:softEdge rad="112500"/>
          </a:effectLst>
        </p:spPr>
      </p:pic>
    </p:spTree>
    <p:extLst>
      <p:ext uri="{BB962C8B-B14F-4D97-AF65-F5344CB8AC3E}">
        <p14:creationId xmlns:p14="http://schemas.microsoft.com/office/powerpoint/2010/main" val="783582299"/>
      </p:ext>
    </p:extLst>
  </p:cSld>
  <p:clrMapOvr>
    <a:masterClrMapping/>
  </p:clrMapOvr>
  <mc:AlternateContent xmlns:mc="http://schemas.openxmlformats.org/markup-compatibility/2006" xmlns:p14="http://schemas.microsoft.com/office/powerpoint/2010/main">
    <mc:Choice Requires="p14">
      <p:transition spd="slow" p14:dur="1250" advTm="62341"/>
    </mc:Choice>
    <mc:Fallback xmlns="">
      <p:transition spd="slow" advTm="6234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1"/>
            <a:ext cx="12192001" cy="6866363"/>
          </a:xfrm>
        </p:spPr>
      </p:pic>
      <p:sp>
        <p:nvSpPr>
          <p:cNvPr id="4" name="Объект 3"/>
          <p:cNvSpPr>
            <a:spLocks noGrp="1"/>
          </p:cNvSpPr>
          <p:nvPr>
            <p:ph sz="half" idx="2"/>
          </p:nvPr>
        </p:nvSpPr>
        <p:spPr>
          <a:xfrm>
            <a:off x="1034816" y="594998"/>
            <a:ext cx="6478092" cy="2586935"/>
          </a:xfrm>
        </p:spPr>
        <p:txBody>
          <a:bodyPr>
            <a:normAutofit/>
          </a:bodyPr>
          <a:lstStyle/>
          <a:p>
            <a:pPr marL="0" indent="0" algn="ctr">
              <a:buNone/>
            </a:pPr>
            <a:r>
              <a:rPr lang="ru-RU" sz="1800" dirty="0" smtClean="0">
                <a:solidFill>
                  <a:srgbClr val="FF0000"/>
                </a:solidFill>
                <a:latin typeface="Arial Black" panose="020B0A04020102020204" pitchFamily="34" charset="0"/>
              </a:rPr>
              <a:t>Модуль № 9 «Кольца и полукольца»</a:t>
            </a:r>
          </a:p>
          <a:p>
            <a:pPr marL="0" indent="0">
              <a:buNone/>
            </a:pPr>
            <a:r>
              <a:rPr lang="ru-RU" sz="1600" b="1" dirty="0" smtClean="0">
                <a:solidFill>
                  <a:srgbClr val="0070C0"/>
                </a:solidFill>
              </a:rPr>
              <a:t>Цель: представляет идею кривой</a:t>
            </a:r>
          </a:p>
          <a:p>
            <a:pPr marL="0" indent="0">
              <a:buNone/>
            </a:pPr>
            <a:r>
              <a:rPr lang="ru-RU" sz="1600" b="1" dirty="0" smtClean="0">
                <a:solidFill>
                  <a:srgbClr val="0070C0"/>
                </a:solidFill>
              </a:rPr>
              <a:t>С этим Даром ребенок:</a:t>
            </a:r>
          </a:p>
          <a:p>
            <a:pPr marL="0" indent="0">
              <a:buNone/>
            </a:pPr>
            <a:r>
              <a:rPr lang="ru-RU" sz="1600" b="1" dirty="0" smtClean="0">
                <a:solidFill>
                  <a:srgbClr val="0070C0"/>
                </a:solidFill>
              </a:rPr>
              <a:t>Тренирует мелкую моторику рук, развивает зрительно-моторную координацию;</a:t>
            </a:r>
          </a:p>
          <a:p>
            <a:pPr marL="0" indent="0">
              <a:buNone/>
            </a:pPr>
            <a:r>
              <a:rPr lang="ru-RU" sz="1600" b="1" dirty="0" smtClean="0">
                <a:solidFill>
                  <a:srgbClr val="0070C0"/>
                </a:solidFill>
              </a:rPr>
              <a:t>Развивает творческие способности - составляет различные узоры и картинки;</a:t>
            </a:r>
          </a:p>
          <a:p>
            <a:pPr marL="0" indent="0">
              <a:buNone/>
            </a:pPr>
            <a:r>
              <a:rPr lang="ru-RU" sz="1600" b="1" dirty="0" smtClean="0">
                <a:solidFill>
                  <a:srgbClr val="0070C0"/>
                </a:solidFill>
              </a:rPr>
              <a:t>Готовит руки к рисованию и письму.</a:t>
            </a:r>
          </a:p>
          <a:p>
            <a:pPr marL="0" indent="0">
              <a:buNone/>
            </a:pPr>
            <a:endParaRPr lang="ru-RU" sz="1200" dirty="0"/>
          </a:p>
        </p:txBody>
      </p:sp>
      <p:pic>
        <p:nvPicPr>
          <p:cNvPr id="3" name="Рисунок 2"/>
          <p:cNvPicPr>
            <a:picLocks noChangeAspect="1"/>
          </p:cNvPicPr>
          <p:nvPr/>
        </p:nvPicPr>
        <p:blipFill>
          <a:blip r:embed="rId3"/>
          <a:stretch>
            <a:fillRect/>
          </a:stretch>
        </p:blipFill>
        <p:spPr>
          <a:xfrm>
            <a:off x="8036979" y="594998"/>
            <a:ext cx="2713831" cy="181050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363" y="3433178"/>
            <a:ext cx="2116094" cy="2821459"/>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2821" y="3433179"/>
            <a:ext cx="3761945" cy="2821459"/>
          </a:xfrm>
          <a:prstGeom prst="rect">
            <a:avLst/>
          </a:prstGeom>
          <a:ln>
            <a:noFill/>
          </a:ln>
          <a:effectLst>
            <a:softEdge rad="112500"/>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2410" y="3433178"/>
            <a:ext cx="3761945" cy="2821459"/>
          </a:xfrm>
          <a:prstGeom prst="rect">
            <a:avLst/>
          </a:prstGeom>
          <a:ln>
            <a:noFill/>
          </a:ln>
          <a:effectLst>
            <a:softEdge rad="112500"/>
          </a:effectLst>
        </p:spPr>
      </p:pic>
    </p:spTree>
    <p:extLst>
      <p:ext uri="{BB962C8B-B14F-4D97-AF65-F5344CB8AC3E}">
        <p14:creationId xmlns:p14="http://schemas.microsoft.com/office/powerpoint/2010/main" val="2798470377"/>
      </p:ext>
    </p:extLst>
  </p:cSld>
  <p:clrMapOvr>
    <a:masterClrMapping/>
  </p:clrMapOvr>
  <mc:AlternateContent xmlns:mc="http://schemas.openxmlformats.org/markup-compatibility/2006" xmlns:p14="http://schemas.microsoft.com/office/powerpoint/2010/main">
    <mc:Choice Requires="p14">
      <p:transition spd="slow" p14:dur="1250" advTm="62683"/>
    </mc:Choice>
    <mc:Fallback xmlns="">
      <p:transition spd="slow" advTm="62683"/>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8363"/>
            <a:ext cx="12192001" cy="6866363"/>
          </a:xfrm>
        </p:spPr>
      </p:pic>
      <p:sp>
        <p:nvSpPr>
          <p:cNvPr id="4" name="Объект 3"/>
          <p:cNvSpPr>
            <a:spLocks noGrp="1"/>
          </p:cNvSpPr>
          <p:nvPr>
            <p:ph sz="half" idx="2"/>
          </p:nvPr>
        </p:nvSpPr>
        <p:spPr>
          <a:xfrm>
            <a:off x="4030362" y="515939"/>
            <a:ext cx="7323438" cy="2556775"/>
          </a:xfrm>
        </p:spPr>
        <p:txBody>
          <a:bodyPr>
            <a:normAutofit/>
          </a:bodyPr>
          <a:lstStyle/>
          <a:p>
            <a:pPr marL="0" indent="0" algn="ctr">
              <a:buNone/>
            </a:pPr>
            <a:r>
              <a:rPr lang="ru-RU" sz="1800" dirty="0" smtClean="0">
                <a:solidFill>
                  <a:srgbClr val="FF0000"/>
                </a:solidFill>
                <a:latin typeface="Arial Black" panose="020B0A04020102020204" pitchFamily="34" charset="0"/>
              </a:rPr>
              <a:t>Модуль № 10 «Фишки»</a:t>
            </a:r>
          </a:p>
          <a:p>
            <a:pPr marL="0" indent="0">
              <a:buNone/>
            </a:pPr>
            <a:r>
              <a:rPr lang="ru-RU" sz="1800" b="1" dirty="0" smtClean="0">
                <a:solidFill>
                  <a:srgbClr val="0070C0"/>
                </a:solidFill>
              </a:rPr>
              <a:t>Цель: демонстрирует, что линия состоит из точек. </a:t>
            </a:r>
          </a:p>
          <a:p>
            <a:pPr marL="0" indent="0">
              <a:buNone/>
            </a:pPr>
            <a:r>
              <a:rPr lang="ru-RU" sz="1800" b="1" dirty="0" smtClean="0">
                <a:solidFill>
                  <a:srgbClr val="0070C0"/>
                </a:solidFill>
              </a:rPr>
              <a:t>Благодаря этому Дару ребенок:</a:t>
            </a:r>
          </a:p>
          <a:p>
            <a:pPr marL="0" indent="0">
              <a:buNone/>
            </a:pPr>
            <a:r>
              <a:rPr lang="ru-RU" sz="1800" b="1" dirty="0" smtClean="0">
                <a:solidFill>
                  <a:srgbClr val="0070C0"/>
                </a:solidFill>
              </a:rPr>
              <a:t>Сортирует и упорядочивает фигуры пор цвету и форме;</a:t>
            </a:r>
          </a:p>
          <a:p>
            <a:pPr marL="0" indent="0">
              <a:buNone/>
            </a:pPr>
            <a:r>
              <a:rPr lang="ru-RU" sz="1800" b="1" dirty="0" smtClean="0">
                <a:solidFill>
                  <a:srgbClr val="0070C0"/>
                </a:solidFill>
              </a:rPr>
              <a:t>Обучается счету - использует фишки в качестве счетного материала;</a:t>
            </a:r>
          </a:p>
          <a:p>
            <a:pPr marL="0" indent="0">
              <a:buNone/>
            </a:pPr>
            <a:r>
              <a:rPr lang="ru-RU" sz="1800" b="1" dirty="0" smtClean="0">
                <a:solidFill>
                  <a:srgbClr val="0070C0"/>
                </a:solidFill>
              </a:rPr>
              <a:t>Развивает игровую деятельность.</a:t>
            </a:r>
          </a:p>
          <a:p>
            <a:pPr marL="0" indent="0">
              <a:buNone/>
            </a:pPr>
            <a:endParaRPr lang="ru-RU" sz="1200" dirty="0"/>
          </a:p>
        </p:txBody>
      </p:sp>
      <p:pic>
        <p:nvPicPr>
          <p:cNvPr id="3" name="Рисунок 2"/>
          <p:cNvPicPr>
            <a:picLocks noChangeAspect="1"/>
          </p:cNvPicPr>
          <p:nvPr/>
        </p:nvPicPr>
        <p:blipFill>
          <a:blip r:embed="rId3"/>
          <a:stretch>
            <a:fillRect/>
          </a:stretch>
        </p:blipFill>
        <p:spPr>
          <a:xfrm>
            <a:off x="1020463" y="712202"/>
            <a:ext cx="2538283" cy="2000764"/>
          </a:xfrm>
          <a:prstGeom prst="rect">
            <a:avLst/>
          </a:prstGeom>
        </p:spPr>
      </p:pic>
      <p:pic>
        <p:nvPicPr>
          <p:cNvPr id="5" name="Рисунок 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14632" y="3140048"/>
            <a:ext cx="2136908" cy="2849210"/>
          </a:xfrm>
          <a:prstGeom prst="rect">
            <a:avLst/>
          </a:prstGeom>
          <a:ln>
            <a:noFill/>
          </a:ln>
          <a:effectLst>
            <a:softEdge rad="112500"/>
          </a:effectLst>
        </p:spPr>
      </p:pic>
      <p:pic>
        <p:nvPicPr>
          <p:cNvPr id="6" name="Рисунок 5"/>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3624649" y="3138613"/>
            <a:ext cx="2646259" cy="2850645"/>
          </a:xfrm>
          <a:prstGeom prst="rect">
            <a:avLst/>
          </a:prstGeom>
          <a:ln>
            <a:noFill/>
          </a:ln>
          <a:effectLst>
            <a:softEdge rad="112500"/>
          </a:effectLst>
        </p:spPr>
      </p:pic>
      <p:pic>
        <p:nvPicPr>
          <p:cNvPr id="8" name="Рисунок 7"/>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r="18932"/>
          <a:stretch/>
        </p:blipFill>
        <p:spPr>
          <a:xfrm>
            <a:off x="6575317" y="3138614"/>
            <a:ext cx="5012925" cy="2850644"/>
          </a:xfrm>
          <a:prstGeom prst="rect">
            <a:avLst/>
          </a:prstGeom>
          <a:ln>
            <a:noFill/>
          </a:ln>
          <a:effectLst>
            <a:softEdge rad="112500"/>
          </a:effectLst>
        </p:spPr>
      </p:pic>
    </p:spTree>
    <p:extLst>
      <p:ext uri="{BB962C8B-B14F-4D97-AF65-F5344CB8AC3E}">
        <p14:creationId xmlns:p14="http://schemas.microsoft.com/office/powerpoint/2010/main" val="117542336"/>
      </p:ext>
    </p:extLst>
  </p:cSld>
  <p:clrMapOvr>
    <a:masterClrMapping/>
  </p:clrMapOvr>
  <mc:AlternateContent xmlns:mc="http://schemas.openxmlformats.org/markup-compatibility/2006" xmlns:p14="http://schemas.microsoft.com/office/powerpoint/2010/main">
    <mc:Choice Requires="p14">
      <p:transition spd="slow" p14:dur="1250" advTm="51525"/>
    </mc:Choice>
    <mc:Fallback xmlns="">
      <p:transition spd="slow" advTm="51525"/>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1"/>
            <a:ext cx="12192001" cy="6866363"/>
          </a:xfrm>
        </p:spPr>
      </p:pic>
      <p:sp>
        <p:nvSpPr>
          <p:cNvPr id="4" name="Объект 3"/>
          <p:cNvSpPr>
            <a:spLocks noGrp="1"/>
          </p:cNvSpPr>
          <p:nvPr>
            <p:ph sz="half" idx="2"/>
          </p:nvPr>
        </p:nvSpPr>
        <p:spPr>
          <a:xfrm>
            <a:off x="592684" y="552226"/>
            <a:ext cx="7661630" cy="1894412"/>
          </a:xfrm>
        </p:spPr>
        <p:txBody>
          <a:bodyPr>
            <a:normAutofit lnSpcReduction="10000"/>
          </a:bodyPr>
          <a:lstStyle/>
          <a:p>
            <a:pPr marL="0" indent="0" algn="ctr">
              <a:buNone/>
            </a:pPr>
            <a:r>
              <a:rPr lang="ru-RU" sz="1800" dirty="0" smtClean="0">
                <a:solidFill>
                  <a:srgbClr val="FF0000"/>
                </a:solidFill>
                <a:latin typeface="Arial Black" panose="020B0A04020102020204" pitchFamily="34" charset="0"/>
              </a:rPr>
              <a:t>Модуль № 11 (</a:t>
            </a:r>
            <a:r>
              <a:rPr lang="en-US" sz="1800" dirty="0" smtClean="0">
                <a:solidFill>
                  <a:srgbClr val="FF0000"/>
                </a:solidFill>
                <a:latin typeface="Arial Black" panose="020B0A04020102020204" pitchFamily="34" charset="0"/>
              </a:rPr>
              <a:t>J1)</a:t>
            </a:r>
            <a:r>
              <a:rPr lang="en-US" sz="1800" dirty="0">
                <a:solidFill>
                  <a:srgbClr val="FF0000"/>
                </a:solidFill>
                <a:latin typeface="Arial Black" panose="020B0A04020102020204" pitchFamily="34" charset="0"/>
              </a:rPr>
              <a:t> </a:t>
            </a:r>
            <a:r>
              <a:rPr lang="ru-RU" sz="1800" dirty="0" smtClean="0">
                <a:solidFill>
                  <a:srgbClr val="FF0000"/>
                </a:solidFill>
                <a:latin typeface="Arial Black" panose="020B0A04020102020204" pitchFamily="34" charset="0"/>
              </a:rPr>
              <a:t>«Цветные тела»</a:t>
            </a:r>
          </a:p>
          <a:p>
            <a:pPr marL="0" indent="0">
              <a:buNone/>
            </a:pPr>
            <a:r>
              <a:rPr lang="ru-RU" sz="1600" b="1" dirty="0" smtClean="0">
                <a:solidFill>
                  <a:srgbClr val="0070C0"/>
                </a:solidFill>
              </a:rPr>
              <a:t>С этим Даром ребёнок:</a:t>
            </a:r>
          </a:p>
          <a:p>
            <a:pPr marL="0" indent="0">
              <a:buNone/>
            </a:pPr>
            <a:r>
              <a:rPr lang="ru-RU" sz="1600" b="1" dirty="0" smtClean="0">
                <a:solidFill>
                  <a:srgbClr val="0070C0"/>
                </a:solidFill>
              </a:rPr>
              <a:t>Развивает сенсорные навыки;</a:t>
            </a:r>
          </a:p>
          <a:p>
            <a:pPr marL="0" indent="0">
              <a:buNone/>
            </a:pPr>
            <a:r>
              <a:rPr lang="ru-RU" sz="1600" b="1" dirty="0" smtClean="0">
                <a:solidFill>
                  <a:srgbClr val="0070C0"/>
                </a:solidFill>
              </a:rPr>
              <a:t>Изучает различные геометрические формы;</a:t>
            </a:r>
          </a:p>
          <a:p>
            <a:pPr marL="0" indent="0">
              <a:buNone/>
            </a:pPr>
            <a:r>
              <a:rPr lang="ru-RU" sz="1600" b="1" dirty="0" smtClean="0">
                <a:solidFill>
                  <a:srgbClr val="0070C0"/>
                </a:solidFill>
              </a:rPr>
              <a:t>Развивает умение классифицировать, сортировать, сравнивать, выполнять задания по образцу.</a:t>
            </a:r>
          </a:p>
          <a:p>
            <a:pPr marL="0" indent="0">
              <a:buNone/>
            </a:pPr>
            <a:endParaRPr lang="ru-RU" sz="1200" dirty="0"/>
          </a:p>
        </p:txBody>
      </p:sp>
      <p:pic>
        <p:nvPicPr>
          <p:cNvPr id="3" name="Рисунок 2"/>
          <p:cNvPicPr>
            <a:picLocks noChangeAspect="1"/>
          </p:cNvPicPr>
          <p:nvPr/>
        </p:nvPicPr>
        <p:blipFill>
          <a:blip r:embed="rId3"/>
          <a:stretch>
            <a:fillRect/>
          </a:stretch>
        </p:blipFill>
        <p:spPr>
          <a:xfrm>
            <a:off x="8506591" y="552226"/>
            <a:ext cx="2518732" cy="1769819"/>
          </a:xfrm>
          <a:prstGeom prst="rect">
            <a:avLst/>
          </a:prstGeom>
        </p:spPr>
      </p:pic>
      <p:pic>
        <p:nvPicPr>
          <p:cNvPr id="6" name="Рисунок 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92684" y="2633739"/>
            <a:ext cx="7454573" cy="3353268"/>
          </a:xfrm>
          <a:prstGeom prst="rect">
            <a:avLst/>
          </a:prstGeom>
          <a:ln>
            <a:noFill/>
          </a:ln>
          <a:effectLst>
            <a:softEdge rad="112500"/>
          </a:effectLst>
        </p:spPr>
      </p:pic>
      <p:pic>
        <p:nvPicPr>
          <p:cNvPr id="8" name="Рисунок 7"/>
          <p:cNvPicPr>
            <a:picLocks noChangeAspect="1"/>
          </p:cNvPicPr>
          <p:nvPr/>
        </p:nvPicPr>
        <p:blipFill rotWithShape="1">
          <a:blip r:embed="rId6" cstate="print">
            <a:extLst>
              <a:ext uri="{28A0092B-C50C-407E-A947-70E740481C1C}">
                <a14:useLocalDpi xmlns:a14="http://schemas.microsoft.com/office/drawing/2010/main" val="0"/>
              </a:ext>
            </a:extLst>
          </a:blip>
          <a:srcRect t="33528"/>
          <a:stretch/>
        </p:blipFill>
        <p:spPr>
          <a:xfrm>
            <a:off x="8318525" y="2633739"/>
            <a:ext cx="2840900" cy="3353268"/>
          </a:xfrm>
          <a:prstGeom prst="rect">
            <a:avLst/>
          </a:prstGeom>
          <a:ln>
            <a:noFill/>
          </a:ln>
          <a:effectLst>
            <a:softEdge rad="112500"/>
          </a:effectLst>
        </p:spPr>
      </p:pic>
    </p:spTree>
    <p:extLst>
      <p:ext uri="{BB962C8B-B14F-4D97-AF65-F5344CB8AC3E}">
        <p14:creationId xmlns:p14="http://schemas.microsoft.com/office/powerpoint/2010/main" val="3340562475"/>
      </p:ext>
    </p:extLst>
  </p:cSld>
  <p:clrMapOvr>
    <a:masterClrMapping/>
  </p:clrMapOvr>
  <mc:AlternateContent xmlns:mc="http://schemas.openxmlformats.org/markup-compatibility/2006" xmlns:p14="http://schemas.microsoft.com/office/powerpoint/2010/main">
    <mc:Choice Requires="p14">
      <p:transition spd="slow" p14:dur="1250" advTm="45179"/>
    </mc:Choice>
    <mc:Fallback xmlns="">
      <p:transition spd="slow" advTm="45179"/>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0"/>
            <a:ext cx="12192001" cy="6866363"/>
          </a:xfrm>
        </p:spPr>
      </p:pic>
      <p:sp>
        <p:nvSpPr>
          <p:cNvPr id="4" name="Объект 3"/>
          <p:cNvSpPr>
            <a:spLocks noGrp="1"/>
          </p:cNvSpPr>
          <p:nvPr>
            <p:ph sz="half" idx="2"/>
          </p:nvPr>
        </p:nvSpPr>
        <p:spPr>
          <a:xfrm>
            <a:off x="3995351" y="727282"/>
            <a:ext cx="7358449" cy="1926811"/>
          </a:xfrm>
        </p:spPr>
        <p:txBody>
          <a:bodyPr>
            <a:normAutofit/>
          </a:bodyPr>
          <a:lstStyle/>
          <a:p>
            <a:pPr marL="0" indent="0" algn="ctr">
              <a:buNone/>
            </a:pPr>
            <a:r>
              <a:rPr lang="ru-RU" sz="1800" dirty="0" smtClean="0">
                <a:solidFill>
                  <a:srgbClr val="FF0000"/>
                </a:solidFill>
                <a:latin typeface="Arial Black" panose="020B0A04020102020204" pitchFamily="34" charset="0"/>
              </a:rPr>
              <a:t>Модуль № 12 (</a:t>
            </a:r>
            <a:r>
              <a:rPr lang="en-US" sz="1800" dirty="0" smtClean="0">
                <a:solidFill>
                  <a:srgbClr val="FF0000"/>
                </a:solidFill>
                <a:latin typeface="Arial Black" panose="020B0A04020102020204" pitchFamily="34" charset="0"/>
              </a:rPr>
              <a:t>J2)</a:t>
            </a:r>
            <a:r>
              <a:rPr lang="en-US" sz="1800" dirty="0">
                <a:solidFill>
                  <a:srgbClr val="FF0000"/>
                </a:solidFill>
                <a:latin typeface="Arial Black" panose="020B0A04020102020204" pitchFamily="34" charset="0"/>
              </a:rPr>
              <a:t> </a:t>
            </a:r>
            <a:r>
              <a:rPr lang="ru-RU" sz="1800" b="1" dirty="0" smtClean="0">
                <a:solidFill>
                  <a:srgbClr val="FF0000"/>
                </a:solidFill>
                <a:latin typeface="Arial Black" panose="020B0A04020102020204" pitchFamily="34" charset="0"/>
              </a:rPr>
              <a:t>«Мозаика. </a:t>
            </a:r>
            <a:r>
              <a:rPr lang="ru-RU" sz="1800" b="1" dirty="0">
                <a:solidFill>
                  <a:srgbClr val="FF0000"/>
                </a:solidFill>
                <a:latin typeface="Arial Black" panose="020B0A04020102020204" pitchFamily="34" charset="0"/>
              </a:rPr>
              <a:t>Ш</a:t>
            </a:r>
            <a:r>
              <a:rPr lang="ru-RU" sz="1800" b="1" dirty="0" smtClean="0">
                <a:solidFill>
                  <a:srgbClr val="FF0000"/>
                </a:solidFill>
                <a:latin typeface="Arial Black" panose="020B0A04020102020204" pitchFamily="34" charset="0"/>
              </a:rPr>
              <a:t>нуровка»</a:t>
            </a:r>
          </a:p>
          <a:p>
            <a:pPr marL="0" indent="0">
              <a:buNone/>
            </a:pPr>
            <a:r>
              <a:rPr lang="ru-RU" sz="1400" b="1" dirty="0" smtClean="0">
                <a:solidFill>
                  <a:srgbClr val="0070C0"/>
                </a:solidFill>
                <a:latin typeface="Arial Black" panose="020B0A04020102020204" pitchFamily="34" charset="0"/>
              </a:rPr>
              <a:t>Благодаря этому Дару ребёнок:</a:t>
            </a:r>
          </a:p>
          <a:p>
            <a:pPr marL="0" indent="0">
              <a:buNone/>
            </a:pPr>
            <a:r>
              <a:rPr lang="ru-RU" sz="1400" b="1" dirty="0" smtClean="0">
                <a:solidFill>
                  <a:srgbClr val="0070C0"/>
                </a:solidFill>
                <a:latin typeface="Arial Black" panose="020B0A04020102020204" pitchFamily="34" charset="0"/>
              </a:rPr>
              <a:t>Изучает комбинацию форм и цветов;</a:t>
            </a:r>
          </a:p>
          <a:p>
            <a:pPr marL="0" indent="0">
              <a:buNone/>
            </a:pPr>
            <a:r>
              <a:rPr lang="ru-RU" sz="1400" b="1" dirty="0" smtClean="0">
                <a:solidFill>
                  <a:srgbClr val="0070C0"/>
                </a:solidFill>
                <a:latin typeface="Arial Black" panose="020B0A04020102020204" pitchFamily="34" charset="0"/>
              </a:rPr>
              <a:t>Подготавливает руки к рисованию;</a:t>
            </a:r>
          </a:p>
          <a:p>
            <a:pPr marL="0" indent="0">
              <a:buNone/>
            </a:pPr>
            <a:r>
              <a:rPr lang="ru-RU" sz="1400" b="1" dirty="0" smtClean="0">
                <a:solidFill>
                  <a:srgbClr val="0070C0"/>
                </a:solidFill>
                <a:latin typeface="Arial Black" panose="020B0A04020102020204" pitchFamily="34" charset="0"/>
              </a:rPr>
              <a:t>Развивает сенсорные навыки, умение действовать самостоятельно или по заданному образцу.</a:t>
            </a:r>
          </a:p>
          <a:p>
            <a:pPr marL="0" indent="0">
              <a:buNone/>
            </a:pPr>
            <a:endParaRPr lang="ru-RU" sz="1400" b="1" dirty="0">
              <a:solidFill>
                <a:srgbClr val="0070C0"/>
              </a:solidFill>
              <a:latin typeface="Arial Black" panose="020B0A04020102020204" pitchFamily="34" charset="0"/>
            </a:endParaRPr>
          </a:p>
        </p:txBody>
      </p:sp>
      <p:pic>
        <p:nvPicPr>
          <p:cNvPr id="3" name="Рисунок 2"/>
          <p:cNvPicPr>
            <a:picLocks noChangeAspect="1"/>
          </p:cNvPicPr>
          <p:nvPr/>
        </p:nvPicPr>
        <p:blipFill>
          <a:blip r:embed="rId3"/>
          <a:stretch>
            <a:fillRect/>
          </a:stretch>
        </p:blipFill>
        <p:spPr>
          <a:xfrm>
            <a:off x="838200" y="1013669"/>
            <a:ext cx="2318951" cy="1543768"/>
          </a:xfrm>
          <a:prstGeom prst="rect">
            <a:avLst/>
          </a:prstGeom>
        </p:spPr>
      </p:pic>
      <p:pic>
        <p:nvPicPr>
          <p:cNvPr id="5" name="Рисунок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7050" r="7218"/>
          <a:stretch/>
        </p:blipFill>
        <p:spPr>
          <a:xfrm rot="5400000">
            <a:off x="1315269" y="3606265"/>
            <a:ext cx="3885591" cy="2307925"/>
          </a:xfrm>
          <a:prstGeom prst="rect">
            <a:avLst/>
          </a:prstGeom>
          <a:ln>
            <a:noFill/>
          </a:ln>
          <a:effectLst>
            <a:softEdge rad="112500"/>
          </a:effectLst>
        </p:spPr>
      </p:pic>
      <p:pic>
        <p:nvPicPr>
          <p:cNvPr id="6" name="Рисунок 5"/>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47990"/>
          <a:stretch/>
        </p:blipFill>
        <p:spPr>
          <a:xfrm>
            <a:off x="6095999" y="2811541"/>
            <a:ext cx="4207186" cy="3885592"/>
          </a:xfrm>
          <a:prstGeom prst="rect">
            <a:avLst/>
          </a:prstGeom>
          <a:ln>
            <a:noFill/>
          </a:ln>
          <a:effectLst>
            <a:softEdge rad="112500"/>
          </a:effectLst>
        </p:spPr>
      </p:pic>
    </p:spTree>
    <p:extLst>
      <p:ext uri="{BB962C8B-B14F-4D97-AF65-F5344CB8AC3E}">
        <p14:creationId xmlns:p14="http://schemas.microsoft.com/office/powerpoint/2010/main" val="2010926373"/>
      </p:ext>
    </p:extLst>
  </p:cSld>
  <p:clrMapOvr>
    <a:masterClrMapping/>
  </p:clrMapOvr>
  <mc:AlternateContent xmlns:mc="http://schemas.openxmlformats.org/markup-compatibility/2006" xmlns:p14="http://schemas.microsoft.com/office/powerpoint/2010/main">
    <mc:Choice Requires="p14">
      <p:transition spd="slow" p14:dur="1250" advTm="51732"/>
    </mc:Choice>
    <mc:Fallback xmlns="">
      <p:transition spd="slow" advTm="51732"/>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12192001" cy="6866363"/>
          </a:xfrm>
        </p:spPr>
      </p:pic>
      <p:sp>
        <p:nvSpPr>
          <p:cNvPr id="4" name="Объект 3"/>
          <p:cNvSpPr>
            <a:spLocks noGrp="1"/>
          </p:cNvSpPr>
          <p:nvPr>
            <p:ph sz="half" idx="2"/>
          </p:nvPr>
        </p:nvSpPr>
        <p:spPr>
          <a:xfrm>
            <a:off x="2315133" y="593434"/>
            <a:ext cx="7924500" cy="2552980"/>
          </a:xfrm>
        </p:spPr>
        <p:txBody>
          <a:bodyPr>
            <a:normAutofit/>
          </a:bodyPr>
          <a:lstStyle/>
          <a:p>
            <a:pPr marL="0" indent="0" algn="ctr">
              <a:buNone/>
            </a:pPr>
            <a:r>
              <a:rPr lang="ru-RU" sz="1800" dirty="0" smtClean="0">
                <a:solidFill>
                  <a:srgbClr val="FF0000"/>
                </a:solidFill>
                <a:latin typeface="Arial Black" panose="020B0A04020102020204" pitchFamily="34" charset="0"/>
              </a:rPr>
              <a:t>Модуль № 13 (5В)</a:t>
            </a:r>
            <a:r>
              <a:rPr lang="ru-RU" sz="1800" dirty="0">
                <a:solidFill>
                  <a:srgbClr val="FF0000"/>
                </a:solidFill>
                <a:latin typeface="Arial Black" panose="020B0A04020102020204" pitchFamily="34" charset="0"/>
              </a:rPr>
              <a:t> </a:t>
            </a:r>
            <a:r>
              <a:rPr lang="ru-RU" sz="1800" dirty="0" smtClean="0">
                <a:solidFill>
                  <a:srgbClr val="FF0000"/>
                </a:solidFill>
                <a:latin typeface="Arial Black" panose="020B0A04020102020204" pitchFamily="34" charset="0"/>
              </a:rPr>
              <a:t>«Башенки»</a:t>
            </a:r>
          </a:p>
          <a:p>
            <a:pPr marL="0" indent="0">
              <a:buNone/>
            </a:pPr>
            <a:endParaRPr lang="ru-RU" sz="1200" dirty="0" smtClean="0"/>
          </a:p>
          <a:p>
            <a:pPr marL="0" indent="0">
              <a:buNone/>
            </a:pPr>
            <a:r>
              <a:rPr lang="ru-RU" sz="1800" b="1" dirty="0" smtClean="0">
                <a:solidFill>
                  <a:srgbClr val="0070C0"/>
                </a:solidFill>
              </a:rPr>
              <a:t>С этим Даром ребёнок:</a:t>
            </a:r>
          </a:p>
          <a:p>
            <a:pPr marL="0" indent="0">
              <a:buNone/>
            </a:pPr>
            <a:r>
              <a:rPr lang="ru-RU" sz="1800" b="1" dirty="0" smtClean="0">
                <a:solidFill>
                  <a:srgbClr val="0070C0"/>
                </a:solidFill>
              </a:rPr>
              <a:t>Закрепляет названия геометрических фигур, конструирование;</a:t>
            </a:r>
          </a:p>
          <a:p>
            <a:pPr marL="0" indent="0">
              <a:buNone/>
            </a:pPr>
            <a:r>
              <a:rPr lang="ru-RU" sz="1800" b="1" dirty="0" smtClean="0">
                <a:solidFill>
                  <a:srgbClr val="0070C0"/>
                </a:solidFill>
              </a:rPr>
              <a:t>Развивает речевые способности и игровую деятельность;</a:t>
            </a:r>
          </a:p>
          <a:p>
            <a:pPr marL="0" indent="0">
              <a:buNone/>
            </a:pPr>
            <a:r>
              <a:rPr lang="ru-RU" sz="1800" b="1" dirty="0" smtClean="0">
                <a:solidFill>
                  <a:srgbClr val="0070C0"/>
                </a:solidFill>
              </a:rPr>
              <a:t>Развивает мелкую моторику рук.</a:t>
            </a:r>
          </a:p>
          <a:p>
            <a:pPr marL="0" indent="0">
              <a:buNone/>
            </a:pPr>
            <a:endParaRPr lang="ru-RU" sz="1200" dirty="0"/>
          </a:p>
        </p:txBody>
      </p:sp>
      <p:pic>
        <p:nvPicPr>
          <p:cNvPr id="3" name="Рисунок 2"/>
          <p:cNvPicPr>
            <a:picLocks noChangeAspect="1"/>
          </p:cNvPicPr>
          <p:nvPr/>
        </p:nvPicPr>
        <p:blipFill>
          <a:blip r:embed="rId3"/>
          <a:stretch>
            <a:fillRect/>
          </a:stretch>
        </p:blipFill>
        <p:spPr>
          <a:xfrm>
            <a:off x="7801232" y="3205708"/>
            <a:ext cx="2946565" cy="276000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29" y="3205708"/>
            <a:ext cx="6641387" cy="2987476"/>
          </a:xfrm>
          <a:prstGeom prst="rect">
            <a:avLst/>
          </a:prstGeom>
          <a:ln>
            <a:noFill/>
          </a:ln>
          <a:effectLst>
            <a:softEdge rad="112500"/>
          </a:effectLst>
        </p:spPr>
      </p:pic>
    </p:spTree>
    <p:extLst>
      <p:ext uri="{BB962C8B-B14F-4D97-AF65-F5344CB8AC3E}">
        <p14:creationId xmlns:p14="http://schemas.microsoft.com/office/powerpoint/2010/main" val="4270391554"/>
      </p:ext>
    </p:extLst>
  </p:cSld>
  <p:clrMapOvr>
    <a:masterClrMapping/>
  </p:clrMapOvr>
  <mc:AlternateContent xmlns:mc="http://schemas.openxmlformats.org/markup-compatibility/2006" xmlns:p14="http://schemas.microsoft.com/office/powerpoint/2010/main">
    <mc:Choice Requires="p14">
      <p:transition spd="slow" p14:dur="1250" advTm="61445"/>
    </mc:Choice>
    <mc:Fallback xmlns="">
      <p:transition spd="slow" advTm="61445"/>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12192001" cy="6866363"/>
          </a:xfrm>
        </p:spPr>
      </p:pic>
      <p:sp>
        <p:nvSpPr>
          <p:cNvPr id="4" name="Объект 3"/>
          <p:cNvSpPr>
            <a:spLocks noGrp="1"/>
          </p:cNvSpPr>
          <p:nvPr>
            <p:ph sz="half" idx="2"/>
          </p:nvPr>
        </p:nvSpPr>
        <p:spPr>
          <a:xfrm>
            <a:off x="1084006" y="604250"/>
            <a:ext cx="7125930" cy="2449517"/>
          </a:xfrm>
        </p:spPr>
        <p:txBody>
          <a:bodyPr>
            <a:normAutofit/>
          </a:bodyPr>
          <a:lstStyle/>
          <a:p>
            <a:pPr marL="0" indent="0">
              <a:buNone/>
            </a:pPr>
            <a:r>
              <a:rPr lang="ru-RU" sz="1800" dirty="0" smtClean="0">
                <a:solidFill>
                  <a:srgbClr val="FF0000"/>
                </a:solidFill>
                <a:latin typeface="Arial Black" panose="020B0A04020102020204" pitchFamily="34" charset="0"/>
              </a:rPr>
              <a:t>Модуль № 14 (5Р) </a:t>
            </a:r>
            <a:r>
              <a:rPr lang="ru-RU" sz="1800" dirty="0">
                <a:solidFill>
                  <a:srgbClr val="FF0000"/>
                </a:solidFill>
                <a:latin typeface="Arial Black" panose="020B0A04020102020204" pitchFamily="34" charset="0"/>
              </a:rPr>
              <a:t> </a:t>
            </a:r>
            <a:r>
              <a:rPr lang="ru-RU" sz="1800" dirty="0" smtClean="0">
                <a:solidFill>
                  <a:srgbClr val="FF0000"/>
                </a:solidFill>
                <a:latin typeface="Arial Black" panose="020B0A04020102020204" pitchFamily="34" charset="0"/>
              </a:rPr>
              <a:t>«Арки и цифры»</a:t>
            </a:r>
          </a:p>
          <a:p>
            <a:pPr marL="0" indent="0">
              <a:buNone/>
            </a:pPr>
            <a:endParaRPr lang="ru-RU" sz="1200" dirty="0" smtClean="0"/>
          </a:p>
          <a:p>
            <a:pPr marL="0" indent="0">
              <a:buNone/>
            </a:pPr>
            <a:r>
              <a:rPr lang="ru-RU" sz="1800" b="1" dirty="0" smtClean="0">
                <a:solidFill>
                  <a:srgbClr val="0070C0"/>
                </a:solidFill>
              </a:rPr>
              <a:t>Благодаря этому Дару ребёнок:</a:t>
            </a:r>
          </a:p>
          <a:p>
            <a:pPr marL="0" indent="0">
              <a:buNone/>
            </a:pPr>
            <a:r>
              <a:rPr lang="ru-RU" sz="1800" b="1" dirty="0" smtClean="0">
                <a:solidFill>
                  <a:srgbClr val="0070C0"/>
                </a:solidFill>
              </a:rPr>
              <a:t>Подготавливает руку к письму;</a:t>
            </a:r>
          </a:p>
          <a:p>
            <a:pPr marL="0" indent="0">
              <a:buNone/>
            </a:pPr>
            <a:r>
              <a:rPr lang="ru-RU" sz="1800" b="1" dirty="0" smtClean="0">
                <a:solidFill>
                  <a:srgbClr val="0070C0"/>
                </a:solidFill>
              </a:rPr>
              <a:t>Развивает речевые способности в самостоятельной игровой деятельности ребёнка;</a:t>
            </a:r>
          </a:p>
          <a:p>
            <a:pPr marL="0" indent="0">
              <a:buNone/>
            </a:pPr>
            <a:r>
              <a:rPr lang="ru-RU" sz="1800" b="1" dirty="0" smtClean="0">
                <a:solidFill>
                  <a:srgbClr val="0070C0"/>
                </a:solidFill>
              </a:rPr>
              <a:t>Развивает сенсорные навыки.</a:t>
            </a:r>
          </a:p>
          <a:p>
            <a:pPr marL="0" indent="0">
              <a:buNone/>
            </a:pPr>
            <a:endParaRPr lang="ru-RU" sz="1200" dirty="0"/>
          </a:p>
        </p:txBody>
      </p:sp>
      <p:pic>
        <p:nvPicPr>
          <p:cNvPr id="3" name="Рисунок 2"/>
          <p:cNvPicPr>
            <a:picLocks noChangeAspect="1"/>
          </p:cNvPicPr>
          <p:nvPr/>
        </p:nvPicPr>
        <p:blipFill>
          <a:blip r:embed="rId3"/>
          <a:stretch>
            <a:fillRect/>
          </a:stretch>
        </p:blipFill>
        <p:spPr>
          <a:xfrm>
            <a:off x="7964130" y="672624"/>
            <a:ext cx="2771633" cy="186007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6096" y="3015879"/>
            <a:ext cx="7485772" cy="3367302"/>
          </a:xfrm>
          <a:prstGeom prst="rect">
            <a:avLst/>
          </a:prstGeom>
          <a:ln>
            <a:noFill/>
          </a:ln>
          <a:effectLst>
            <a:softEdge rad="112500"/>
          </a:effectLst>
        </p:spPr>
      </p:pic>
    </p:spTree>
    <p:extLst>
      <p:ext uri="{BB962C8B-B14F-4D97-AF65-F5344CB8AC3E}">
        <p14:creationId xmlns:p14="http://schemas.microsoft.com/office/powerpoint/2010/main" val="1148558809"/>
      </p:ext>
    </p:extLst>
  </p:cSld>
  <p:clrMapOvr>
    <a:masterClrMapping/>
  </p:clrMapOvr>
  <mc:AlternateContent xmlns:mc="http://schemas.openxmlformats.org/markup-compatibility/2006" xmlns:p14="http://schemas.microsoft.com/office/powerpoint/2010/main">
    <mc:Choice Requires="p14">
      <p:transition spd="slow" p14:dur="1250" advTm="31838"/>
    </mc:Choice>
    <mc:Fallback xmlns="">
      <p:transition spd="slow" advTm="31838"/>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Объект 3"/>
          <p:cNvSpPr>
            <a:spLocks noGrp="1"/>
          </p:cNvSpPr>
          <p:nvPr>
            <p:ph sz="half" idx="2"/>
          </p:nvPr>
        </p:nvSpPr>
        <p:spPr/>
        <p:txBody>
          <a:bodyPr/>
          <a:lstStyle/>
          <a:p>
            <a:endParaRPr lang="ru-RU"/>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0"/>
            <a:ext cx="12192001" cy="6866363"/>
          </a:xfrm>
        </p:spPr>
      </p:pic>
      <p:sp>
        <p:nvSpPr>
          <p:cNvPr id="8" name="Прямоугольник 7"/>
          <p:cNvSpPr/>
          <p:nvPr/>
        </p:nvSpPr>
        <p:spPr>
          <a:xfrm>
            <a:off x="4703805" y="1387630"/>
            <a:ext cx="7364627" cy="5262979"/>
          </a:xfrm>
          <a:prstGeom prst="rect">
            <a:avLst/>
          </a:prstGeom>
        </p:spPr>
        <p:txBody>
          <a:bodyPr wrap="square">
            <a:spAutoFit/>
          </a:bodyPr>
          <a:lstStyle/>
          <a:p>
            <a:r>
              <a:rPr lang="ru-RU" sz="2800" b="1" dirty="0">
                <a:solidFill>
                  <a:srgbClr val="002060"/>
                </a:solidFill>
                <a:effectLst>
                  <a:outerShdw blurRad="38100" dist="38100" dir="2700000" algn="tl">
                    <a:srgbClr val="000000">
                      <a:alpha val="43137"/>
                    </a:srgbClr>
                  </a:outerShdw>
                </a:effectLst>
              </a:rPr>
              <a:t>Игровой набор «Дары Фрёбеля» - это уникальный комплекс обучающих материалов, созданный для развития и воспитания личности. Возможности комплекта способствуют развитию физических, интеллектуальных и индивидуальных качеств ребенка. Работа с комплектом создает условия для организации как совместной деятельности взрослого и ребенка, так и самостоятельно-игровой, продуктивной и познавательно-исследовательской деятельности.</a:t>
            </a:r>
          </a:p>
        </p:txBody>
      </p:sp>
      <p:sp>
        <p:nvSpPr>
          <p:cNvPr id="9" name="Прямоугольник 8"/>
          <p:cNvSpPr/>
          <p:nvPr/>
        </p:nvSpPr>
        <p:spPr>
          <a:xfrm>
            <a:off x="3542270" y="464300"/>
            <a:ext cx="4983892" cy="923330"/>
          </a:xfrm>
          <a:prstGeom prst="rect">
            <a:avLst/>
          </a:prstGeom>
        </p:spPr>
        <p:txBody>
          <a:bodyPr wrap="square">
            <a:spAutoFit/>
          </a:bodyPr>
          <a:lstStyle/>
          <a:p>
            <a:pPr algn="ctr"/>
            <a:r>
              <a:rPr lang="ru-RU" sz="5400" b="1" dirty="0">
                <a:solidFill>
                  <a:srgbClr val="FF0000"/>
                </a:solidFill>
                <a:effectLst>
                  <a:outerShdw blurRad="38100" dist="38100" dir="2700000" algn="tl">
                    <a:srgbClr val="000000">
                      <a:alpha val="43137"/>
                    </a:srgbClr>
                  </a:outerShdw>
                </a:effectLst>
              </a:rPr>
              <a:t>Заключение </a:t>
            </a:r>
          </a:p>
        </p:txBody>
      </p:sp>
      <p:pic>
        <p:nvPicPr>
          <p:cNvPr id="3" name="Рисунок 2"/>
          <p:cNvPicPr>
            <a:picLocks noChangeAspect="1"/>
          </p:cNvPicPr>
          <p:nvPr/>
        </p:nvPicPr>
        <p:blipFill>
          <a:blip r:embed="rId3"/>
          <a:stretch>
            <a:fillRect/>
          </a:stretch>
        </p:blipFill>
        <p:spPr>
          <a:xfrm>
            <a:off x="261687" y="1344932"/>
            <a:ext cx="4442118" cy="3336927"/>
          </a:xfrm>
          <a:prstGeom prst="rect">
            <a:avLst/>
          </a:prstGeom>
        </p:spPr>
      </p:pic>
      <p:pic>
        <p:nvPicPr>
          <p:cNvPr id="5" name="Рисунок 4"/>
          <p:cNvPicPr>
            <a:picLocks noChangeAspect="1"/>
          </p:cNvPicPr>
          <p:nvPr/>
        </p:nvPicPr>
        <p:blipFill>
          <a:blip r:embed="rId4"/>
          <a:stretch>
            <a:fillRect/>
          </a:stretch>
        </p:blipFill>
        <p:spPr>
          <a:xfrm>
            <a:off x="260811" y="4681860"/>
            <a:ext cx="2099682" cy="1710552"/>
          </a:xfrm>
          <a:prstGeom prst="rect">
            <a:avLst/>
          </a:prstGeom>
        </p:spPr>
      </p:pic>
      <p:pic>
        <p:nvPicPr>
          <p:cNvPr id="6" name="Рисунок 5"/>
          <p:cNvPicPr>
            <a:picLocks noChangeAspect="1"/>
          </p:cNvPicPr>
          <p:nvPr/>
        </p:nvPicPr>
        <p:blipFill>
          <a:blip r:embed="rId5"/>
          <a:stretch>
            <a:fillRect/>
          </a:stretch>
        </p:blipFill>
        <p:spPr>
          <a:xfrm>
            <a:off x="2495052" y="4797931"/>
            <a:ext cx="2094435" cy="1690883"/>
          </a:xfrm>
          <a:prstGeom prst="rect">
            <a:avLst/>
          </a:prstGeom>
        </p:spPr>
      </p:pic>
    </p:spTree>
    <p:extLst>
      <p:ext uri="{BB962C8B-B14F-4D97-AF65-F5344CB8AC3E}">
        <p14:creationId xmlns:p14="http://schemas.microsoft.com/office/powerpoint/2010/main" val="3591166875"/>
      </p:ext>
    </p:extLst>
  </p:cSld>
  <p:clrMapOvr>
    <a:masterClrMapping/>
  </p:clrMapOvr>
  <mc:AlternateContent xmlns:mc="http://schemas.openxmlformats.org/markup-compatibility/2006" xmlns:p14="http://schemas.microsoft.com/office/powerpoint/2010/main">
    <mc:Choice Requires="p14">
      <p:transition spd="slow" p14:dur="1250" advTm="56591"/>
    </mc:Choice>
    <mc:Fallback xmlns="">
      <p:transition spd="slow" advTm="5659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stretch>
            <a:fillRect/>
          </a:stretch>
        </p:blipFill>
        <p:spPr>
          <a:xfrm>
            <a:off x="-1" y="0"/>
            <a:ext cx="12192001" cy="6891454"/>
          </a:xfrm>
          <a:prstGeom prst="rect">
            <a:avLst/>
          </a:prstGeom>
        </p:spPr>
      </p:pic>
      <p:pic>
        <p:nvPicPr>
          <p:cNvPr id="7" name="Рисунок 6"/>
          <p:cNvPicPr>
            <a:picLocks noChangeAspect="1"/>
          </p:cNvPicPr>
          <p:nvPr/>
        </p:nvPicPr>
        <p:blipFill>
          <a:blip r:embed="rId3"/>
          <a:stretch>
            <a:fillRect/>
          </a:stretch>
        </p:blipFill>
        <p:spPr>
          <a:xfrm>
            <a:off x="6501957" y="3510427"/>
            <a:ext cx="1801396" cy="1277802"/>
          </a:xfrm>
          <a:prstGeom prst="rect">
            <a:avLst/>
          </a:prstGeom>
          <a:ln>
            <a:noFill/>
          </a:ln>
          <a:effectLst>
            <a:softEdge rad="112500"/>
          </a:effectLst>
        </p:spPr>
      </p:pic>
      <p:pic>
        <p:nvPicPr>
          <p:cNvPr id="20" name="Рисунок 19"/>
          <p:cNvPicPr>
            <a:picLocks noChangeAspect="1"/>
          </p:cNvPicPr>
          <p:nvPr/>
        </p:nvPicPr>
        <p:blipFill>
          <a:blip r:embed="rId4"/>
          <a:stretch>
            <a:fillRect/>
          </a:stretch>
        </p:blipFill>
        <p:spPr>
          <a:xfrm>
            <a:off x="4164934" y="5529729"/>
            <a:ext cx="1663624" cy="999905"/>
          </a:xfrm>
          <a:prstGeom prst="rect">
            <a:avLst/>
          </a:prstGeom>
          <a:ln>
            <a:noFill/>
          </a:ln>
          <a:effectLst>
            <a:softEdge rad="112500"/>
          </a:effectLst>
        </p:spPr>
      </p:pic>
      <p:pic>
        <p:nvPicPr>
          <p:cNvPr id="21" name="Рисунок 20"/>
          <p:cNvPicPr>
            <a:picLocks noChangeAspect="1"/>
          </p:cNvPicPr>
          <p:nvPr/>
        </p:nvPicPr>
        <p:blipFill>
          <a:blip r:embed="rId5"/>
          <a:stretch>
            <a:fillRect/>
          </a:stretch>
        </p:blipFill>
        <p:spPr>
          <a:xfrm>
            <a:off x="4441501" y="3549698"/>
            <a:ext cx="1405054" cy="1434783"/>
          </a:xfrm>
          <a:prstGeom prst="rect">
            <a:avLst/>
          </a:prstGeom>
          <a:ln>
            <a:noFill/>
          </a:ln>
          <a:effectLst>
            <a:softEdge rad="112500"/>
          </a:effectLst>
        </p:spPr>
      </p:pic>
      <p:pic>
        <p:nvPicPr>
          <p:cNvPr id="22" name="Рисунок 21"/>
          <p:cNvPicPr>
            <a:picLocks noChangeAspect="1"/>
          </p:cNvPicPr>
          <p:nvPr/>
        </p:nvPicPr>
        <p:blipFill>
          <a:blip r:embed="rId6"/>
          <a:stretch>
            <a:fillRect/>
          </a:stretch>
        </p:blipFill>
        <p:spPr>
          <a:xfrm>
            <a:off x="6246172" y="5631366"/>
            <a:ext cx="1014916" cy="831914"/>
          </a:xfrm>
          <a:prstGeom prst="rect">
            <a:avLst/>
          </a:prstGeom>
          <a:ln>
            <a:noFill/>
          </a:ln>
          <a:effectLst>
            <a:softEdge rad="112500"/>
          </a:effectLst>
        </p:spPr>
      </p:pic>
      <p:pic>
        <p:nvPicPr>
          <p:cNvPr id="23" name="Рисунок 22"/>
          <p:cNvPicPr>
            <a:picLocks noChangeAspect="1"/>
          </p:cNvPicPr>
          <p:nvPr/>
        </p:nvPicPr>
        <p:blipFill>
          <a:blip r:embed="rId7"/>
          <a:stretch>
            <a:fillRect/>
          </a:stretch>
        </p:blipFill>
        <p:spPr>
          <a:xfrm>
            <a:off x="8224061" y="5251869"/>
            <a:ext cx="1666960" cy="1264944"/>
          </a:xfrm>
          <a:prstGeom prst="rect">
            <a:avLst/>
          </a:prstGeom>
          <a:ln>
            <a:noFill/>
          </a:ln>
          <a:effectLst>
            <a:softEdge rad="112500"/>
          </a:effectLst>
        </p:spPr>
      </p:pic>
      <p:sp>
        <p:nvSpPr>
          <p:cNvPr id="11" name="Объект 10"/>
          <p:cNvSpPr>
            <a:spLocks noGrp="1"/>
          </p:cNvSpPr>
          <p:nvPr>
            <p:ph sz="half" idx="2"/>
          </p:nvPr>
        </p:nvSpPr>
        <p:spPr>
          <a:xfrm>
            <a:off x="3514492" y="275031"/>
            <a:ext cx="8173845" cy="3638473"/>
          </a:xfrm>
        </p:spPr>
        <p:txBody>
          <a:bodyPr>
            <a:normAutofit fontScale="92500" lnSpcReduction="10000"/>
          </a:bodyPr>
          <a:lstStyle/>
          <a:p>
            <a:pPr marL="0" indent="0" algn="just">
              <a:lnSpc>
                <a:spcPct val="100000"/>
              </a:lnSpc>
              <a:buNone/>
            </a:pPr>
            <a:r>
              <a:rPr lang="ru-RU" sz="2600" b="1" dirty="0" smtClean="0">
                <a:solidFill>
                  <a:srgbClr val="FF0000"/>
                </a:solidFill>
                <a:latin typeface="Times New Roman" panose="02020603050405020304" pitchFamily="18" charset="0"/>
                <a:cs typeface="Times New Roman" panose="02020603050405020304" pitchFamily="18" charset="0"/>
              </a:rPr>
              <a:t>Фридрих Вильгельм Август Фрёбель </a:t>
            </a:r>
            <a:r>
              <a:rPr lang="ru-RU" sz="2000" b="1" dirty="0" smtClean="0">
                <a:solidFill>
                  <a:srgbClr val="0070C0"/>
                </a:solidFill>
                <a:latin typeface="Times New Roman" panose="02020603050405020304" pitchFamily="18" charset="0"/>
                <a:cs typeface="Times New Roman" panose="02020603050405020304" pitchFamily="18" charset="0"/>
              </a:rPr>
              <a:t>– немецкий педагог, теоретик дошкольного воспитания, ученик Песталоцци, исходил из того, что дети- цветы и воспитывать их должны "добрые садовницы". </a:t>
            </a:r>
            <a:br>
              <a:rPr lang="ru-RU" sz="2000" b="1" dirty="0" smtClean="0">
                <a:solidFill>
                  <a:srgbClr val="0070C0"/>
                </a:solidFill>
                <a:latin typeface="Times New Roman" panose="02020603050405020304" pitchFamily="18" charset="0"/>
                <a:cs typeface="Times New Roman" panose="02020603050405020304" pitchFamily="18" charset="0"/>
              </a:rPr>
            </a:br>
            <a:r>
              <a:rPr lang="ru-RU" sz="2000" b="1" dirty="0" smtClean="0">
                <a:solidFill>
                  <a:srgbClr val="0070C0"/>
                </a:solidFill>
                <a:latin typeface="Times New Roman" panose="02020603050405020304" pitchFamily="18" charset="0"/>
                <a:cs typeface="Times New Roman" panose="02020603050405020304" pitchFamily="18" charset="0"/>
              </a:rPr>
              <a:t>Создатель понятия «детский сад».</a:t>
            </a:r>
          </a:p>
          <a:p>
            <a:pPr marL="0" indent="0" algn="just">
              <a:lnSpc>
                <a:spcPct val="100000"/>
              </a:lnSpc>
              <a:buNone/>
            </a:pPr>
            <a:r>
              <a:rPr lang="ru-RU" sz="2000" b="1" dirty="0" smtClean="0">
                <a:solidFill>
                  <a:srgbClr val="0070C0"/>
                </a:solidFill>
                <a:latin typeface="Times New Roman" panose="02020603050405020304" pitchFamily="18" charset="0"/>
                <a:cs typeface="Times New Roman" panose="02020603050405020304" pitchFamily="18" charset="0"/>
              </a:rPr>
              <a:t>Фрёбель разработал свой дидактический материал (т.е. «обучающий» материал) для детей дошкольного возраста – первый в мире дидактический материал для дошкольников. Так же Ф. Фрёбель предложил и ввёл пальчиковые игры (в 1844 году). Кроме того, именно он изобрёл первую детскую мозаику, а  также многие другие детские развивающие игры, хорошо известные нам. Например,  он считал очень полезным нанизывание на тесьму бусин разного цвета из керамики, стекла и дерева</a:t>
            </a:r>
            <a:r>
              <a:rPr lang="ru-RU" sz="2000" dirty="0" smtClean="0">
                <a:solidFill>
                  <a:srgbClr val="0070C0"/>
                </a:solidFill>
              </a:rPr>
              <a:t>.</a:t>
            </a:r>
          </a:p>
          <a:p>
            <a:pPr marL="0" indent="0">
              <a:buNone/>
            </a:pPr>
            <a:endParaRPr lang="ru-RU" sz="1400" dirty="0"/>
          </a:p>
        </p:txBody>
      </p:sp>
      <p:pic>
        <p:nvPicPr>
          <p:cNvPr id="12" name="Рисунок 11"/>
          <p:cNvPicPr>
            <a:picLocks noChangeAspect="1"/>
          </p:cNvPicPr>
          <p:nvPr/>
        </p:nvPicPr>
        <p:blipFill>
          <a:blip r:embed="rId8" cstate="print"/>
          <a:stretch>
            <a:fillRect/>
          </a:stretch>
        </p:blipFill>
        <p:spPr>
          <a:xfrm>
            <a:off x="309998" y="233600"/>
            <a:ext cx="2951662" cy="3479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Рисунок 12"/>
          <p:cNvPicPr>
            <a:picLocks noChangeAspect="1"/>
          </p:cNvPicPr>
          <p:nvPr/>
        </p:nvPicPr>
        <p:blipFill>
          <a:blip r:embed="rId9"/>
          <a:stretch>
            <a:fillRect/>
          </a:stretch>
        </p:blipFill>
        <p:spPr>
          <a:xfrm>
            <a:off x="10434903" y="3549698"/>
            <a:ext cx="1335169" cy="1277674"/>
          </a:xfrm>
          <a:prstGeom prst="rect">
            <a:avLst/>
          </a:prstGeom>
          <a:ln>
            <a:noFill/>
          </a:ln>
          <a:effectLst>
            <a:softEdge rad="112500"/>
          </a:effectLst>
        </p:spPr>
      </p:pic>
      <p:pic>
        <p:nvPicPr>
          <p:cNvPr id="14" name="Рисунок 13"/>
          <p:cNvPicPr>
            <a:picLocks noChangeAspect="1"/>
          </p:cNvPicPr>
          <p:nvPr/>
        </p:nvPicPr>
        <p:blipFill>
          <a:blip r:embed="rId10"/>
          <a:stretch>
            <a:fillRect/>
          </a:stretch>
        </p:blipFill>
        <p:spPr>
          <a:xfrm>
            <a:off x="398699" y="3917717"/>
            <a:ext cx="1287696" cy="1293549"/>
          </a:xfrm>
          <a:prstGeom prst="rect">
            <a:avLst/>
          </a:prstGeom>
          <a:ln>
            <a:noFill/>
          </a:ln>
          <a:effectLst>
            <a:softEdge rad="112500"/>
          </a:effectLst>
        </p:spPr>
      </p:pic>
      <p:pic>
        <p:nvPicPr>
          <p:cNvPr id="15" name="Рисунок 14"/>
          <p:cNvPicPr>
            <a:picLocks noChangeAspect="1"/>
          </p:cNvPicPr>
          <p:nvPr/>
        </p:nvPicPr>
        <p:blipFill>
          <a:blip r:embed="rId11"/>
          <a:stretch>
            <a:fillRect/>
          </a:stretch>
        </p:blipFill>
        <p:spPr>
          <a:xfrm>
            <a:off x="2341133" y="5398531"/>
            <a:ext cx="1372223" cy="1306559"/>
          </a:xfrm>
          <a:prstGeom prst="rect">
            <a:avLst/>
          </a:prstGeom>
          <a:ln>
            <a:noFill/>
          </a:ln>
          <a:effectLst>
            <a:softEdge rad="112500"/>
          </a:effectLst>
        </p:spPr>
      </p:pic>
      <p:pic>
        <p:nvPicPr>
          <p:cNvPr id="16" name="Рисунок 15"/>
          <p:cNvPicPr>
            <a:picLocks noChangeAspect="1"/>
          </p:cNvPicPr>
          <p:nvPr/>
        </p:nvPicPr>
        <p:blipFill>
          <a:blip r:embed="rId12"/>
          <a:stretch>
            <a:fillRect/>
          </a:stretch>
        </p:blipFill>
        <p:spPr>
          <a:xfrm>
            <a:off x="10294847" y="5202329"/>
            <a:ext cx="1493326" cy="1345156"/>
          </a:xfrm>
          <a:prstGeom prst="rect">
            <a:avLst/>
          </a:prstGeom>
          <a:ln>
            <a:noFill/>
          </a:ln>
          <a:effectLst>
            <a:softEdge rad="112500"/>
          </a:effectLst>
        </p:spPr>
      </p:pic>
      <p:pic>
        <p:nvPicPr>
          <p:cNvPr id="17" name="Рисунок 16"/>
          <p:cNvPicPr>
            <a:picLocks noChangeAspect="1"/>
          </p:cNvPicPr>
          <p:nvPr/>
        </p:nvPicPr>
        <p:blipFill>
          <a:blip r:embed="rId13"/>
          <a:stretch>
            <a:fillRect/>
          </a:stretch>
        </p:blipFill>
        <p:spPr>
          <a:xfrm rot="20522562">
            <a:off x="1860868" y="3709521"/>
            <a:ext cx="2000396" cy="1184176"/>
          </a:xfrm>
          <a:prstGeom prst="rect">
            <a:avLst/>
          </a:prstGeom>
          <a:ln>
            <a:noFill/>
          </a:ln>
          <a:effectLst>
            <a:softEdge rad="112500"/>
          </a:effectLst>
        </p:spPr>
      </p:pic>
      <p:pic>
        <p:nvPicPr>
          <p:cNvPr id="18" name="Рисунок 17"/>
          <p:cNvPicPr>
            <a:picLocks noChangeAspect="1"/>
          </p:cNvPicPr>
          <p:nvPr/>
        </p:nvPicPr>
        <p:blipFill>
          <a:blip r:embed="rId14"/>
          <a:stretch>
            <a:fillRect/>
          </a:stretch>
        </p:blipFill>
        <p:spPr>
          <a:xfrm>
            <a:off x="256743" y="5354274"/>
            <a:ext cx="1865079" cy="1350816"/>
          </a:xfrm>
          <a:prstGeom prst="rect">
            <a:avLst/>
          </a:prstGeom>
          <a:ln>
            <a:noFill/>
          </a:ln>
          <a:effectLst>
            <a:softEdge rad="112500"/>
          </a:effectLst>
        </p:spPr>
      </p:pic>
      <p:pic>
        <p:nvPicPr>
          <p:cNvPr id="19" name="Рисунок 18"/>
          <p:cNvPicPr>
            <a:picLocks noChangeAspect="1"/>
          </p:cNvPicPr>
          <p:nvPr/>
        </p:nvPicPr>
        <p:blipFill>
          <a:blip r:embed="rId15"/>
          <a:stretch>
            <a:fillRect/>
          </a:stretch>
        </p:blipFill>
        <p:spPr>
          <a:xfrm>
            <a:off x="8811986" y="3739350"/>
            <a:ext cx="1200989" cy="1073900"/>
          </a:xfrm>
          <a:prstGeom prst="rect">
            <a:avLst/>
          </a:prstGeom>
          <a:ln>
            <a:noFill/>
          </a:ln>
          <a:effectLst>
            <a:softEdge rad="112500"/>
          </a:effectLst>
        </p:spPr>
      </p:pic>
      <p:pic>
        <p:nvPicPr>
          <p:cNvPr id="24" name="Рисунок 23"/>
          <p:cNvPicPr>
            <a:picLocks noChangeAspect="1"/>
          </p:cNvPicPr>
          <p:nvPr/>
        </p:nvPicPr>
        <p:blipFill>
          <a:blip r:embed="rId16"/>
          <a:stretch>
            <a:fillRect/>
          </a:stretch>
        </p:blipFill>
        <p:spPr>
          <a:xfrm>
            <a:off x="3919539" y="4450934"/>
            <a:ext cx="1053905" cy="959437"/>
          </a:xfrm>
          <a:prstGeom prst="rect">
            <a:avLst/>
          </a:prstGeom>
          <a:ln>
            <a:noFill/>
          </a:ln>
          <a:effectLst>
            <a:softEdge rad="112500"/>
          </a:effectLst>
        </p:spPr>
      </p:pic>
      <p:pic>
        <p:nvPicPr>
          <p:cNvPr id="25" name="Рисунок 24"/>
          <p:cNvPicPr>
            <a:picLocks noChangeAspect="1"/>
          </p:cNvPicPr>
          <p:nvPr/>
        </p:nvPicPr>
        <p:blipFill>
          <a:blip r:embed="rId17"/>
          <a:stretch>
            <a:fillRect/>
          </a:stretch>
        </p:blipFill>
        <p:spPr>
          <a:xfrm>
            <a:off x="7287305" y="4891414"/>
            <a:ext cx="1095565" cy="1235180"/>
          </a:xfrm>
          <a:prstGeom prst="rect">
            <a:avLst/>
          </a:prstGeom>
          <a:ln>
            <a:noFill/>
          </a:ln>
          <a:effectLst>
            <a:softEdge rad="112500"/>
          </a:effectLst>
        </p:spPr>
      </p:pic>
    </p:spTree>
    <p:extLst>
      <p:ext uri="{BB962C8B-B14F-4D97-AF65-F5344CB8AC3E}">
        <p14:creationId xmlns:p14="http://schemas.microsoft.com/office/powerpoint/2010/main" val="3749227998"/>
      </p:ext>
    </p:extLst>
  </p:cSld>
  <p:clrMapOvr>
    <a:masterClrMapping/>
  </p:clrMapOvr>
  <mc:AlternateContent xmlns:mc="http://schemas.openxmlformats.org/markup-compatibility/2006" xmlns:p14="http://schemas.microsoft.com/office/powerpoint/2010/main">
    <mc:Choice Requires="p14">
      <p:transition spd="slow" p14:dur="1250" advTm="43615"/>
    </mc:Choice>
    <mc:Fallback xmlns="">
      <p:transition spd="slow" advTm="4361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1"/>
            <a:ext cx="12192001" cy="6866363"/>
          </a:xfrm>
        </p:spPr>
      </p:pic>
      <p:sp>
        <p:nvSpPr>
          <p:cNvPr id="4" name="Объект 3"/>
          <p:cNvSpPr>
            <a:spLocks noGrp="1"/>
          </p:cNvSpPr>
          <p:nvPr>
            <p:ph sz="half" idx="2"/>
          </p:nvPr>
        </p:nvSpPr>
        <p:spPr>
          <a:xfrm>
            <a:off x="551985" y="365125"/>
            <a:ext cx="7998891" cy="3259524"/>
          </a:xfrm>
        </p:spPr>
        <p:txBody>
          <a:bodyPr bIns="0">
            <a:normAutofit/>
          </a:bodyPr>
          <a:lstStyle/>
          <a:p>
            <a:pPr marL="0" indent="0" algn="ctr">
              <a:buNone/>
            </a:pPr>
            <a:r>
              <a:rPr lang="ru-RU" sz="1800" dirty="0" smtClean="0">
                <a:solidFill>
                  <a:srgbClr val="FF0000"/>
                </a:solidFill>
                <a:latin typeface="Arial Black" panose="020B0A04020102020204" pitchFamily="34" charset="0"/>
              </a:rPr>
              <a:t>Модуль № 1 «Шерстяные мячики» </a:t>
            </a:r>
          </a:p>
          <a:p>
            <a:pPr marL="0" indent="0">
              <a:lnSpc>
                <a:spcPct val="100000"/>
              </a:lnSpc>
              <a:buNone/>
            </a:pPr>
            <a:r>
              <a:rPr lang="ru-RU" sz="1400" b="1" dirty="0" smtClean="0">
                <a:solidFill>
                  <a:schemeClr val="accent1">
                    <a:lumMod val="50000"/>
                  </a:schemeClr>
                </a:solidFill>
              </a:rPr>
              <a:t>Подходящий возраст: с 3 месяцев до 4 лет.</a:t>
            </a:r>
          </a:p>
          <a:p>
            <a:pPr marL="0" indent="0">
              <a:lnSpc>
                <a:spcPct val="100000"/>
              </a:lnSpc>
              <a:buNone/>
            </a:pPr>
            <a:r>
              <a:rPr lang="ru-RU" sz="1400" b="1" dirty="0" smtClean="0">
                <a:solidFill>
                  <a:schemeClr val="accent1">
                    <a:lumMod val="50000"/>
                  </a:schemeClr>
                </a:solidFill>
              </a:rPr>
              <a:t>Цель игры: знакомство с цветами; первичное понимание формы; развитие пространственного мышления; развитие мелкой моторики.</a:t>
            </a:r>
          </a:p>
          <a:p>
            <a:pPr marL="0" indent="0">
              <a:buNone/>
            </a:pPr>
            <a:r>
              <a:rPr lang="ru-RU" sz="1400" b="1" dirty="0" smtClean="0">
                <a:solidFill>
                  <a:schemeClr val="accent1">
                    <a:lumMod val="50000"/>
                  </a:schemeClr>
                </a:solidFill>
              </a:rPr>
              <a:t>Фридрих объяснял, что мягкий шар — самый удобный для нежной детской ручки предмет. Неразвитые пальцы еще не умеют удерживать твердые угловатые предметы, такие как кубики, поэтому для этих целей лучше всего использовать мячи из шерсти.</a:t>
            </a:r>
          </a:p>
          <a:p>
            <a:pPr marL="0" indent="0">
              <a:buNone/>
            </a:pPr>
            <a:endParaRPr lang="ru-RU" sz="1200" dirty="0">
              <a:solidFill>
                <a:schemeClr val="accent1">
                  <a:lumMod val="50000"/>
                </a:schemeClr>
              </a:solidFill>
            </a:endParaRPr>
          </a:p>
        </p:txBody>
      </p:sp>
      <p:pic>
        <p:nvPicPr>
          <p:cNvPr id="8" name="Рисунок 7"/>
          <p:cNvPicPr>
            <a:picLocks noChangeAspect="1"/>
          </p:cNvPicPr>
          <p:nvPr/>
        </p:nvPicPr>
        <p:blipFill>
          <a:blip r:embed="rId3"/>
          <a:stretch>
            <a:fillRect/>
          </a:stretch>
        </p:blipFill>
        <p:spPr>
          <a:xfrm>
            <a:off x="7213344" y="114089"/>
            <a:ext cx="1623747" cy="1371685"/>
          </a:xfrm>
          <a:prstGeom prst="rect">
            <a:avLst/>
          </a:prstGeom>
          <a:ln>
            <a:noFill/>
          </a:ln>
          <a:effectLst>
            <a:softEdge rad="112500"/>
          </a:effectLst>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b="28904"/>
          <a:stretch/>
        </p:blipFill>
        <p:spPr>
          <a:xfrm>
            <a:off x="394670" y="2622022"/>
            <a:ext cx="3363532" cy="3188441"/>
          </a:xfrm>
          <a:prstGeom prst="rect">
            <a:avLst/>
          </a:prstGeom>
          <a:ln>
            <a:noFill/>
          </a:ln>
          <a:effectLst>
            <a:softEdge rad="112500"/>
          </a:effectLst>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19460" r="630" b="23363"/>
          <a:stretch/>
        </p:blipFill>
        <p:spPr>
          <a:xfrm>
            <a:off x="7356751" y="2624883"/>
            <a:ext cx="4424981" cy="3182793"/>
          </a:xfrm>
          <a:prstGeom prst="rect">
            <a:avLst/>
          </a:prstGeom>
          <a:ln>
            <a:noFill/>
          </a:ln>
          <a:effectLst>
            <a:softEdge rad="112500"/>
          </a:effectLst>
        </p:spPr>
      </p:pic>
      <p:pic>
        <p:nvPicPr>
          <p:cNvPr id="3" name="Рисунок 2"/>
          <p:cNvPicPr>
            <a:picLocks noChangeAspect="1"/>
          </p:cNvPicPr>
          <p:nvPr/>
        </p:nvPicPr>
        <p:blipFill rotWithShape="1">
          <a:blip r:embed="rId6" cstate="print">
            <a:extLst>
              <a:ext uri="{28A0092B-C50C-407E-A947-70E740481C1C}">
                <a14:useLocalDpi xmlns:a14="http://schemas.microsoft.com/office/drawing/2010/main" val="0"/>
              </a:ext>
            </a:extLst>
          </a:blip>
          <a:srcRect t="13140" b="26677"/>
          <a:stretch/>
        </p:blipFill>
        <p:spPr>
          <a:xfrm>
            <a:off x="4081794" y="2619235"/>
            <a:ext cx="2988742" cy="3194017"/>
          </a:xfrm>
          <a:prstGeom prst="rect">
            <a:avLst/>
          </a:prstGeom>
          <a:ln>
            <a:noFill/>
          </a:ln>
          <a:effectLst>
            <a:softEdge rad="112500"/>
          </a:effectLst>
        </p:spPr>
      </p:pic>
    </p:spTree>
    <p:extLst>
      <p:ext uri="{BB962C8B-B14F-4D97-AF65-F5344CB8AC3E}">
        <p14:creationId xmlns:p14="http://schemas.microsoft.com/office/powerpoint/2010/main" val="1620793260"/>
      </p:ext>
    </p:extLst>
  </p:cSld>
  <p:clrMapOvr>
    <a:masterClrMapping/>
  </p:clrMapOvr>
  <mc:AlternateContent xmlns:mc="http://schemas.openxmlformats.org/markup-compatibility/2006" xmlns:p14="http://schemas.microsoft.com/office/powerpoint/2010/main">
    <mc:Choice Requires="p14">
      <p:transition spd="slow" p14:dur="1250" advTm="47590"/>
    </mc:Choice>
    <mc:Fallback xmlns="">
      <p:transition spd="slow" advTm="4759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1"/>
            <a:ext cx="12192001" cy="6866363"/>
          </a:xfrm>
        </p:spPr>
      </p:pic>
      <p:sp>
        <p:nvSpPr>
          <p:cNvPr id="4" name="Объект 3"/>
          <p:cNvSpPr>
            <a:spLocks noGrp="1"/>
          </p:cNvSpPr>
          <p:nvPr>
            <p:ph sz="half" idx="2"/>
          </p:nvPr>
        </p:nvSpPr>
        <p:spPr>
          <a:xfrm>
            <a:off x="4239495" y="365125"/>
            <a:ext cx="7533406" cy="2839394"/>
          </a:xfrm>
        </p:spPr>
        <p:txBody>
          <a:bodyPr>
            <a:normAutofit/>
          </a:bodyPr>
          <a:lstStyle/>
          <a:p>
            <a:pPr marL="0" indent="0" algn="ctr">
              <a:buNone/>
            </a:pPr>
            <a:r>
              <a:rPr lang="ru-RU" sz="1800" b="1" dirty="0" smtClean="0">
                <a:solidFill>
                  <a:srgbClr val="FF0000"/>
                </a:solidFill>
                <a:latin typeface="Arial Black" panose="020B0A04020102020204" pitchFamily="34" charset="0"/>
              </a:rPr>
              <a:t>Модуль № 2 «Основные тела»  </a:t>
            </a:r>
          </a:p>
          <a:p>
            <a:pPr marL="0" indent="0">
              <a:buNone/>
            </a:pPr>
            <a:r>
              <a:rPr lang="ru-RU" sz="1400" b="1" dirty="0" smtClean="0">
                <a:solidFill>
                  <a:srgbClr val="0070C0"/>
                </a:solidFill>
              </a:rPr>
              <a:t>Основные тела: куб, цилиндр и шар</a:t>
            </a:r>
          </a:p>
          <a:p>
            <a:pPr marL="0" indent="0">
              <a:buNone/>
            </a:pPr>
            <a:r>
              <a:rPr lang="ru-RU" sz="1400" b="1" dirty="0" smtClean="0">
                <a:solidFill>
                  <a:srgbClr val="0070C0"/>
                </a:solidFill>
              </a:rPr>
              <a:t>Возраст: с 2 лет.</a:t>
            </a:r>
          </a:p>
          <a:p>
            <a:pPr marL="0" indent="0">
              <a:buNone/>
            </a:pPr>
            <a:r>
              <a:rPr lang="ru-RU" sz="1400" b="1" dirty="0" smtClean="0">
                <a:solidFill>
                  <a:srgbClr val="0070C0"/>
                </a:solidFill>
              </a:rPr>
              <a:t>Цель игры:  знакомство  с формами и свойствами предметов; развитие исследовательских навыков. </a:t>
            </a:r>
          </a:p>
          <a:p>
            <a:pPr marL="0" indent="0">
              <a:buNone/>
            </a:pPr>
            <a:r>
              <a:rPr lang="ru-RU" sz="1400" b="1" dirty="0" smtClean="0">
                <a:solidFill>
                  <a:srgbClr val="0070C0"/>
                </a:solidFill>
              </a:rPr>
              <a:t>Куб — квадратный и устойчивый, это символ покоя. На какую сторону его ни положи, он будет оставаться на своем месте. Шар - круглый и считается символом движения. Как его ни установи на ровной поверхности, он не останется на месте. Цилиндр совмещает в себе и куб, и шар. Он может быть устойчивым, но может и кататься.</a:t>
            </a:r>
          </a:p>
          <a:p>
            <a:pPr marL="0" indent="0">
              <a:buNone/>
            </a:pPr>
            <a:endParaRPr lang="ru-RU" sz="1200" dirty="0"/>
          </a:p>
        </p:txBody>
      </p:sp>
      <p:pic>
        <p:nvPicPr>
          <p:cNvPr id="3" name="Рисунок 2"/>
          <p:cNvPicPr>
            <a:picLocks noChangeAspect="1"/>
          </p:cNvPicPr>
          <p:nvPr/>
        </p:nvPicPr>
        <p:blipFill>
          <a:blip r:embed="rId3"/>
          <a:stretch>
            <a:fillRect/>
          </a:stretch>
        </p:blipFill>
        <p:spPr>
          <a:xfrm>
            <a:off x="975090" y="584173"/>
            <a:ext cx="3264404" cy="2213030"/>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t="18827" r="17974" b="14268"/>
          <a:stretch/>
        </p:blipFill>
        <p:spPr>
          <a:xfrm>
            <a:off x="3361247" y="3016251"/>
            <a:ext cx="2673917" cy="2907956"/>
          </a:xfrm>
          <a:prstGeom prst="rect">
            <a:avLst/>
          </a:prstGeom>
          <a:ln>
            <a:noFill/>
          </a:ln>
          <a:effectLst>
            <a:softEdge rad="112500"/>
          </a:effectLst>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24535" t="25585" r="38148" b="36576"/>
          <a:stretch/>
        </p:blipFill>
        <p:spPr>
          <a:xfrm>
            <a:off x="9068654" y="3016251"/>
            <a:ext cx="2150963" cy="2907956"/>
          </a:xfrm>
          <a:prstGeom prst="rect">
            <a:avLst/>
          </a:prstGeom>
          <a:ln>
            <a:noFill/>
          </a:ln>
          <a:effectLst>
            <a:softEdge rad="112500"/>
          </a:effectLst>
        </p:spPr>
      </p:pic>
      <p:pic>
        <p:nvPicPr>
          <p:cNvPr id="9" name="Рисунок 8"/>
          <p:cNvPicPr>
            <a:picLocks noChangeAspect="1"/>
          </p:cNvPicPr>
          <p:nvPr/>
        </p:nvPicPr>
        <p:blipFill rotWithShape="1">
          <a:blip r:embed="rId6" cstate="print">
            <a:extLst>
              <a:ext uri="{28A0092B-C50C-407E-A947-70E740481C1C}">
                <a14:useLocalDpi xmlns:a14="http://schemas.microsoft.com/office/drawing/2010/main" val="0"/>
              </a:ext>
            </a:extLst>
          </a:blip>
          <a:srcRect t="10072" b="27300"/>
          <a:stretch/>
        </p:blipFill>
        <p:spPr>
          <a:xfrm>
            <a:off x="512424" y="3016251"/>
            <a:ext cx="2614778" cy="2907956"/>
          </a:xfrm>
          <a:prstGeom prst="rect">
            <a:avLst/>
          </a:prstGeom>
          <a:ln>
            <a:noFill/>
          </a:ln>
          <a:effectLst>
            <a:softEdge rad="112500"/>
          </a:effectLst>
        </p:spPr>
      </p:pic>
      <p:pic>
        <p:nvPicPr>
          <p:cNvPr id="10" name="Рисунок 9"/>
          <p:cNvPicPr>
            <a:picLocks noChangeAspect="1"/>
          </p:cNvPicPr>
          <p:nvPr/>
        </p:nvPicPr>
        <p:blipFill rotWithShape="1">
          <a:blip r:embed="rId7" cstate="print">
            <a:extLst>
              <a:ext uri="{28A0092B-C50C-407E-A947-70E740481C1C}">
                <a14:useLocalDpi xmlns:a14="http://schemas.microsoft.com/office/drawing/2010/main" val="0"/>
              </a:ext>
            </a:extLst>
          </a:blip>
          <a:srcRect b="34133"/>
          <a:stretch/>
        </p:blipFill>
        <p:spPr>
          <a:xfrm>
            <a:off x="6308778" y="3016251"/>
            <a:ext cx="2486262" cy="2907956"/>
          </a:xfrm>
          <a:prstGeom prst="rect">
            <a:avLst/>
          </a:prstGeom>
          <a:ln>
            <a:noFill/>
          </a:ln>
          <a:effectLst>
            <a:softEdge rad="112500"/>
          </a:effectLst>
        </p:spPr>
      </p:pic>
    </p:spTree>
    <p:extLst>
      <p:ext uri="{BB962C8B-B14F-4D97-AF65-F5344CB8AC3E}">
        <p14:creationId xmlns:p14="http://schemas.microsoft.com/office/powerpoint/2010/main" val="3338918594"/>
      </p:ext>
    </p:extLst>
  </p:cSld>
  <p:clrMapOvr>
    <a:masterClrMapping/>
  </p:clrMapOvr>
  <mc:AlternateContent xmlns:mc="http://schemas.openxmlformats.org/markup-compatibility/2006" xmlns:p14="http://schemas.microsoft.com/office/powerpoint/2010/main">
    <mc:Choice Requires="p14">
      <p:transition spd="slow" p14:dur="1250" advTm="31821"/>
    </mc:Choice>
    <mc:Fallback xmlns="">
      <p:transition spd="slow" advTm="3182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338" y="0"/>
            <a:ext cx="12192001" cy="6866363"/>
          </a:xfrm>
        </p:spPr>
      </p:pic>
      <p:sp>
        <p:nvSpPr>
          <p:cNvPr id="4" name="Объект 3"/>
          <p:cNvSpPr>
            <a:spLocks noGrp="1"/>
          </p:cNvSpPr>
          <p:nvPr>
            <p:ph sz="half" idx="2"/>
          </p:nvPr>
        </p:nvSpPr>
        <p:spPr>
          <a:xfrm>
            <a:off x="817017" y="718649"/>
            <a:ext cx="7133942" cy="3640103"/>
          </a:xfrm>
        </p:spPr>
        <p:txBody>
          <a:bodyPr>
            <a:normAutofit/>
          </a:bodyPr>
          <a:lstStyle/>
          <a:p>
            <a:pPr marL="0" indent="0" algn="ctr">
              <a:buNone/>
            </a:pPr>
            <a:r>
              <a:rPr lang="ru-RU" sz="1800" dirty="0" smtClean="0">
                <a:solidFill>
                  <a:srgbClr val="FF0000"/>
                </a:solidFill>
                <a:latin typeface="Arial Black" panose="020B0A04020102020204" pitchFamily="34" charset="0"/>
              </a:rPr>
              <a:t>Модуль № 3 «Куб из кубиков»</a:t>
            </a:r>
          </a:p>
          <a:p>
            <a:pPr marL="0" indent="0">
              <a:buNone/>
            </a:pPr>
            <a:r>
              <a:rPr lang="ru-RU" sz="1800" b="1" dirty="0" smtClean="0">
                <a:solidFill>
                  <a:srgbClr val="0070C0"/>
                </a:solidFill>
              </a:rPr>
              <a:t>Куб из кубиков (куб, разбитый на 8 кубиков)</a:t>
            </a:r>
          </a:p>
          <a:p>
            <a:pPr marL="0" indent="0">
              <a:buNone/>
            </a:pPr>
            <a:r>
              <a:rPr lang="ru-RU" sz="1800" b="1" dirty="0" smtClean="0">
                <a:solidFill>
                  <a:srgbClr val="0070C0"/>
                </a:solidFill>
              </a:rPr>
              <a:t>Возраст: от 3 лет.</a:t>
            </a:r>
          </a:p>
          <a:p>
            <a:pPr marL="0" indent="0">
              <a:buNone/>
            </a:pPr>
            <a:r>
              <a:rPr lang="ru-RU" sz="1800" b="1" dirty="0" smtClean="0">
                <a:solidFill>
                  <a:srgbClr val="0070C0"/>
                </a:solidFill>
              </a:rPr>
              <a:t>Цель игры: понимание целого и частей («сложное единство»); </a:t>
            </a:r>
          </a:p>
          <a:p>
            <a:pPr marL="0" indent="0">
              <a:buNone/>
            </a:pPr>
            <a:r>
              <a:rPr lang="ru-RU" sz="1800" b="1" dirty="0" smtClean="0">
                <a:solidFill>
                  <a:srgbClr val="0070C0"/>
                </a:solidFill>
              </a:rPr>
              <a:t>развитие творческих способностей;</a:t>
            </a:r>
          </a:p>
          <a:p>
            <a:pPr marL="0" indent="0">
              <a:buNone/>
            </a:pPr>
            <a:r>
              <a:rPr lang="ru-RU" sz="1800" b="1" dirty="0" smtClean="0">
                <a:solidFill>
                  <a:srgbClr val="0070C0"/>
                </a:solidFill>
              </a:rPr>
              <a:t> развитие координации; понимание симметрии</a:t>
            </a:r>
          </a:p>
          <a:p>
            <a:pPr marL="0" indent="0">
              <a:buNone/>
            </a:pPr>
            <a:r>
              <a:rPr lang="ru-RU" sz="1800" b="1" dirty="0" smtClean="0">
                <a:solidFill>
                  <a:srgbClr val="0070C0"/>
                </a:solidFill>
              </a:rPr>
              <a:t>Обучаясь с этим кубом, ребенок познает, что каждый предмет может состоять из разных деталей, которые вместе образуют единое целое. Он пробует разные формы, развивает творческие способности, учится собирать большие предметы из маленьких частей. Это первый геометрический конструктор в жизни малыша.</a:t>
            </a:r>
          </a:p>
          <a:p>
            <a:pPr marL="0" indent="0">
              <a:buNone/>
            </a:pPr>
            <a:endParaRPr lang="ru-RU" sz="1200" dirty="0"/>
          </a:p>
        </p:txBody>
      </p:sp>
      <p:pic>
        <p:nvPicPr>
          <p:cNvPr id="3" name="Рисунок 2"/>
          <p:cNvPicPr>
            <a:picLocks noChangeAspect="1"/>
          </p:cNvPicPr>
          <p:nvPr/>
        </p:nvPicPr>
        <p:blipFill>
          <a:blip r:embed="rId3"/>
          <a:stretch>
            <a:fillRect/>
          </a:stretch>
        </p:blipFill>
        <p:spPr>
          <a:xfrm>
            <a:off x="3055320" y="4358752"/>
            <a:ext cx="2307513" cy="220841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7795" y="393523"/>
            <a:ext cx="3365425" cy="5976086"/>
          </a:xfrm>
          <a:prstGeom prst="rect">
            <a:avLst/>
          </a:prstGeom>
          <a:ln>
            <a:noFill/>
          </a:ln>
          <a:effectLst>
            <a:softEdge rad="112500"/>
          </a:effectLst>
        </p:spPr>
      </p:pic>
    </p:spTree>
    <p:extLst>
      <p:ext uri="{BB962C8B-B14F-4D97-AF65-F5344CB8AC3E}">
        <p14:creationId xmlns:p14="http://schemas.microsoft.com/office/powerpoint/2010/main" val="694548795"/>
      </p:ext>
    </p:extLst>
  </p:cSld>
  <p:clrMapOvr>
    <a:masterClrMapping/>
  </p:clrMapOvr>
  <mc:AlternateContent xmlns:mc="http://schemas.openxmlformats.org/markup-compatibility/2006" xmlns:p14="http://schemas.microsoft.com/office/powerpoint/2010/main">
    <mc:Choice Requires="p14">
      <p:transition spd="slow" p14:dur="1250" advTm="44950"/>
    </mc:Choice>
    <mc:Fallback xmlns="">
      <p:transition spd="slow" advTm="4495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12192001" cy="6866363"/>
          </a:xfrm>
        </p:spPr>
      </p:pic>
      <p:sp>
        <p:nvSpPr>
          <p:cNvPr id="4" name="Объект 3"/>
          <p:cNvSpPr>
            <a:spLocks noGrp="1"/>
          </p:cNvSpPr>
          <p:nvPr>
            <p:ph sz="half" idx="2"/>
          </p:nvPr>
        </p:nvSpPr>
        <p:spPr>
          <a:xfrm>
            <a:off x="5247503" y="443019"/>
            <a:ext cx="6672647" cy="3741804"/>
          </a:xfrm>
        </p:spPr>
        <p:txBody>
          <a:bodyPr>
            <a:normAutofit/>
          </a:bodyPr>
          <a:lstStyle/>
          <a:p>
            <a:pPr marL="0" indent="0" algn="ctr">
              <a:buNone/>
            </a:pPr>
            <a:r>
              <a:rPr lang="ru-RU" sz="1800" dirty="0" smtClean="0">
                <a:solidFill>
                  <a:srgbClr val="FF0000"/>
                </a:solidFill>
                <a:latin typeface="Arial Black" panose="020B0A04020102020204" pitchFamily="34" charset="0"/>
              </a:rPr>
              <a:t>Модуль № 4 «Куб из брусков»</a:t>
            </a:r>
            <a:r>
              <a:rPr lang="ru-RU" sz="1200" dirty="0" smtClean="0"/>
              <a:t> </a:t>
            </a:r>
          </a:p>
          <a:p>
            <a:pPr marL="0" indent="0">
              <a:buNone/>
            </a:pPr>
            <a:r>
              <a:rPr lang="ru-RU" sz="1800" b="1" dirty="0" smtClean="0">
                <a:solidFill>
                  <a:srgbClr val="0070C0"/>
                </a:solidFill>
              </a:rPr>
              <a:t>Куб из брусков (куб, разделенный на 8 брусочков)</a:t>
            </a:r>
          </a:p>
          <a:p>
            <a:pPr marL="0" indent="0">
              <a:buNone/>
            </a:pPr>
            <a:r>
              <a:rPr lang="ru-RU" sz="1800" b="1" dirty="0" smtClean="0">
                <a:solidFill>
                  <a:srgbClr val="0070C0"/>
                </a:solidFill>
              </a:rPr>
              <a:t>Возраст: с 3 лет</a:t>
            </a:r>
          </a:p>
          <a:p>
            <a:pPr marL="0" indent="0">
              <a:buNone/>
            </a:pPr>
            <a:r>
              <a:rPr lang="ru-RU" sz="1800" b="1" dirty="0" smtClean="0">
                <a:solidFill>
                  <a:srgbClr val="0070C0"/>
                </a:solidFill>
              </a:rPr>
              <a:t>Цель игры: развитие пространственного мышления; </a:t>
            </a:r>
          </a:p>
          <a:p>
            <a:pPr marL="0" indent="0">
              <a:buNone/>
            </a:pPr>
            <a:r>
              <a:rPr lang="ru-RU" sz="1800" b="1" dirty="0" smtClean="0">
                <a:solidFill>
                  <a:srgbClr val="0070C0"/>
                </a:solidFill>
              </a:rPr>
              <a:t>понимание взаимоотношений между различными частями целого; развитие зрительно-моторной координации.</a:t>
            </a:r>
          </a:p>
          <a:p>
            <a:pPr marL="0" indent="0">
              <a:buNone/>
            </a:pPr>
            <a:r>
              <a:rPr lang="ru-RU" sz="1800" b="1" dirty="0" smtClean="0">
                <a:solidFill>
                  <a:srgbClr val="0070C0"/>
                </a:solidFill>
              </a:rPr>
              <a:t>Этот дар дополняет другой куб. Вместе они значительно расширяют возможности ребенка для строительства новых фигур. Но этот — чуть сложнее, у его частей другая форма. Объединяя детали обоих кубов, ребенок может составлять фигуры с пустыми пространствами, лучше усваивать геометрию предметов.</a:t>
            </a:r>
          </a:p>
          <a:p>
            <a:pPr marL="0" indent="0">
              <a:buNone/>
            </a:pPr>
            <a:endParaRPr lang="ru-RU" sz="1800" dirty="0"/>
          </a:p>
        </p:txBody>
      </p:sp>
      <p:pic>
        <p:nvPicPr>
          <p:cNvPr id="3" name="Рисунок 2"/>
          <p:cNvPicPr>
            <a:picLocks noChangeAspect="1"/>
          </p:cNvPicPr>
          <p:nvPr/>
        </p:nvPicPr>
        <p:blipFill>
          <a:blip r:embed="rId3"/>
          <a:stretch>
            <a:fillRect/>
          </a:stretch>
        </p:blipFill>
        <p:spPr>
          <a:xfrm>
            <a:off x="6351350" y="4262717"/>
            <a:ext cx="3453949" cy="2042923"/>
          </a:xfrm>
          <a:prstGeom prst="rect">
            <a:avLst/>
          </a:prstGeom>
        </p:spPr>
      </p:pic>
      <p:pic>
        <p:nvPicPr>
          <p:cNvPr id="6" name="Рисунок 5"/>
          <p:cNvPicPr>
            <a:picLocks noChangeAspect="1"/>
          </p:cNvPicPr>
          <p:nvPr/>
        </p:nvPicPr>
        <p:blipFill>
          <a:blip r:embed="rId4"/>
          <a:stretch>
            <a:fillRect/>
          </a:stretch>
        </p:blipFill>
        <p:spPr>
          <a:xfrm>
            <a:off x="501478" y="464842"/>
            <a:ext cx="4326925" cy="5936678"/>
          </a:xfrm>
          <a:prstGeom prst="rect">
            <a:avLst/>
          </a:prstGeom>
          <a:ln>
            <a:noFill/>
          </a:ln>
          <a:effectLst>
            <a:softEdge rad="112500"/>
          </a:effectLst>
        </p:spPr>
      </p:pic>
    </p:spTree>
    <p:extLst>
      <p:ext uri="{BB962C8B-B14F-4D97-AF65-F5344CB8AC3E}">
        <p14:creationId xmlns:p14="http://schemas.microsoft.com/office/powerpoint/2010/main" val="1299395654"/>
      </p:ext>
    </p:extLst>
  </p:cSld>
  <p:clrMapOvr>
    <a:masterClrMapping/>
  </p:clrMapOvr>
  <mc:AlternateContent xmlns:mc="http://schemas.openxmlformats.org/markup-compatibility/2006" xmlns:p14="http://schemas.microsoft.com/office/powerpoint/2010/main">
    <mc:Choice Requires="p14">
      <p:transition spd="slow" p14:dur="1250" advTm="55237"/>
    </mc:Choice>
    <mc:Fallback xmlns="">
      <p:transition spd="slow" advTm="55237"/>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12192001" cy="6866363"/>
          </a:xfrm>
        </p:spPr>
      </p:pic>
      <p:sp>
        <p:nvSpPr>
          <p:cNvPr id="4" name="Объект 3"/>
          <p:cNvSpPr>
            <a:spLocks noGrp="1"/>
          </p:cNvSpPr>
          <p:nvPr>
            <p:ph sz="half" idx="2"/>
          </p:nvPr>
        </p:nvSpPr>
        <p:spPr>
          <a:xfrm>
            <a:off x="339827" y="669925"/>
            <a:ext cx="7016561" cy="4149210"/>
          </a:xfrm>
        </p:spPr>
        <p:txBody>
          <a:bodyPr>
            <a:normAutofit/>
          </a:bodyPr>
          <a:lstStyle/>
          <a:p>
            <a:pPr marL="0" indent="0" algn="ctr">
              <a:buNone/>
            </a:pPr>
            <a:r>
              <a:rPr lang="ru-RU" sz="1800" dirty="0" smtClean="0">
                <a:solidFill>
                  <a:srgbClr val="FF0000"/>
                </a:solidFill>
                <a:latin typeface="Arial Black" panose="020B0A04020102020204" pitchFamily="34" charset="0"/>
              </a:rPr>
              <a:t>Модуль № 5 «Кубики и призмы»</a:t>
            </a:r>
          </a:p>
          <a:p>
            <a:pPr marL="0" indent="0">
              <a:buNone/>
            </a:pPr>
            <a:r>
              <a:rPr lang="ru-RU" sz="1800" b="1" dirty="0" smtClean="0">
                <a:solidFill>
                  <a:srgbClr val="0070C0"/>
                </a:solidFill>
              </a:rPr>
              <a:t>Кубики и призмы (куб, разделенный на 27 маленьких кубиков, при этом 9 из них разделены на более мелкие составляющие)</a:t>
            </a:r>
          </a:p>
          <a:p>
            <a:pPr marL="0" indent="0">
              <a:buNone/>
            </a:pPr>
            <a:r>
              <a:rPr lang="ru-RU" sz="1800" b="1" dirty="0" smtClean="0">
                <a:solidFill>
                  <a:srgbClr val="0070C0"/>
                </a:solidFill>
              </a:rPr>
              <a:t>Возраст: с 4 лет</a:t>
            </a:r>
          </a:p>
          <a:p>
            <a:pPr marL="0" indent="0">
              <a:buNone/>
            </a:pPr>
            <a:r>
              <a:rPr lang="ru-RU" sz="1800" b="1" dirty="0" smtClean="0">
                <a:solidFill>
                  <a:srgbClr val="0070C0"/>
                </a:solidFill>
              </a:rPr>
              <a:t>Цель игры: знакомство с понятиями квадрата и треугольника; знакомство с  объемными  формами (куб и треугольная призма); развитие воображения; развитие зрительно-моторной координации.</a:t>
            </a:r>
          </a:p>
          <a:p>
            <a:pPr marL="0" indent="0">
              <a:buNone/>
            </a:pPr>
            <a:r>
              <a:rPr lang="ru-RU" sz="1800" b="1" dirty="0" smtClean="0">
                <a:solidFill>
                  <a:srgbClr val="0070C0"/>
                </a:solidFill>
              </a:rPr>
              <a:t>Занимаясь с этим кубом, ребенок обучается более сложным задачам - благодаря этому развивается пространственное мышление и моторика рук. Разнообразие кубов дает пространство для воображения, из кубиков разных размеров можно собирать сложные фигуры. Ребенок лучше использует творческие навыки и фантазию.</a:t>
            </a:r>
          </a:p>
          <a:p>
            <a:pPr marL="0" indent="0">
              <a:buNone/>
            </a:pPr>
            <a:endParaRPr lang="ru-RU" sz="1200" dirty="0"/>
          </a:p>
        </p:txBody>
      </p:sp>
      <p:pic>
        <p:nvPicPr>
          <p:cNvPr id="3" name="Рисунок 2"/>
          <p:cNvPicPr>
            <a:picLocks noChangeAspect="1"/>
          </p:cNvPicPr>
          <p:nvPr/>
        </p:nvPicPr>
        <p:blipFill>
          <a:blip r:embed="rId3"/>
          <a:stretch>
            <a:fillRect/>
          </a:stretch>
        </p:blipFill>
        <p:spPr>
          <a:xfrm>
            <a:off x="2929523" y="4629828"/>
            <a:ext cx="1897850" cy="1960554"/>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b="19939"/>
          <a:stretch/>
        </p:blipFill>
        <p:spPr>
          <a:xfrm>
            <a:off x="7515922" y="366173"/>
            <a:ext cx="4314671" cy="6134015"/>
          </a:xfrm>
          <a:prstGeom prst="rect">
            <a:avLst/>
          </a:prstGeom>
          <a:ln>
            <a:noFill/>
          </a:ln>
          <a:effectLst>
            <a:softEdge rad="112500"/>
          </a:effectLst>
        </p:spPr>
      </p:pic>
    </p:spTree>
    <p:extLst>
      <p:ext uri="{BB962C8B-B14F-4D97-AF65-F5344CB8AC3E}">
        <p14:creationId xmlns:p14="http://schemas.microsoft.com/office/powerpoint/2010/main" val="4026642918"/>
      </p:ext>
    </p:extLst>
  </p:cSld>
  <p:clrMapOvr>
    <a:masterClrMapping/>
  </p:clrMapOvr>
  <mc:AlternateContent xmlns:mc="http://schemas.openxmlformats.org/markup-compatibility/2006" xmlns:p14="http://schemas.microsoft.com/office/powerpoint/2010/main">
    <mc:Choice Requires="p14">
      <p:transition spd="slow" p14:dur="1250" advTm="52547"/>
    </mc:Choice>
    <mc:Fallback xmlns="">
      <p:transition spd="slow" advTm="5254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1"/>
            <a:ext cx="12192001" cy="6866363"/>
          </a:xfrm>
        </p:spPr>
      </p:pic>
      <p:sp>
        <p:nvSpPr>
          <p:cNvPr id="4" name="Объект 3"/>
          <p:cNvSpPr>
            <a:spLocks noGrp="1"/>
          </p:cNvSpPr>
          <p:nvPr>
            <p:ph sz="half" idx="2"/>
          </p:nvPr>
        </p:nvSpPr>
        <p:spPr>
          <a:xfrm>
            <a:off x="659025" y="365125"/>
            <a:ext cx="11121082" cy="2483480"/>
          </a:xfrm>
        </p:spPr>
        <p:txBody>
          <a:bodyPr>
            <a:normAutofit/>
          </a:bodyPr>
          <a:lstStyle/>
          <a:p>
            <a:pPr marL="0" indent="0" algn="ctr">
              <a:buNone/>
            </a:pPr>
            <a:r>
              <a:rPr lang="ru-RU" sz="1800" dirty="0" smtClean="0">
                <a:solidFill>
                  <a:srgbClr val="FF0000"/>
                </a:solidFill>
                <a:latin typeface="Arial Black" panose="020B0A04020102020204" pitchFamily="34" charset="0"/>
              </a:rPr>
              <a:t>Модуль № 6 «Кубики, столбики, кирпичики»</a:t>
            </a:r>
          </a:p>
          <a:p>
            <a:pPr marL="0" indent="0">
              <a:buNone/>
            </a:pPr>
            <a:r>
              <a:rPr lang="ru-RU" sz="1600" b="1" dirty="0" smtClean="0">
                <a:solidFill>
                  <a:srgbClr val="0070C0"/>
                </a:solidFill>
              </a:rPr>
              <a:t>Кубики, столбики и кирпичики</a:t>
            </a:r>
          </a:p>
          <a:p>
            <a:pPr marL="0" indent="0">
              <a:buNone/>
            </a:pPr>
            <a:r>
              <a:rPr lang="ru-RU" sz="1600" b="1" dirty="0" smtClean="0">
                <a:solidFill>
                  <a:srgbClr val="0070C0"/>
                </a:solidFill>
              </a:rPr>
              <a:t>(куб, разделенный на 18 кирпичиков (продолговатые блоки), и 12 </a:t>
            </a:r>
            <a:r>
              <a:rPr lang="ru-RU" sz="1600" b="1" dirty="0" err="1" smtClean="0">
                <a:solidFill>
                  <a:srgbClr val="0070C0"/>
                </a:solidFill>
              </a:rPr>
              <a:t>полукирпичиков</a:t>
            </a:r>
            <a:r>
              <a:rPr lang="ru-RU" sz="1600" b="1" dirty="0" smtClean="0">
                <a:solidFill>
                  <a:srgbClr val="0070C0"/>
                </a:solidFill>
              </a:rPr>
              <a:t>, и 6 узких столбцов (полукирпичики разделённые вдоль) многие из которых разделены на другие фигуры.</a:t>
            </a:r>
          </a:p>
          <a:p>
            <a:pPr marL="0" indent="0">
              <a:buNone/>
            </a:pPr>
            <a:r>
              <a:rPr lang="ru-RU" sz="1600" b="1" dirty="0" smtClean="0">
                <a:solidFill>
                  <a:srgbClr val="0070C0"/>
                </a:solidFill>
              </a:rPr>
              <a:t>Возраст: с 4 лет</a:t>
            </a:r>
          </a:p>
          <a:p>
            <a:pPr marL="0" indent="0">
              <a:buNone/>
            </a:pPr>
            <a:r>
              <a:rPr lang="ru-RU" sz="1600" b="1" dirty="0" smtClean="0">
                <a:solidFill>
                  <a:srgbClr val="0070C0"/>
                </a:solidFill>
              </a:rPr>
              <a:t>Цель игры: знакомство с понятиями полуцилиндра; развитие  пространственного  мышления; развитие воображения.</a:t>
            </a:r>
          </a:p>
          <a:p>
            <a:pPr marL="0" indent="0">
              <a:buNone/>
            </a:pPr>
            <a:r>
              <a:rPr lang="ru-RU" sz="1600" b="1" dirty="0" smtClean="0">
                <a:solidFill>
                  <a:srgbClr val="0070C0"/>
                </a:solidFill>
              </a:rPr>
              <a:t>Вместе 4 набора составляют большой и сложный конструктор, состоящий из простых геометрических фигур.</a:t>
            </a:r>
          </a:p>
          <a:p>
            <a:pPr marL="0" indent="0">
              <a:buNone/>
            </a:pPr>
            <a:endParaRPr lang="ru-RU" sz="1200" dirty="0"/>
          </a:p>
        </p:txBody>
      </p:sp>
      <p:pic>
        <p:nvPicPr>
          <p:cNvPr id="3" name="Рисунок 2"/>
          <p:cNvPicPr>
            <a:picLocks noChangeAspect="1"/>
          </p:cNvPicPr>
          <p:nvPr/>
        </p:nvPicPr>
        <p:blipFill>
          <a:blip r:embed="rId3"/>
          <a:stretch>
            <a:fillRect/>
          </a:stretch>
        </p:blipFill>
        <p:spPr>
          <a:xfrm>
            <a:off x="659025" y="3742759"/>
            <a:ext cx="2512542" cy="2074617"/>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24126" r="22629"/>
          <a:stretch/>
        </p:blipFill>
        <p:spPr>
          <a:xfrm>
            <a:off x="3921212" y="2848605"/>
            <a:ext cx="4044778" cy="3417156"/>
          </a:xfrm>
          <a:prstGeom prst="rect">
            <a:avLst/>
          </a:prstGeom>
          <a:ln>
            <a:noFill/>
          </a:ln>
          <a:effectLst>
            <a:softEdge rad="112500"/>
          </a:effectLst>
        </p:spPr>
      </p:pic>
    </p:spTree>
    <p:extLst>
      <p:ext uri="{BB962C8B-B14F-4D97-AF65-F5344CB8AC3E}">
        <p14:creationId xmlns:p14="http://schemas.microsoft.com/office/powerpoint/2010/main" val="1551654961"/>
      </p:ext>
    </p:extLst>
  </p:cSld>
  <p:clrMapOvr>
    <a:masterClrMapping/>
  </p:clrMapOvr>
  <mc:AlternateContent xmlns:mc="http://schemas.openxmlformats.org/markup-compatibility/2006" xmlns:p14="http://schemas.microsoft.com/office/powerpoint/2010/main">
    <mc:Choice Requires="p14">
      <p:transition spd="slow" p14:dur="1250" advTm="56596"/>
    </mc:Choice>
    <mc:Fallback xmlns="">
      <p:transition spd="slow" advTm="56596"/>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8363"/>
            <a:ext cx="12192001" cy="6866363"/>
          </a:xfrm>
        </p:spPr>
      </p:pic>
      <p:sp>
        <p:nvSpPr>
          <p:cNvPr id="4" name="Объект 3"/>
          <p:cNvSpPr>
            <a:spLocks noGrp="1"/>
          </p:cNvSpPr>
          <p:nvPr>
            <p:ph sz="half" idx="2"/>
          </p:nvPr>
        </p:nvSpPr>
        <p:spPr>
          <a:xfrm>
            <a:off x="739345" y="662350"/>
            <a:ext cx="7712676" cy="2765253"/>
          </a:xfrm>
        </p:spPr>
        <p:txBody>
          <a:bodyPr>
            <a:normAutofit/>
          </a:bodyPr>
          <a:lstStyle/>
          <a:p>
            <a:pPr marL="0" indent="0" algn="ctr">
              <a:buNone/>
            </a:pPr>
            <a:r>
              <a:rPr lang="ru-RU" sz="1800" dirty="0" smtClean="0">
                <a:solidFill>
                  <a:srgbClr val="FF0000"/>
                </a:solidFill>
                <a:latin typeface="Arial Black" panose="020B0A04020102020204" pitchFamily="34" charset="0"/>
              </a:rPr>
              <a:t>Модуль № 7 «Цветные фигуры»</a:t>
            </a:r>
          </a:p>
          <a:p>
            <a:pPr marL="0" indent="0">
              <a:buNone/>
            </a:pPr>
            <a:r>
              <a:rPr lang="ru-RU" sz="1600" b="1" dirty="0" smtClean="0">
                <a:solidFill>
                  <a:srgbClr val="0070C0"/>
                </a:solidFill>
              </a:rPr>
              <a:t>Цель: демонстрирует абстракцию, подготавливает ребёнка к рисованию.</a:t>
            </a:r>
          </a:p>
          <a:p>
            <a:pPr marL="0" indent="0">
              <a:buNone/>
            </a:pPr>
            <a:r>
              <a:rPr lang="ru-RU" sz="1600" b="1" dirty="0" smtClean="0">
                <a:solidFill>
                  <a:srgbClr val="0070C0"/>
                </a:solidFill>
              </a:rPr>
              <a:t>С этим Даром ребенок:</a:t>
            </a:r>
          </a:p>
          <a:p>
            <a:pPr marL="0" indent="0">
              <a:buNone/>
            </a:pPr>
            <a:r>
              <a:rPr lang="ru-RU" sz="1600" b="1" dirty="0" smtClean="0">
                <a:solidFill>
                  <a:srgbClr val="0070C0"/>
                </a:solidFill>
              </a:rPr>
              <a:t>Изучает различные плоскостные геометрические фигуры;</a:t>
            </a:r>
          </a:p>
          <a:p>
            <a:pPr marL="0" indent="0">
              <a:buNone/>
            </a:pPr>
            <a:r>
              <a:rPr lang="ru-RU" sz="1600" b="1" dirty="0" smtClean="0">
                <a:solidFill>
                  <a:srgbClr val="0070C0"/>
                </a:solidFill>
              </a:rPr>
              <a:t>Тренирует мелкую моторику рук, развивает зрительно-моторную координацию;</a:t>
            </a:r>
          </a:p>
          <a:p>
            <a:pPr marL="0" indent="0">
              <a:buNone/>
            </a:pPr>
            <a:r>
              <a:rPr lang="ru-RU" sz="1600" b="1" dirty="0" smtClean="0">
                <a:solidFill>
                  <a:srgbClr val="0070C0"/>
                </a:solidFill>
              </a:rPr>
              <a:t>Развивает речевые способности и игровую деятельность.</a:t>
            </a:r>
          </a:p>
          <a:p>
            <a:pPr marL="0" indent="0">
              <a:buNone/>
            </a:pPr>
            <a:endParaRPr lang="ru-RU" sz="1200" dirty="0"/>
          </a:p>
        </p:txBody>
      </p:sp>
      <p:pic>
        <p:nvPicPr>
          <p:cNvPr id="3" name="Рисунок 2"/>
          <p:cNvPicPr>
            <a:picLocks noChangeAspect="1"/>
          </p:cNvPicPr>
          <p:nvPr/>
        </p:nvPicPr>
        <p:blipFill>
          <a:blip r:embed="rId3"/>
          <a:stretch>
            <a:fillRect/>
          </a:stretch>
        </p:blipFill>
        <p:spPr>
          <a:xfrm>
            <a:off x="8546782" y="290984"/>
            <a:ext cx="2240640" cy="1807965"/>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130378"/>
            <a:ext cx="2349328" cy="3132437"/>
          </a:xfrm>
          <a:prstGeom prst="rect">
            <a:avLst/>
          </a:prstGeom>
          <a:ln>
            <a:noFill/>
          </a:ln>
          <a:effectLst>
            <a:softEdge rad="112500"/>
          </a:effectLst>
        </p:spPr>
      </p:pic>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l="8280" r="29464"/>
          <a:stretch/>
        </p:blipFill>
        <p:spPr>
          <a:xfrm rot="5400000">
            <a:off x="3682296" y="3531426"/>
            <a:ext cx="3138620" cy="2324158"/>
          </a:xfrm>
          <a:prstGeom prst="rect">
            <a:avLst/>
          </a:prstGeom>
          <a:ln>
            <a:noFill/>
          </a:ln>
          <a:effectLst>
            <a:softEdge rad="112500"/>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684" y="3124195"/>
            <a:ext cx="4184827" cy="3138620"/>
          </a:xfrm>
          <a:prstGeom prst="rect">
            <a:avLst/>
          </a:prstGeom>
          <a:ln>
            <a:noFill/>
          </a:ln>
          <a:effectLst>
            <a:softEdge rad="112500"/>
          </a:effectLst>
        </p:spPr>
      </p:pic>
    </p:spTree>
    <p:extLst>
      <p:ext uri="{BB962C8B-B14F-4D97-AF65-F5344CB8AC3E}">
        <p14:creationId xmlns:p14="http://schemas.microsoft.com/office/powerpoint/2010/main" val="3430356745"/>
      </p:ext>
    </p:extLst>
  </p:cSld>
  <p:clrMapOvr>
    <a:masterClrMapping/>
  </p:clrMapOvr>
  <mc:AlternateContent xmlns:mc="http://schemas.openxmlformats.org/markup-compatibility/2006" xmlns:p14="http://schemas.microsoft.com/office/powerpoint/2010/main">
    <mc:Choice Requires="p14">
      <p:transition spd="slow" p14:dur="1250" advTm="63268"/>
    </mc:Choice>
    <mc:Fallback xmlns="">
      <p:transition spd="slow" advTm="63268"/>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TotalTime>
  <Words>825</Words>
  <Application>Microsoft Office PowerPoint</Application>
  <PresentationFormat>Широкоэкранный</PresentationFormat>
  <Paragraphs>87</Paragraphs>
  <Slides>17</Slides>
  <Notes>0</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17</vt:i4>
      </vt:variant>
    </vt:vector>
  </HeadingPairs>
  <TitlesOfParts>
    <vt:vector size="23" baseType="lpstr">
      <vt:lpstr>Arial</vt:lpstr>
      <vt:lpstr>Arial Black</vt:lpstr>
      <vt:lpstr>Calibri</vt:lpstr>
      <vt:lpstr>Calibri Light</vt:lpstr>
      <vt:lpstr>Times New Roman</vt:lpstr>
      <vt:lpstr>Тема Office</vt:lpstr>
      <vt:lpstr>Муниципальное бюджетное дошкольное образовательное учреждение «Детский сад «Алёнушка»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ДС Аленушка</dc:creator>
  <cp:lastModifiedBy>ДС Аленушка</cp:lastModifiedBy>
  <cp:revision>40</cp:revision>
  <dcterms:created xsi:type="dcterms:W3CDTF">2021-11-10T02:23:44Z</dcterms:created>
  <dcterms:modified xsi:type="dcterms:W3CDTF">2025-01-24T07:41:26Z</dcterms:modified>
</cp:coreProperties>
</file>