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3"/>
  </p:notesMasterIdLst>
  <p:sldIdLst>
    <p:sldId id="256" r:id="rId2"/>
    <p:sldId id="259" r:id="rId3"/>
    <p:sldId id="260" r:id="rId4"/>
    <p:sldId id="261" r:id="rId5"/>
    <p:sldId id="262" r:id="rId6"/>
    <p:sldId id="263" r:id="rId7"/>
    <p:sldId id="276" r:id="rId8"/>
    <p:sldId id="291" r:id="rId9"/>
    <p:sldId id="292" r:id="rId10"/>
    <p:sldId id="277" r:id="rId11"/>
    <p:sldId id="293" r:id="rId12"/>
    <p:sldId id="280" r:id="rId13"/>
    <p:sldId id="294" r:id="rId14"/>
    <p:sldId id="283" r:id="rId15"/>
    <p:sldId id="295" r:id="rId16"/>
    <p:sldId id="285" r:id="rId17"/>
    <p:sldId id="296" r:id="rId18"/>
    <p:sldId id="286" r:id="rId19"/>
    <p:sldId id="297" r:id="rId20"/>
    <p:sldId id="287" r:id="rId21"/>
    <p:sldId id="264" r:id="rId22"/>
    <p:sldId id="265" r:id="rId23"/>
    <p:sldId id="266" r:id="rId24"/>
    <p:sldId id="268" r:id="rId25"/>
    <p:sldId id="270" r:id="rId26"/>
    <p:sldId id="271" r:id="rId27"/>
    <p:sldId id="298" r:id="rId28"/>
    <p:sldId id="272" r:id="rId29"/>
    <p:sldId id="273" r:id="rId30"/>
    <p:sldId id="275" r:id="rId31"/>
    <p:sldId id="290"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88C8FB-5CDE-49B7-B7F8-E23CDD4DCB29}" type="datetimeFigureOut">
              <a:rPr lang="ru-RU" smtClean="0"/>
              <a:pPr/>
              <a:t>21.10.2024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F9999A-4E38-4100-BFBE-85D530641F91}"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2F9999A-4E38-4100-BFBE-85D530641F91}" type="slidenum">
              <a:rPr lang="ru-RU" smtClean="0"/>
              <a:pPr/>
              <a:t>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B0A5F9-A591-4E68-A7BD-FA1ADE3E601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B0A5F9-A591-4E68-A7BD-FA1ADE3E601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B0A5F9-A591-4E68-A7BD-FA1ADE3E601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B0A5F9-A591-4E68-A7BD-FA1ADE3E601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B0A5F9-A591-4E68-A7BD-FA1ADE3E601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B0A5F9-A591-4E68-A7BD-FA1ADE3E601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AB0A5F9-A591-4E68-A7BD-FA1ADE3E601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AB0A5F9-A591-4E68-A7BD-FA1ADE3E601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AB0A5F9-A591-4E68-A7BD-FA1ADE3E601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B0A5F9-A591-4E68-A7BD-FA1ADE3E601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7B9D027-97B1-41F4-B505-E08C9B06C751}" type="datetimeFigureOut">
              <a:rPr lang="ru-RU" smtClean="0"/>
              <a:pPr/>
              <a:t>21.10.2024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B0A5F9-A591-4E68-A7BD-FA1ADE3E6013}" type="slidenum">
              <a:rPr lang="ru-RU" smtClean="0"/>
              <a:pPr/>
              <a:t>‹#›</a:t>
            </a:fld>
            <a:endParaRPr lang="ru-RU"/>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27B9D027-97B1-41F4-B505-E08C9B06C751}" type="datetimeFigureOut">
              <a:rPr lang="ru-RU" smtClean="0"/>
              <a:pPr/>
              <a:t>21.10.2024</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8AB0A5F9-A591-4E68-A7BD-FA1ADE3E601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4800" dirty="0" smtClean="0">
                <a:solidFill>
                  <a:srgbClr val="FF0000"/>
                </a:solidFill>
              </a:rPr>
              <a:t>Развитие творческих способностей детей с ОВЗ в трудовой деятельности</a:t>
            </a:r>
            <a:endParaRPr lang="ru-RU" sz="4800" dirty="0">
              <a:solidFill>
                <a:srgbClr val="FF0000"/>
              </a:solidFill>
            </a:endParaRPr>
          </a:p>
        </p:txBody>
      </p:sp>
      <p:sp>
        <p:nvSpPr>
          <p:cNvPr id="3" name="Подзаголовок 2"/>
          <p:cNvSpPr>
            <a:spLocks noGrp="1"/>
          </p:cNvSpPr>
          <p:nvPr>
            <p:ph type="subTitle" idx="1"/>
          </p:nvPr>
        </p:nvSpPr>
        <p:spPr>
          <a:xfrm>
            <a:off x="971600" y="5589240"/>
            <a:ext cx="7117180" cy="861420"/>
          </a:xfrm>
        </p:spPr>
        <p:txBody>
          <a:bodyPr>
            <a:normAutofit fontScale="85000" lnSpcReduction="20000"/>
          </a:bodyPr>
          <a:lstStyle/>
          <a:p>
            <a:r>
              <a:rPr lang="ru-RU" dirty="0" smtClean="0">
                <a:latin typeface="Yu Gothic UI" pitchFamily="34" charset="-128"/>
                <a:ea typeface="Yu Gothic UI" pitchFamily="34" charset="-128"/>
              </a:rPr>
              <a:t>Учитель- дефектолог : Осипова Галина Викторовна</a:t>
            </a:r>
          </a:p>
          <a:p>
            <a:r>
              <a:rPr lang="ru-RU" dirty="0" smtClean="0">
                <a:latin typeface="Yu Gothic UI" pitchFamily="34" charset="-128"/>
                <a:ea typeface="Yu Gothic UI" pitchFamily="34" charset="-128"/>
              </a:rPr>
              <a:t>ГКОУ ВО «Специальная (коррекционная) общеобразовательная школа-интернат </a:t>
            </a:r>
            <a:r>
              <a:rPr lang="ru-RU" dirty="0" smtClean="0">
                <a:latin typeface="Yu Gothic UI" pitchFamily="34" charset="-128"/>
                <a:ea typeface="Yu Gothic UI" pitchFamily="34" charset="-128"/>
              </a:rPr>
              <a:t>г. </a:t>
            </a:r>
            <a:r>
              <a:rPr lang="ru-RU" dirty="0" smtClean="0">
                <a:latin typeface="Yu Gothic UI" pitchFamily="34" charset="-128"/>
                <a:ea typeface="Yu Gothic UI" pitchFamily="34" charset="-128"/>
              </a:rPr>
              <a:t>Александрова»</a:t>
            </a:r>
            <a:endParaRPr lang="ru-RU" dirty="0">
              <a:latin typeface="Yu Gothic UI" pitchFamily="34" charset="-128"/>
              <a:ea typeface="Yu Gothic UI" pitchFamily="34" charset="-128"/>
            </a:endParaRPr>
          </a:p>
        </p:txBody>
      </p:sp>
    </p:spTree>
    <p:extLst>
      <p:ext uri="{BB962C8B-B14F-4D97-AF65-F5344CB8AC3E}">
        <p14:creationId xmlns="" xmlns:p14="http://schemas.microsoft.com/office/powerpoint/2010/main" val="381977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20072" y="4149080"/>
            <a:ext cx="3780134" cy="2332690"/>
          </a:xfrm>
        </p:spPr>
        <p:txBody>
          <a:bodyPr/>
          <a:lstStyle/>
          <a:p>
            <a:r>
              <a:rPr lang="ru-RU" dirty="0" smtClean="0"/>
              <a:t>Техника «Аппликация из ниток.»</a:t>
            </a:r>
            <a:endParaRPr lang="ru-RU" dirty="0"/>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04048" y="476672"/>
            <a:ext cx="3880556" cy="2492896"/>
          </a:xfrm>
          <a:prstGeom prst="rect">
            <a:avLst/>
          </a:prstGeom>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27584" y="3356992"/>
            <a:ext cx="3880556" cy="2467356"/>
          </a:xfrm>
          <a:prstGeom prst="rect">
            <a:avLst/>
          </a:prstGeom>
        </p:spPr>
      </p:pic>
      <p:pic>
        <p:nvPicPr>
          <p:cNvPr id="5" name="Рисунок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55576" y="476672"/>
            <a:ext cx="3880556" cy="2467356"/>
          </a:xfrm>
          <a:prstGeom prst="rect">
            <a:avLst/>
          </a:prstGeom>
        </p:spPr>
      </p:pic>
    </p:spTree>
    <p:extLst>
      <p:ext uri="{BB962C8B-B14F-4D97-AF65-F5344CB8AC3E}">
        <p14:creationId xmlns="" xmlns:p14="http://schemas.microsoft.com/office/powerpoint/2010/main" val="26452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Users\Ya\Desktop\ФОТО для  опыта работы по трудовому обучению\IMG-20221102-WA0022.jpeg"/>
          <p:cNvPicPr>
            <a:picLocks noChangeAspect="1" noChangeArrowheads="1"/>
          </p:cNvPicPr>
          <p:nvPr/>
        </p:nvPicPr>
        <p:blipFill>
          <a:blip r:embed="rId2" cstate="print"/>
          <a:srcRect/>
          <a:stretch>
            <a:fillRect/>
          </a:stretch>
        </p:blipFill>
        <p:spPr bwMode="auto">
          <a:xfrm rot="5400000">
            <a:off x="-748610" y="1620818"/>
            <a:ext cx="6217920" cy="3497580"/>
          </a:xfrm>
          <a:prstGeom prst="rect">
            <a:avLst/>
          </a:prstGeom>
          <a:noFill/>
        </p:spPr>
      </p:pic>
      <p:pic>
        <p:nvPicPr>
          <p:cNvPr id="3075" name="Picture 3" descr="C:\Users\Ya\Desktop\ФОТО для  опыта работы по трудовому обучению\IMG-20221102-WA0024.jpeg"/>
          <p:cNvPicPr>
            <a:picLocks noChangeAspect="1" noChangeArrowheads="1"/>
          </p:cNvPicPr>
          <p:nvPr/>
        </p:nvPicPr>
        <p:blipFill>
          <a:blip r:embed="rId3" cstate="print"/>
          <a:srcRect/>
          <a:stretch>
            <a:fillRect/>
          </a:stretch>
        </p:blipFill>
        <p:spPr bwMode="auto">
          <a:xfrm rot="5400000">
            <a:off x="3355846" y="1620818"/>
            <a:ext cx="6217920" cy="349758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Техника «</a:t>
            </a:r>
            <a:r>
              <a:rPr lang="ru-RU" dirty="0" err="1" smtClean="0"/>
              <a:t>Пластилинография</a:t>
            </a:r>
            <a:r>
              <a:rPr lang="ru-RU" dirty="0" smtClean="0"/>
              <a:t>.»</a:t>
            </a:r>
            <a:endParaRPr lang="ru-RU" dirty="0"/>
          </a:p>
        </p:txBody>
      </p:sp>
      <p:pic>
        <p:nvPicPr>
          <p:cNvPr id="4098" name="Picture 2" descr="C:\Users\Ya\Desktop\ФОТО для  опыта работы по трудовому обучению\IMG-20221028-WA0045.jpeg"/>
          <p:cNvPicPr>
            <a:picLocks noChangeAspect="1" noChangeArrowheads="1"/>
          </p:cNvPicPr>
          <p:nvPr/>
        </p:nvPicPr>
        <p:blipFill>
          <a:blip r:embed="rId2" cstate="print"/>
          <a:srcRect/>
          <a:stretch>
            <a:fillRect/>
          </a:stretch>
        </p:blipFill>
        <p:spPr bwMode="auto">
          <a:xfrm rot="10800000">
            <a:off x="323528" y="476672"/>
            <a:ext cx="8352928" cy="6048672"/>
          </a:xfrm>
          <a:prstGeom prst="rect">
            <a:avLst/>
          </a:prstGeom>
          <a:noFill/>
        </p:spPr>
      </p:pic>
    </p:spTree>
    <p:extLst>
      <p:ext uri="{BB962C8B-B14F-4D97-AF65-F5344CB8AC3E}">
        <p14:creationId xmlns="" xmlns:p14="http://schemas.microsoft.com/office/powerpoint/2010/main" val="19607335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Users\Ya\Desktop\ФОТО для  опыта работы по трудовому обучению\IMG-20221020-WA0056.jpeg"/>
          <p:cNvPicPr>
            <a:picLocks noChangeAspect="1" noChangeArrowheads="1"/>
          </p:cNvPicPr>
          <p:nvPr/>
        </p:nvPicPr>
        <p:blipFill>
          <a:blip r:embed="rId2" cstate="print"/>
          <a:srcRect/>
          <a:stretch>
            <a:fillRect/>
          </a:stretch>
        </p:blipFill>
        <p:spPr bwMode="auto">
          <a:xfrm rot="5400000">
            <a:off x="-538826" y="1483042"/>
            <a:ext cx="6264696" cy="3963924"/>
          </a:xfrm>
          <a:prstGeom prst="rect">
            <a:avLst/>
          </a:prstGeom>
          <a:noFill/>
        </p:spPr>
      </p:pic>
      <p:pic>
        <p:nvPicPr>
          <p:cNvPr id="6147" name="Picture 3" descr="C:\Users\Ya\Desktop\ФОТО для  опыта работы по трудовому обучению\IMG-20221020-WA0048.jpeg"/>
          <p:cNvPicPr>
            <a:picLocks noChangeAspect="1" noChangeArrowheads="1"/>
          </p:cNvPicPr>
          <p:nvPr/>
        </p:nvPicPr>
        <p:blipFill>
          <a:blip r:embed="rId3" cstate="print"/>
          <a:srcRect/>
          <a:stretch>
            <a:fillRect/>
          </a:stretch>
        </p:blipFill>
        <p:spPr bwMode="auto">
          <a:xfrm rot="5400000">
            <a:off x="3499862" y="1692826"/>
            <a:ext cx="6217920" cy="349758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Техника «Лоскутная аппликация.»</a:t>
            </a:r>
            <a:endParaRPr lang="ru-RU" dirty="0"/>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7504" y="1700808"/>
            <a:ext cx="4572000" cy="2448272"/>
          </a:xfrm>
          <a:prstGeom prst="rect">
            <a:avLst/>
          </a:prstGeom>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82560" y="1724614"/>
            <a:ext cx="3419440" cy="2424466"/>
          </a:xfrm>
          <a:prstGeom prst="rect">
            <a:avLst/>
          </a:prstGeom>
        </p:spPr>
      </p:pic>
      <p:pic>
        <p:nvPicPr>
          <p:cNvPr id="5" name="Рисунок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237118" y="4293096"/>
            <a:ext cx="4564882" cy="2424466"/>
          </a:xfrm>
          <a:prstGeom prst="rect">
            <a:avLst/>
          </a:prstGeom>
        </p:spPr>
      </p:pic>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7703" y="4293096"/>
            <a:ext cx="3419440" cy="2424466"/>
          </a:xfrm>
          <a:prstGeom prst="rect">
            <a:avLst/>
          </a:prstGeom>
        </p:spPr>
      </p:pic>
    </p:spTree>
    <p:extLst>
      <p:ext uri="{BB962C8B-B14F-4D97-AF65-F5344CB8AC3E}">
        <p14:creationId xmlns="" xmlns:p14="http://schemas.microsoft.com/office/powerpoint/2010/main" val="26848525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1" name="Picture 3" descr="C:\Users\Ya\Desktop\ФОТО для  опыта работы по трудовому обучению\IMG-20221028-WA0062.jpeg"/>
          <p:cNvPicPr>
            <a:picLocks noChangeAspect="1" noChangeArrowheads="1"/>
          </p:cNvPicPr>
          <p:nvPr/>
        </p:nvPicPr>
        <p:blipFill>
          <a:blip r:embed="rId2" cstate="print"/>
          <a:srcRect/>
          <a:stretch>
            <a:fillRect/>
          </a:stretch>
        </p:blipFill>
        <p:spPr bwMode="auto">
          <a:xfrm rot="16200000">
            <a:off x="-888448" y="1544632"/>
            <a:ext cx="6528000" cy="3672000"/>
          </a:xfrm>
          <a:prstGeom prst="rect">
            <a:avLst/>
          </a:prstGeom>
          <a:noFill/>
        </p:spPr>
      </p:pic>
      <p:pic>
        <p:nvPicPr>
          <p:cNvPr id="7172" name="Picture 4" descr="C:\Users\Ya\Desktop\ФОТО для  опыта работы по трудовому обучению\IMG-20221028-WA0058.jpeg"/>
          <p:cNvPicPr>
            <a:picLocks noChangeAspect="1" noChangeArrowheads="1"/>
          </p:cNvPicPr>
          <p:nvPr/>
        </p:nvPicPr>
        <p:blipFill>
          <a:blip r:embed="rId3" cstate="print"/>
          <a:srcRect/>
          <a:stretch>
            <a:fillRect/>
          </a:stretch>
        </p:blipFill>
        <p:spPr bwMode="auto">
          <a:xfrm rot="5400000">
            <a:off x="3418032" y="1558632"/>
            <a:ext cx="6592000" cy="370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Техника «Поделки из природного материала.»</a:t>
            </a:r>
            <a:endParaRPr lang="ru-RU" dirty="0"/>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076056" y="1700808"/>
            <a:ext cx="3779912" cy="2564904"/>
          </a:xfrm>
          <a:prstGeom prst="rect">
            <a:avLst/>
          </a:prstGeom>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7544" y="4149080"/>
            <a:ext cx="3779912" cy="2546390"/>
          </a:xfrm>
          <a:prstGeom prst="rect">
            <a:avLst/>
          </a:prstGeom>
        </p:spPr>
      </p:pic>
      <p:pic>
        <p:nvPicPr>
          <p:cNvPr id="5" name="Рисунок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483768" y="2204864"/>
            <a:ext cx="2370002" cy="1556792"/>
          </a:xfrm>
          <a:prstGeom prst="rect">
            <a:avLst/>
          </a:prstGeom>
        </p:spPr>
      </p:pic>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27984" y="4643879"/>
            <a:ext cx="2370002" cy="1556792"/>
          </a:xfrm>
          <a:prstGeom prst="rect">
            <a:avLst/>
          </a:prstGeom>
        </p:spPr>
      </p:pic>
    </p:spTree>
    <p:extLst>
      <p:ext uri="{BB962C8B-B14F-4D97-AF65-F5344CB8AC3E}">
        <p14:creationId xmlns="" xmlns:p14="http://schemas.microsoft.com/office/powerpoint/2010/main" val="36512808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C:\Users\Ya\Desktop\ФОТО для  опыта работы по трудовому обучению\IMG-20221027-WA0065.jpg"/>
          <p:cNvPicPr>
            <a:picLocks noChangeAspect="1" noChangeArrowheads="1"/>
          </p:cNvPicPr>
          <p:nvPr/>
        </p:nvPicPr>
        <p:blipFill>
          <a:blip r:embed="rId2" cstate="print"/>
          <a:srcRect/>
          <a:stretch>
            <a:fillRect/>
          </a:stretch>
        </p:blipFill>
        <p:spPr bwMode="auto">
          <a:xfrm>
            <a:off x="251520" y="548680"/>
            <a:ext cx="8389440" cy="604867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Техника «Поделки из бумаги сложенной гармошкой .»</a:t>
            </a:r>
            <a:endParaRPr lang="ru-RU" dirty="0"/>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724128" y="1628800"/>
            <a:ext cx="3325376" cy="2368684"/>
          </a:xfrm>
          <a:prstGeom prst="rect">
            <a:avLst/>
          </a:prstGeom>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824229" y="4489316"/>
            <a:ext cx="3319771" cy="2368684"/>
          </a:xfrm>
          <a:prstGeom prst="rect">
            <a:avLst/>
          </a:prstGeom>
        </p:spPr>
      </p:pic>
      <p:pic>
        <p:nvPicPr>
          <p:cNvPr id="5" name="Рисунок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4522460"/>
            <a:ext cx="3319771" cy="2335540"/>
          </a:xfrm>
          <a:prstGeom prst="rect">
            <a:avLst/>
          </a:prstGeom>
        </p:spPr>
      </p:pic>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4536" y="1628800"/>
            <a:ext cx="3319771" cy="2283718"/>
          </a:xfrm>
          <a:prstGeom prst="rect">
            <a:avLst/>
          </a:prstGeom>
        </p:spPr>
      </p:pic>
      <p:pic>
        <p:nvPicPr>
          <p:cNvPr id="7" name="Рисунок 6"/>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915816" y="3212976"/>
            <a:ext cx="3052429" cy="2114213"/>
          </a:xfrm>
          <a:prstGeom prst="rect">
            <a:avLst/>
          </a:prstGeom>
        </p:spPr>
      </p:pic>
    </p:spTree>
    <p:extLst>
      <p:ext uri="{BB962C8B-B14F-4D97-AF65-F5344CB8AC3E}">
        <p14:creationId xmlns="" xmlns:p14="http://schemas.microsoft.com/office/powerpoint/2010/main" val="3802628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C:\Users\Ya\Desktop\ФОТО для  опыта работы по трудовому обучению\IMG-20221025-WA0040.jpeg"/>
          <p:cNvPicPr>
            <a:picLocks noChangeAspect="1" noChangeArrowheads="1"/>
          </p:cNvPicPr>
          <p:nvPr/>
        </p:nvPicPr>
        <p:blipFill>
          <a:blip r:embed="rId2" cstate="print"/>
          <a:srcRect/>
          <a:stretch>
            <a:fillRect/>
          </a:stretch>
        </p:blipFill>
        <p:spPr bwMode="auto">
          <a:xfrm rot="-10800000">
            <a:off x="179512" y="476672"/>
            <a:ext cx="8722608" cy="597666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260648"/>
            <a:ext cx="6534472" cy="1754326"/>
          </a:xfrm>
          <a:prstGeom prst="rect">
            <a:avLst/>
          </a:prstGeom>
        </p:spPr>
        <p:txBody>
          <a:bodyPr wrap="square">
            <a:spAutoFit/>
          </a:bodyPr>
          <a:lstStyle/>
          <a:p>
            <a:r>
              <a:rPr lang="ru-RU" dirty="0" smtClean="0"/>
              <a:t>В концепции модернизации Российского образования одним из приоритетов образовательной политики является обеспечение детей с ограниченными возможностями здоровья социально-психологическими, медицинскими и специальными условиями для обучения и развития. </a:t>
            </a:r>
            <a:endParaRPr lang="ru-RU" dirty="0"/>
          </a:p>
        </p:txBody>
      </p:sp>
      <p:pic>
        <p:nvPicPr>
          <p:cNvPr id="1026" name="Picture 2"/>
          <p:cNvPicPr>
            <a:picLocks noChangeAspect="1" noChangeArrowheads="1"/>
          </p:cNvPicPr>
          <p:nvPr/>
        </p:nvPicPr>
        <p:blipFill>
          <a:blip r:embed="rId2" cstate="print"/>
          <a:srcRect/>
          <a:stretch>
            <a:fillRect/>
          </a:stretch>
        </p:blipFill>
        <p:spPr bwMode="auto">
          <a:xfrm>
            <a:off x="1043608" y="2492896"/>
            <a:ext cx="7488832" cy="4176464"/>
          </a:xfrm>
          <a:prstGeom prst="rect">
            <a:avLst/>
          </a:prstGeom>
          <a:noFill/>
          <a:ln w="9525">
            <a:noFill/>
            <a:miter lim="800000"/>
            <a:headEnd/>
            <a:tailEnd/>
          </a:ln>
        </p:spPr>
      </p:pic>
    </p:spTree>
    <p:extLst>
      <p:ext uri="{BB962C8B-B14F-4D97-AF65-F5344CB8AC3E}">
        <p14:creationId xmlns="" xmlns:p14="http://schemas.microsoft.com/office/powerpoint/2010/main" val="1746997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Техника «Аппликация из бумаги.»</a:t>
            </a:r>
            <a:endParaRPr lang="ru-RU" dirty="0"/>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868144" y="3861048"/>
            <a:ext cx="3172253" cy="2852936"/>
          </a:xfrm>
          <a:prstGeom prst="rect">
            <a:avLst/>
          </a:prstGeom>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45506" y="1124744"/>
            <a:ext cx="3169985" cy="2852936"/>
          </a:xfrm>
          <a:prstGeom prst="rect">
            <a:avLst/>
          </a:prstGeom>
        </p:spPr>
      </p:pic>
      <p:pic>
        <p:nvPicPr>
          <p:cNvPr id="5" name="Рисунок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9512" y="1628800"/>
            <a:ext cx="3126828" cy="2852936"/>
          </a:xfrm>
          <a:prstGeom prst="rect">
            <a:avLst/>
          </a:prstGeom>
        </p:spPr>
      </p:pic>
      <p:pic>
        <p:nvPicPr>
          <p:cNvPr id="6" name="Рисунок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82092" y="4137324"/>
            <a:ext cx="3126828" cy="2664296"/>
          </a:xfrm>
          <a:prstGeom prst="rect">
            <a:avLst/>
          </a:prstGeom>
        </p:spPr>
      </p:pic>
    </p:spTree>
    <p:extLst>
      <p:ext uri="{BB962C8B-B14F-4D97-AF65-F5344CB8AC3E}">
        <p14:creationId xmlns="" xmlns:p14="http://schemas.microsoft.com/office/powerpoint/2010/main" val="1741052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7"/>
            <a:ext cx="6534472" cy="1754326"/>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a:t>
            </a:r>
            <a:r>
              <a:rPr lang="ru-RU" dirty="0" smtClean="0">
                <a:latin typeface="+mj-lt"/>
                <a:cs typeface="Times New Roman" panose="02020603050405020304" pitchFamily="18" charset="0"/>
              </a:rPr>
              <a:t>Познавательный </a:t>
            </a:r>
            <a:r>
              <a:rPr lang="ru-RU" dirty="0">
                <a:latin typeface="+mj-lt"/>
                <a:cs typeface="Times New Roman" panose="02020603050405020304" pitchFamily="18" charset="0"/>
              </a:rPr>
              <a:t>потенциал – определяется объемом и количеством информации, которой располагает ученик.</a:t>
            </a:r>
          </a:p>
          <a:p>
            <a:r>
              <a:rPr lang="ru-RU" dirty="0">
                <a:latin typeface="+mj-lt"/>
                <a:cs typeface="Times New Roman" panose="02020603050405020304" pitchFamily="18" charset="0"/>
              </a:rPr>
              <a:t>* Творческий потенциал – определяется умениями и навыками, способностью к действию. Реализуется в деятельности и общении</a:t>
            </a:r>
            <a:r>
              <a:rPr lang="ru-RU" b="1" dirty="0">
                <a:latin typeface="+mj-lt"/>
                <a:cs typeface="Times New Roman" panose="02020603050405020304" pitchFamily="18" charset="0"/>
              </a:rPr>
              <a:t>.</a:t>
            </a:r>
            <a:endParaRPr lang="ru-RU" dirty="0">
              <a:latin typeface="+mj-lt"/>
              <a:cs typeface="Times New Roman" panose="02020603050405020304" pitchFamily="18" charset="0"/>
            </a:endParaRPr>
          </a:p>
        </p:txBody>
      </p:sp>
      <p:sp>
        <p:nvSpPr>
          <p:cNvPr id="4" name="Прямоугольник 3"/>
          <p:cNvSpPr/>
          <p:nvPr/>
        </p:nvSpPr>
        <p:spPr>
          <a:xfrm>
            <a:off x="539552" y="2204864"/>
            <a:ext cx="8064896" cy="2031325"/>
          </a:xfrm>
          <a:prstGeom prst="rect">
            <a:avLst/>
          </a:prstGeom>
        </p:spPr>
        <p:txBody>
          <a:bodyPr wrap="square">
            <a:spAutoFit/>
          </a:bodyPr>
          <a:lstStyle/>
          <a:p>
            <a:endParaRPr lang="ru-RU" dirty="0"/>
          </a:p>
          <a:p>
            <a:r>
              <a:rPr lang="ru-RU" dirty="0" smtClean="0"/>
              <a:t>*Школа </a:t>
            </a:r>
            <a:r>
              <a:rPr lang="ru-RU" dirty="0"/>
              <a:t>должна готовить детей к жизни. Поэтому развитие познавательного и творческого потенциала учащихся является важнейшей задачей современной школы. Этот процесс пронизывает все этапы развития личности ребенка, пробуждает инициативность и самостоятельность принимаемых решений, привычку к свободному самовыражению, уверенность в себе.</a:t>
            </a:r>
          </a:p>
        </p:txBody>
      </p:sp>
      <p:sp>
        <p:nvSpPr>
          <p:cNvPr id="5" name="Прямоугольник 4"/>
          <p:cNvSpPr/>
          <p:nvPr/>
        </p:nvSpPr>
        <p:spPr>
          <a:xfrm>
            <a:off x="611560" y="5344185"/>
            <a:ext cx="7992888" cy="1200329"/>
          </a:xfrm>
          <a:prstGeom prst="rect">
            <a:avLst/>
          </a:prstGeom>
        </p:spPr>
        <p:txBody>
          <a:bodyPr wrap="square">
            <a:spAutoFit/>
          </a:bodyPr>
          <a:lstStyle/>
          <a:p>
            <a:r>
              <a:rPr lang="ru-RU" dirty="0" smtClean="0"/>
              <a:t>*Истинная </a:t>
            </a:r>
            <a:r>
              <a:rPr lang="ru-RU" dirty="0"/>
              <a:t>цель обучения - это не </a:t>
            </a:r>
            <a:r>
              <a:rPr lang="ru-RU" dirty="0" smtClean="0"/>
              <a:t>только,  овладение </a:t>
            </a:r>
            <a:r>
              <a:rPr lang="ru-RU" dirty="0"/>
              <a:t>определенными знаниями </a:t>
            </a:r>
            <a:r>
              <a:rPr lang="ru-RU" dirty="0" smtClean="0"/>
              <a:t>, </a:t>
            </a:r>
            <a:r>
              <a:rPr lang="ru-RU" dirty="0"/>
              <a:t>сообразительности </a:t>
            </a:r>
            <a:r>
              <a:rPr lang="ru-RU" dirty="0" smtClean="0"/>
              <a:t>и навыками</a:t>
            </a:r>
            <a:r>
              <a:rPr lang="ru-RU" dirty="0"/>
              <a:t>, но и развитие </a:t>
            </a:r>
            <a:r>
              <a:rPr lang="ru-RU" dirty="0" smtClean="0"/>
              <a:t>воображения, наблюдательности, сообразительности и воспитание </a:t>
            </a:r>
            <a:r>
              <a:rPr lang="ru-RU" dirty="0"/>
              <a:t>творческой личности в целом. </a:t>
            </a:r>
          </a:p>
        </p:txBody>
      </p:sp>
    </p:spTree>
    <p:extLst>
      <p:ext uri="{BB962C8B-B14F-4D97-AF65-F5344CB8AC3E}">
        <p14:creationId xmlns="" xmlns:p14="http://schemas.microsoft.com/office/powerpoint/2010/main" val="2052543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6606480" cy="3693319"/>
          </a:xfrm>
          <a:prstGeom prst="rect">
            <a:avLst/>
          </a:prstGeom>
        </p:spPr>
        <p:txBody>
          <a:bodyPr wrap="square">
            <a:spAutoFit/>
          </a:bodyPr>
          <a:lstStyle/>
          <a:p>
            <a:r>
              <a:rPr lang="ru-RU" dirty="0" smtClean="0"/>
              <a:t>*Творчество </a:t>
            </a:r>
            <a:r>
              <a:rPr lang="ru-RU" dirty="0"/>
              <a:t>- это постоянное усовершенствование своей личности, мышления, сознания, интеллекта и постоянная устремленность совершать нечто новое, делать больше и лучше, чем раньше. В творческой деятельности ученик развивается, приобретает социальный опыт, раскрывает свои природные дарования и способности, удовлетворяет интересы и потребности.</a:t>
            </a:r>
          </a:p>
          <a:p>
            <a:endParaRPr lang="ru-RU" dirty="0"/>
          </a:p>
          <a:p>
            <a:r>
              <a:rPr lang="ru-RU" dirty="0"/>
              <a:t>Когда мы пытаемся понять и объяснить, почему разные люди, поставленные в примерно одинаковые ситуации, достигают различных успехов, мы обращаемся к понятию «способности».</a:t>
            </a:r>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23528" y="4149079"/>
            <a:ext cx="3928777" cy="2592289"/>
          </a:xfrm>
          <a:prstGeom prst="rect">
            <a:avLst/>
          </a:prstGeom>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44008" y="4011500"/>
            <a:ext cx="3923928" cy="2729868"/>
          </a:xfrm>
          <a:prstGeom prst="rect">
            <a:avLst/>
          </a:prstGeom>
        </p:spPr>
      </p:pic>
    </p:spTree>
    <p:extLst>
      <p:ext uri="{BB962C8B-B14F-4D97-AF65-F5344CB8AC3E}">
        <p14:creationId xmlns="" xmlns:p14="http://schemas.microsoft.com/office/powerpoint/2010/main" val="39500512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97346"/>
            <a:ext cx="4608512" cy="6463308"/>
          </a:xfrm>
          <a:prstGeom prst="rect">
            <a:avLst/>
          </a:prstGeom>
        </p:spPr>
        <p:txBody>
          <a:bodyPr wrap="square">
            <a:spAutoFit/>
          </a:bodyPr>
          <a:lstStyle/>
          <a:p>
            <a:r>
              <a:rPr lang="ru-RU" dirty="0"/>
              <a:t>«Способности - индивидуальные особенности людей, от которых зависит приобретение ими знаний, умений и навыков, а также успешность выполнения различных видов деятельности».</a:t>
            </a:r>
          </a:p>
          <a:p>
            <a:endParaRPr lang="ru-RU" dirty="0"/>
          </a:p>
          <a:p>
            <a:r>
              <a:rPr lang="ru-RU" dirty="0"/>
              <a:t>«Способности не могут возникать вне конкретной деятельности человека, а формирование их происходит в условиях обучения и воспитания».</a:t>
            </a:r>
          </a:p>
          <a:p>
            <a:endParaRPr lang="ru-RU" dirty="0"/>
          </a:p>
          <a:p>
            <a:r>
              <a:rPr lang="ru-RU" dirty="0"/>
              <a:t>Именно школа может способствовать развитию широкого спектра способностей детей, предоставляя ребёнку возможности проявить себя в активной деятельности разнообразной направленности. И задача учителя найти различные методы, способы выявить эти способности у ученика и развивать их. </a:t>
            </a:r>
          </a:p>
        </p:txBody>
      </p:sp>
      <p:pic>
        <p:nvPicPr>
          <p:cNvPr id="10242" name="Picture 2" descr="C:\Users\Ya\Desktop\ФОТО для  опыта работы по трудовому обучению\IMG-20221027-WA0068.jpg"/>
          <p:cNvPicPr>
            <a:picLocks noChangeAspect="1" noChangeArrowheads="1"/>
          </p:cNvPicPr>
          <p:nvPr/>
        </p:nvPicPr>
        <p:blipFill>
          <a:blip r:embed="rId2" cstate="print"/>
          <a:srcRect/>
          <a:stretch>
            <a:fillRect/>
          </a:stretch>
        </p:blipFill>
        <p:spPr bwMode="auto">
          <a:xfrm>
            <a:off x="5004048" y="404664"/>
            <a:ext cx="3744416" cy="5976664"/>
          </a:xfrm>
          <a:prstGeom prst="rect">
            <a:avLst/>
          </a:prstGeom>
          <a:noFill/>
        </p:spPr>
      </p:pic>
    </p:spTree>
    <p:extLst>
      <p:ext uri="{BB962C8B-B14F-4D97-AF65-F5344CB8AC3E}">
        <p14:creationId xmlns="" xmlns:p14="http://schemas.microsoft.com/office/powerpoint/2010/main" val="921408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4680520" cy="5632311"/>
          </a:xfrm>
          <a:prstGeom prst="rect">
            <a:avLst/>
          </a:prstGeom>
        </p:spPr>
        <p:txBody>
          <a:bodyPr wrap="square">
            <a:spAutoFit/>
          </a:bodyPr>
          <a:lstStyle/>
          <a:p>
            <a:r>
              <a:rPr lang="ru-RU" dirty="0"/>
              <a:t>Каждый ребенок в большей или меньшей степени способен к творчеству, оно постоянный и естественный спутник формирования личности. Способность к творчеству, в конечном счете, развивается у ребенка взрослыми: педагогами и родителями, и это очень тонкая и деликатная область воспитания: растить творчески способного ребенка можно лишь на основе очень глубокого знания его индивидуальности, на основе бережного и тактичного отношения к своеобразию этих черт.</a:t>
            </a:r>
          </a:p>
          <a:p>
            <a:r>
              <a:rPr lang="ru-RU" dirty="0"/>
              <a:t>Достигнуть желаемого результата учитель сможет лишь в том случае, если сам он не чужд творчеству, постоянному поиску, созиданию.</a:t>
            </a:r>
          </a:p>
        </p:txBody>
      </p:sp>
      <p:pic>
        <p:nvPicPr>
          <p:cNvPr id="12290" name="Picture 2" descr="C:\Users\Ya\Desktop\ФОТО для  опыта работы по трудовому обучению\IMG-20221020-WA0036.jpeg"/>
          <p:cNvPicPr>
            <a:picLocks noChangeAspect="1" noChangeArrowheads="1"/>
          </p:cNvPicPr>
          <p:nvPr/>
        </p:nvPicPr>
        <p:blipFill>
          <a:blip r:embed="rId2" cstate="print"/>
          <a:srcRect/>
          <a:stretch>
            <a:fillRect/>
          </a:stretch>
        </p:blipFill>
        <p:spPr bwMode="auto">
          <a:xfrm rot="5400000">
            <a:off x="3643878" y="1764834"/>
            <a:ext cx="6217920" cy="3497580"/>
          </a:xfrm>
          <a:prstGeom prst="rect">
            <a:avLst/>
          </a:prstGeom>
          <a:noFill/>
        </p:spPr>
      </p:pic>
    </p:spTree>
    <p:extLst>
      <p:ext uri="{BB962C8B-B14F-4D97-AF65-F5344CB8AC3E}">
        <p14:creationId xmlns="" xmlns:p14="http://schemas.microsoft.com/office/powerpoint/2010/main" val="3805368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3226037"/>
            <a:ext cx="4275116" cy="3139321"/>
          </a:xfrm>
          <a:prstGeom prst="rect">
            <a:avLst/>
          </a:prstGeom>
        </p:spPr>
        <p:txBody>
          <a:bodyPr wrap="square">
            <a:spAutoFit/>
          </a:bodyPr>
          <a:lstStyle/>
          <a:p>
            <a:r>
              <a:rPr lang="ru-RU" dirty="0"/>
              <a:t>Для раскрытия творческих способностей детей применяются активные формы и методы</a:t>
            </a:r>
          </a:p>
          <a:p>
            <a:endParaRPr lang="ru-RU" dirty="0"/>
          </a:p>
          <a:p>
            <a:r>
              <a:rPr lang="ru-RU" dirty="0"/>
              <a:t>беседы</a:t>
            </a:r>
          </a:p>
          <a:p>
            <a:endParaRPr lang="ru-RU" dirty="0"/>
          </a:p>
          <a:p>
            <a:r>
              <a:rPr lang="ru-RU" dirty="0"/>
              <a:t>индивидуальные занятия</a:t>
            </a:r>
          </a:p>
          <a:p>
            <a:endParaRPr lang="ru-RU" dirty="0"/>
          </a:p>
          <a:p>
            <a:r>
              <a:rPr lang="ru-RU" dirty="0"/>
              <a:t>игры</a:t>
            </a:r>
          </a:p>
          <a:p>
            <a:endParaRPr lang="ru-RU" dirty="0"/>
          </a:p>
          <a:p>
            <a:r>
              <a:rPr lang="ru-RU" dirty="0"/>
              <a:t>проекты</a:t>
            </a:r>
          </a:p>
        </p:txBody>
      </p:sp>
      <p:pic>
        <p:nvPicPr>
          <p:cNvPr id="11266" name="Picture 2" descr="C:\Users\Ya\Desktop\ФОТО для  опыта работы по трудовому обучению\IMG-20221012-WA0042.jpeg"/>
          <p:cNvPicPr>
            <a:picLocks noChangeAspect="1" noChangeArrowheads="1"/>
          </p:cNvPicPr>
          <p:nvPr/>
        </p:nvPicPr>
        <p:blipFill>
          <a:blip r:embed="rId2" cstate="print"/>
          <a:srcRect/>
          <a:stretch>
            <a:fillRect/>
          </a:stretch>
        </p:blipFill>
        <p:spPr bwMode="auto">
          <a:xfrm rot="5460000">
            <a:off x="-544041" y="1715496"/>
            <a:ext cx="6018426" cy="3602738"/>
          </a:xfrm>
          <a:prstGeom prst="rect">
            <a:avLst/>
          </a:prstGeom>
          <a:noFill/>
        </p:spPr>
      </p:pic>
    </p:spTree>
    <p:extLst>
      <p:ext uri="{BB962C8B-B14F-4D97-AF65-F5344CB8AC3E}">
        <p14:creationId xmlns="" xmlns:p14="http://schemas.microsoft.com/office/powerpoint/2010/main" val="16275118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4104456" cy="3416320"/>
          </a:xfrm>
          <a:prstGeom prst="rect">
            <a:avLst/>
          </a:prstGeom>
        </p:spPr>
        <p:txBody>
          <a:bodyPr wrap="square">
            <a:spAutoFit/>
          </a:bodyPr>
          <a:lstStyle/>
          <a:p>
            <a:r>
              <a:rPr lang="ru-RU" dirty="0"/>
              <a:t>Для раскрытия творческих способностей детей применяются активные формы и методы</a:t>
            </a:r>
          </a:p>
          <a:p>
            <a:endParaRPr lang="ru-RU" dirty="0"/>
          </a:p>
          <a:p>
            <a:endParaRPr lang="ru-RU" dirty="0"/>
          </a:p>
          <a:p>
            <a:endParaRPr lang="ru-RU" dirty="0"/>
          </a:p>
          <a:p>
            <a:r>
              <a:rPr lang="ru-RU" dirty="0"/>
              <a:t>творческий труд</a:t>
            </a:r>
          </a:p>
          <a:p>
            <a:endParaRPr lang="ru-RU" dirty="0"/>
          </a:p>
          <a:p>
            <a:r>
              <a:rPr lang="ru-RU" dirty="0"/>
              <a:t>конкурсы</a:t>
            </a:r>
          </a:p>
          <a:p>
            <a:endParaRPr lang="ru-RU" dirty="0"/>
          </a:p>
          <a:p>
            <a:r>
              <a:rPr lang="ru-RU" dirty="0"/>
              <a:t>экскурсии</a:t>
            </a:r>
          </a:p>
        </p:txBody>
      </p:sp>
      <p:pic>
        <p:nvPicPr>
          <p:cNvPr id="13314" name="Picture 2" descr="C:\Users\Ya\Desktop\ФОТО для  опыта работы по трудовому обучению\IMG-20221027-WA0031.jpeg"/>
          <p:cNvPicPr>
            <a:picLocks noChangeAspect="1" noChangeArrowheads="1"/>
          </p:cNvPicPr>
          <p:nvPr/>
        </p:nvPicPr>
        <p:blipFill>
          <a:blip r:embed="rId2" cstate="print"/>
          <a:srcRect/>
          <a:stretch>
            <a:fillRect/>
          </a:stretch>
        </p:blipFill>
        <p:spPr bwMode="auto">
          <a:xfrm rot="5400000">
            <a:off x="3311860" y="1160748"/>
            <a:ext cx="5976664" cy="4320480"/>
          </a:xfrm>
          <a:prstGeom prst="rect">
            <a:avLst/>
          </a:prstGeom>
          <a:noFill/>
        </p:spPr>
      </p:pic>
    </p:spTree>
    <p:extLst>
      <p:ext uri="{BB962C8B-B14F-4D97-AF65-F5344CB8AC3E}">
        <p14:creationId xmlns="" xmlns:p14="http://schemas.microsoft.com/office/powerpoint/2010/main" val="31444682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Ya\Desktop\ФОТО для  опыта работы по трудовому обучению\IMG-20221027-WA0047.jpg"/>
          <p:cNvPicPr>
            <a:picLocks noChangeAspect="1" noChangeArrowheads="1"/>
          </p:cNvPicPr>
          <p:nvPr/>
        </p:nvPicPr>
        <p:blipFill>
          <a:blip r:embed="rId2" cstate="print"/>
          <a:srcRect/>
          <a:stretch>
            <a:fillRect/>
          </a:stretch>
        </p:blipFill>
        <p:spPr bwMode="auto">
          <a:xfrm>
            <a:off x="467544" y="476672"/>
            <a:ext cx="8245424" cy="593204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8424936" cy="5078313"/>
          </a:xfrm>
          <a:prstGeom prst="rect">
            <a:avLst/>
          </a:prstGeom>
        </p:spPr>
        <p:txBody>
          <a:bodyPr wrap="square">
            <a:spAutoFit/>
          </a:bodyPr>
          <a:lstStyle/>
          <a:p>
            <a:r>
              <a:rPr lang="ru-RU" dirty="0"/>
              <a:t>Способы стимулирования творческого потенциала.</a:t>
            </a:r>
          </a:p>
          <a:p>
            <a:endParaRPr lang="ru-RU" dirty="0"/>
          </a:p>
          <a:p>
            <a:r>
              <a:rPr lang="ru-RU" dirty="0"/>
              <a:t>Отказ от критики в адрес ребенка</a:t>
            </a:r>
          </a:p>
          <a:p>
            <a:endParaRPr lang="ru-RU" dirty="0"/>
          </a:p>
          <a:p>
            <a:r>
              <a:rPr lang="ru-RU" dirty="0"/>
              <a:t>Благоприятная атмосфера в классе</a:t>
            </a:r>
          </a:p>
          <a:p>
            <a:endParaRPr lang="ru-RU" dirty="0"/>
          </a:p>
          <a:p>
            <a:r>
              <a:rPr lang="ru-RU" dirty="0"/>
              <a:t>Доброжелательность со стороны учителя</a:t>
            </a:r>
          </a:p>
          <a:p>
            <a:endParaRPr lang="ru-RU" dirty="0"/>
          </a:p>
          <a:p>
            <a:r>
              <a:rPr lang="ru-RU" dirty="0"/>
              <a:t>Использование личного примера творческого подхода к решению проблем</a:t>
            </a:r>
          </a:p>
          <a:p>
            <a:endParaRPr lang="ru-RU" dirty="0"/>
          </a:p>
          <a:p>
            <a:r>
              <a:rPr lang="ru-RU" dirty="0"/>
              <a:t>Обогащение окружающей среды ребенка разнообразными новыми для него предметами и стимулами с целью развития его любознательности</a:t>
            </a:r>
          </a:p>
          <a:p>
            <a:endParaRPr lang="ru-RU" dirty="0"/>
          </a:p>
          <a:p>
            <a:r>
              <a:rPr lang="ru-RU" dirty="0"/>
              <a:t>Обеспечение возможностей для практики</a:t>
            </a:r>
          </a:p>
          <a:p>
            <a:endParaRPr lang="ru-RU" dirty="0"/>
          </a:p>
          <a:p>
            <a:endParaRPr lang="ru-RU" dirty="0"/>
          </a:p>
        </p:txBody>
      </p:sp>
    </p:spTree>
    <p:extLst>
      <p:ext uri="{BB962C8B-B14F-4D97-AF65-F5344CB8AC3E}">
        <p14:creationId xmlns="" xmlns:p14="http://schemas.microsoft.com/office/powerpoint/2010/main" val="2389818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75495"/>
            <a:ext cx="3960440" cy="4524315"/>
          </a:xfrm>
          <a:prstGeom prst="rect">
            <a:avLst/>
          </a:prstGeom>
        </p:spPr>
        <p:txBody>
          <a:bodyPr wrap="square">
            <a:spAutoFit/>
          </a:bodyPr>
          <a:lstStyle/>
          <a:p>
            <a:r>
              <a:rPr lang="ru-RU" dirty="0"/>
              <a:t>Показатели развития творческих способностей</a:t>
            </a:r>
          </a:p>
          <a:p>
            <a:endParaRPr lang="ru-RU" dirty="0"/>
          </a:p>
          <a:p>
            <a:r>
              <a:rPr lang="ru-RU" dirty="0"/>
              <a:t>Высокий уровень интереса к урокам</a:t>
            </a:r>
          </a:p>
          <a:p>
            <a:endParaRPr lang="ru-RU" dirty="0"/>
          </a:p>
          <a:p>
            <a:r>
              <a:rPr lang="ru-RU" dirty="0"/>
              <a:t>Проявление радостных эмоций во время работы</a:t>
            </a:r>
          </a:p>
          <a:p>
            <a:endParaRPr lang="ru-RU" dirty="0"/>
          </a:p>
          <a:p>
            <a:r>
              <a:rPr lang="ru-RU" dirty="0"/>
              <a:t>Способность к фантазированию, воображению и моделированию</a:t>
            </a:r>
          </a:p>
          <a:p>
            <a:endParaRPr lang="ru-RU" dirty="0"/>
          </a:p>
          <a:p>
            <a:r>
              <a:rPr lang="ru-RU" dirty="0"/>
              <a:t>Способность наслаждаться процессом творчества</a:t>
            </a:r>
          </a:p>
        </p:txBody>
      </p:sp>
      <p:sp>
        <p:nvSpPr>
          <p:cNvPr id="3" name="Прямоугольник 2"/>
          <p:cNvSpPr/>
          <p:nvPr/>
        </p:nvSpPr>
        <p:spPr>
          <a:xfrm>
            <a:off x="3707904" y="3573016"/>
            <a:ext cx="5184576" cy="2862322"/>
          </a:xfrm>
          <a:prstGeom prst="rect">
            <a:avLst/>
          </a:prstGeom>
        </p:spPr>
        <p:txBody>
          <a:bodyPr wrap="square">
            <a:spAutoFit/>
          </a:bodyPr>
          <a:lstStyle/>
          <a:p>
            <a:r>
              <a:rPr lang="ru-RU" dirty="0" smtClean="0"/>
              <a:t>Умение преодолевать </a:t>
            </a:r>
            <a:r>
              <a:rPr lang="ru-RU" dirty="0"/>
              <a:t>возникшие трудности.</a:t>
            </a:r>
          </a:p>
          <a:p>
            <a:endParaRPr lang="ru-RU" dirty="0"/>
          </a:p>
          <a:p>
            <a:r>
              <a:rPr lang="ru-RU" dirty="0"/>
              <a:t>Способность переживать ситуацию успеха</a:t>
            </a:r>
          </a:p>
          <a:p>
            <a:endParaRPr lang="ru-RU" dirty="0"/>
          </a:p>
          <a:p>
            <a:r>
              <a:rPr lang="ru-RU" dirty="0"/>
              <a:t>Проявление </a:t>
            </a:r>
            <a:r>
              <a:rPr lang="ru-RU" dirty="0" smtClean="0"/>
              <a:t>самостоятельности </a:t>
            </a:r>
            <a:r>
              <a:rPr lang="ru-RU" dirty="0"/>
              <a:t>в работе</a:t>
            </a:r>
          </a:p>
          <a:p>
            <a:endParaRPr lang="ru-RU" dirty="0"/>
          </a:p>
          <a:p>
            <a:r>
              <a:rPr lang="ru-RU" dirty="0"/>
              <a:t>Проявление догадливости, сообразительности</a:t>
            </a:r>
          </a:p>
        </p:txBody>
      </p:sp>
      <p:pic>
        <p:nvPicPr>
          <p:cNvPr id="17410" name="Picture 2" descr="C:\Users\Ya\Desktop\ФОТО для  опыта работы по трудовому обучению\IMG-20221025-WA0026.jpeg"/>
          <p:cNvPicPr>
            <a:picLocks noChangeAspect="1" noChangeArrowheads="1"/>
          </p:cNvPicPr>
          <p:nvPr/>
        </p:nvPicPr>
        <p:blipFill>
          <a:blip r:embed="rId2" cstate="print"/>
          <a:srcRect/>
          <a:stretch>
            <a:fillRect/>
          </a:stretch>
        </p:blipFill>
        <p:spPr bwMode="auto">
          <a:xfrm rot="5400000">
            <a:off x="4572000" y="260648"/>
            <a:ext cx="3096344" cy="3240360"/>
          </a:xfrm>
          <a:prstGeom prst="rect">
            <a:avLst/>
          </a:prstGeom>
          <a:noFill/>
        </p:spPr>
      </p:pic>
    </p:spTree>
    <p:extLst>
      <p:ext uri="{BB962C8B-B14F-4D97-AF65-F5344CB8AC3E}">
        <p14:creationId xmlns="" xmlns:p14="http://schemas.microsoft.com/office/powerpoint/2010/main" val="5914951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7"/>
            <a:ext cx="6462464" cy="2585323"/>
          </a:xfrm>
          <a:prstGeom prst="rect">
            <a:avLst/>
          </a:prstGeom>
        </p:spPr>
        <p:txBody>
          <a:bodyPr wrap="square">
            <a:spAutoFit/>
          </a:bodyPr>
          <a:lstStyle/>
          <a:p>
            <a:r>
              <a:rPr lang="ru-RU" dirty="0" smtClean="0"/>
              <a:t>Определение: • Дети с ограниченными возможностями - это дети, имеющие различные отклонения психического или физического плана, которые обусловливают нарушения общего развития, не позволяющие детям вести полноценную жизнь. Состояние здоровья этих детей препятствует освоению образовательных программ вне специальных условий обучения и воспитания.</a:t>
            </a:r>
            <a:endParaRPr lang="ru-RU" dirty="0"/>
          </a:p>
        </p:txBody>
      </p:sp>
      <p:pic>
        <p:nvPicPr>
          <p:cNvPr id="2050" name="Picture 2"/>
          <p:cNvPicPr>
            <a:picLocks noChangeAspect="1" noChangeArrowheads="1"/>
          </p:cNvPicPr>
          <p:nvPr/>
        </p:nvPicPr>
        <p:blipFill>
          <a:blip r:embed="rId2" cstate="print"/>
          <a:srcRect/>
          <a:stretch>
            <a:fillRect/>
          </a:stretch>
        </p:blipFill>
        <p:spPr bwMode="auto">
          <a:xfrm>
            <a:off x="1115616" y="2924944"/>
            <a:ext cx="6912768" cy="3672408"/>
          </a:xfrm>
          <a:prstGeom prst="rect">
            <a:avLst/>
          </a:prstGeom>
          <a:noFill/>
          <a:ln w="9525">
            <a:noFill/>
            <a:miter lim="800000"/>
            <a:headEnd/>
            <a:tailEnd/>
          </a:ln>
        </p:spPr>
      </p:pic>
    </p:spTree>
    <p:extLst>
      <p:ext uri="{BB962C8B-B14F-4D97-AF65-F5344CB8AC3E}">
        <p14:creationId xmlns="" xmlns:p14="http://schemas.microsoft.com/office/powerpoint/2010/main" val="400586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424936" cy="1754326"/>
          </a:xfrm>
          <a:prstGeom prst="rect">
            <a:avLst/>
          </a:prstGeom>
        </p:spPr>
        <p:txBody>
          <a:bodyPr wrap="square">
            <a:spAutoFit/>
          </a:bodyPr>
          <a:lstStyle/>
          <a:p>
            <a:r>
              <a:rPr lang="ru-RU" dirty="0"/>
              <a:t>Все дети способны, но требуется уделять особое внимание созданию условий для развития познавательного и творческого потенциала каждого ученика. Необходимо учитывать физиологические особенности ребенка, различный уровень обучаемости, готовности к участию в творческой деятельности.</a:t>
            </a:r>
          </a:p>
          <a:p>
            <a:endParaRPr lang="ru-RU" dirty="0"/>
          </a:p>
        </p:txBody>
      </p:sp>
      <p:pic>
        <p:nvPicPr>
          <p:cNvPr id="7" name="Рисунок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7504" y="4365104"/>
            <a:ext cx="3671392" cy="2088232"/>
          </a:xfrm>
          <a:prstGeom prst="rect">
            <a:avLst/>
          </a:prstGeom>
        </p:spPr>
      </p:pic>
      <p:pic>
        <p:nvPicPr>
          <p:cNvPr id="8" name="Рисунок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7504" y="1916832"/>
            <a:ext cx="3671392" cy="2044522"/>
          </a:xfrm>
          <a:prstGeom prst="rect">
            <a:avLst/>
          </a:prstGeom>
        </p:spPr>
      </p:pic>
      <p:pic>
        <p:nvPicPr>
          <p:cNvPr id="16386" name="Picture 2" descr="C:\Users\Ya\Desktop\ФОТО для  опыта работы по трудовому обучению\IMG-20221012-WA0032.jpeg"/>
          <p:cNvPicPr>
            <a:picLocks noChangeAspect="1" noChangeArrowheads="1"/>
          </p:cNvPicPr>
          <p:nvPr/>
        </p:nvPicPr>
        <p:blipFill>
          <a:blip r:embed="rId4" cstate="print"/>
          <a:srcRect/>
          <a:stretch>
            <a:fillRect/>
          </a:stretch>
        </p:blipFill>
        <p:spPr bwMode="auto">
          <a:xfrm rot="5400000">
            <a:off x="4097116" y="2391716"/>
            <a:ext cx="4680520" cy="3730752"/>
          </a:xfrm>
          <a:prstGeom prst="rect">
            <a:avLst/>
          </a:prstGeom>
          <a:noFill/>
        </p:spPr>
      </p:pic>
    </p:spTree>
    <p:extLst>
      <p:ext uri="{BB962C8B-B14F-4D97-AF65-F5344CB8AC3E}">
        <p14:creationId xmlns="" xmlns:p14="http://schemas.microsoft.com/office/powerpoint/2010/main" val="1888785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971600" y="692696"/>
            <a:ext cx="7200800" cy="5616624"/>
          </a:xfrm>
        </p:spPr>
      </p:pic>
    </p:spTree>
    <p:extLst>
      <p:ext uri="{BB962C8B-B14F-4D97-AF65-F5344CB8AC3E}">
        <p14:creationId xmlns="" xmlns:p14="http://schemas.microsoft.com/office/powerpoint/2010/main" val="440918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3968" y="474345"/>
            <a:ext cx="4536504" cy="4801314"/>
          </a:xfrm>
          <a:prstGeom prst="rect">
            <a:avLst/>
          </a:prstGeom>
        </p:spPr>
        <p:txBody>
          <a:bodyPr wrap="square">
            <a:spAutoFit/>
          </a:bodyPr>
          <a:lstStyle/>
          <a:p>
            <a:r>
              <a:rPr lang="ru-RU" dirty="0"/>
              <a:t>*Формирование интереса и любви к труду – одна из важнейших основных задач воспитания детей. </a:t>
            </a:r>
            <a:endParaRPr lang="ru-RU" dirty="0" smtClean="0"/>
          </a:p>
          <a:p>
            <a:endParaRPr lang="ru-RU" dirty="0" smtClean="0"/>
          </a:p>
          <a:p>
            <a:r>
              <a:rPr lang="ru-RU" dirty="0" smtClean="0"/>
              <a:t>*</a:t>
            </a:r>
            <a:r>
              <a:rPr lang="ru-RU" dirty="0"/>
              <a:t>Ручной труд является обязательным компонентом развития базовых и творческих способностей ребенка, важнейшим средством умственного, художественно-эстетического развития и нравственного воспитания.                                                                                                                                        </a:t>
            </a:r>
            <a:endParaRPr lang="ru-RU" dirty="0" smtClean="0"/>
          </a:p>
          <a:p>
            <a:endParaRPr lang="ru-RU" dirty="0" smtClean="0"/>
          </a:p>
          <a:p>
            <a:r>
              <a:rPr lang="ru-RU" dirty="0" smtClean="0"/>
              <a:t>*</a:t>
            </a:r>
            <a:r>
              <a:rPr lang="ru-RU" dirty="0"/>
              <a:t>Ручной труд, позволяет развивать у детей начала конструктивных умений и навыков, способствует духовному развитию </a:t>
            </a:r>
          </a:p>
        </p:txBody>
      </p:sp>
      <p:pic>
        <p:nvPicPr>
          <p:cNvPr id="3074" name="Picture 2" descr="C:\Users\Ya\Desktop\ФОТО для  опыта работы по трудовому обучению\IMG-20221012-WA0044.jpeg"/>
          <p:cNvPicPr>
            <a:picLocks noChangeAspect="1" noChangeArrowheads="1"/>
          </p:cNvPicPr>
          <p:nvPr/>
        </p:nvPicPr>
        <p:blipFill>
          <a:blip r:embed="rId2" cstate="print"/>
          <a:srcRect/>
          <a:stretch>
            <a:fillRect/>
          </a:stretch>
        </p:blipFill>
        <p:spPr bwMode="auto">
          <a:xfrm rot="5400000">
            <a:off x="-360548" y="1736812"/>
            <a:ext cx="5616624" cy="3384376"/>
          </a:xfrm>
          <a:prstGeom prst="rect">
            <a:avLst/>
          </a:prstGeom>
          <a:noFill/>
        </p:spPr>
      </p:pic>
    </p:spTree>
    <p:extLst>
      <p:ext uri="{BB962C8B-B14F-4D97-AF65-F5344CB8AC3E}">
        <p14:creationId xmlns="" xmlns:p14="http://schemas.microsoft.com/office/powerpoint/2010/main" val="1917985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028343"/>
            <a:ext cx="4320480" cy="5355312"/>
          </a:xfrm>
          <a:prstGeom prst="rect">
            <a:avLst/>
          </a:prstGeom>
        </p:spPr>
        <p:txBody>
          <a:bodyPr wrap="square">
            <a:spAutoFit/>
          </a:bodyPr>
          <a:lstStyle/>
          <a:p>
            <a:r>
              <a:rPr lang="ru-RU" dirty="0" smtClean="0"/>
              <a:t>Цели  работы : </a:t>
            </a:r>
          </a:p>
          <a:p>
            <a:r>
              <a:rPr lang="ru-RU" dirty="0" smtClean="0"/>
              <a:t>                                                                                                                                                                       </a:t>
            </a:r>
            <a:r>
              <a:rPr lang="ru-RU" dirty="0"/>
              <a:t>*Совершенствовать умение работать с бумагой                                                                                                             *Создавать из бумаги объемные фигуры                                                                                                                             *Учить делать игрушки, сувениры из природного материала                                                                             *Формировать умение самостоятельно делать игрушки для сюжетно-ролевых игр                                                 *Изготавливать пособия для занятий и самостоятельной деятельности                                                                   *Развивать творческое воображение, художественный вкус                                                                                              *Учить экономно и рационально расходовать материалы </a:t>
            </a:r>
          </a:p>
        </p:txBody>
      </p:sp>
      <p:pic>
        <p:nvPicPr>
          <p:cNvPr id="4098" name="Picture 2" descr="C:\Users\Ya\Desktop\ФОТО для  опыта работы по трудовому обучению\IMG-20221025-WA0028.jpeg"/>
          <p:cNvPicPr>
            <a:picLocks noChangeAspect="1" noChangeArrowheads="1"/>
          </p:cNvPicPr>
          <p:nvPr/>
        </p:nvPicPr>
        <p:blipFill>
          <a:blip r:embed="rId2" cstate="print"/>
          <a:srcRect/>
          <a:stretch>
            <a:fillRect/>
          </a:stretch>
        </p:blipFill>
        <p:spPr bwMode="auto">
          <a:xfrm rot="5400000">
            <a:off x="3815916" y="1592796"/>
            <a:ext cx="5688632" cy="4032448"/>
          </a:xfrm>
          <a:prstGeom prst="rect">
            <a:avLst/>
          </a:prstGeom>
          <a:noFill/>
        </p:spPr>
      </p:pic>
    </p:spTree>
    <p:extLst>
      <p:ext uri="{BB962C8B-B14F-4D97-AF65-F5344CB8AC3E}">
        <p14:creationId xmlns="" xmlns:p14="http://schemas.microsoft.com/office/powerpoint/2010/main" val="1413627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582341"/>
            <a:ext cx="8352928" cy="2308324"/>
          </a:xfrm>
          <a:prstGeom prst="rect">
            <a:avLst/>
          </a:prstGeom>
        </p:spPr>
        <p:txBody>
          <a:bodyPr wrap="square">
            <a:spAutoFit/>
          </a:bodyPr>
          <a:lstStyle/>
          <a:p>
            <a:r>
              <a:rPr lang="ru-RU" dirty="0"/>
              <a:t>Задачи:                                                                                                                                                                            *</a:t>
            </a:r>
            <a:r>
              <a:rPr lang="ru-RU" dirty="0" smtClean="0"/>
              <a:t>Расширять </a:t>
            </a:r>
            <a:r>
              <a:rPr lang="ru-RU" dirty="0"/>
              <a:t>представления детей об окружающем </a:t>
            </a:r>
            <a:r>
              <a:rPr lang="ru-RU" dirty="0" smtClean="0"/>
              <a:t>мире.                                                                                             *Развивать умственные  способности, внимательность, наблюдательность, любознательность.                                                                                                                                                                                                                                                                                                                                                                                                                                                                                                                                                                  *Формировать общественные мотивы труда.                                                                                                                  </a:t>
            </a:r>
            <a:r>
              <a:rPr lang="ru-RU" dirty="0"/>
              <a:t>*Формировать у детей контроль и оценку собственной деятельности                                                                    *Формировать умения планировать свою </a:t>
            </a:r>
            <a:r>
              <a:rPr lang="ru-RU" dirty="0" smtClean="0"/>
              <a:t>деятельность. </a:t>
            </a:r>
            <a:endParaRPr lang="ru-RU" dirty="0"/>
          </a:p>
        </p:txBody>
      </p:sp>
    </p:spTree>
    <p:extLst>
      <p:ext uri="{BB962C8B-B14F-4D97-AF65-F5344CB8AC3E}">
        <p14:creationId xmlns="" xmlns:p14="http://schemas.microsoft.com/office/powerpoint/2010/main" val="1727530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3" y="260649"/>
            <a:ext cx="7117178" cy="1008112"/>
          </a:xfrm>
        </p:spPr>
        <p:txBody>
          <a:bodyPr/>
          <a:lstStyle/>
          <a:p>
            <a:r>
              <a:rPr lang="ru-RU" dirty="0" smtClean="0"/>
              <a:t>Техника « Аппликация из круп и семян.»</a:t>
            </a:r>
            <a:endParaRPr lang="ru-RU" dirty="0"/>
          </a:p>
        </p:txBody>
      </p:sp>
      <p:sp>
        <p:nvSpPr>
          <p:cNvPr id="3" name="Текст 2"/>
          <p:cNvSpPr>
            <a:spLocks noGrp="1"/>
          </p:cNvSpPr>
          <p:nvPr>
            <p:ph type="body" idx="1"/>
          </p:nvPr>
        </p:nvSpPr>
        <p:spPr/>
        <p:txBody>
          <a:bodyPr/>
          <a:lstStyle/>
          <a:p>
            <a:endParaRPr lang="ru-RU" dirty="0"/>
          </a:p>
        </p:txBody>
      </p:sp>
      <p:pic>
        <p:nvPicPr>
          <p:cNvPr id="4" name="Рисунок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1520" y="836712"/>
            <a:ext cx="2699792" cy="2223406"/>
          </a:xfrm>
          <a:prstGeom prst="rect">
            <a:avLst/>
          </a:prstGeom>
        </p:spPr>
      </p:pic>
      <p:pic>
        <p:nvPicPr>
          <p:cNvPr id="5" name="Рисунок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31840" y="1124744"/>
            <a:ext cx="2699792" cy="2190292"/>
          </a:xfrm>
          <a:prstGeom prst="rect">
            <a:avLst/>
          </a:prstGeom>
        </p:spPr>
      </p:pic>
      <p:pic>
        <p:nvPicPr>
          <p:cNvPr id="6" name="Рисунок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930988" y="1491277"/>
            <a:ext cx="2674289" cy="2151398"/>
          </a:xfrm>
          <a:prstGeom prst="rect">
            <a:avLst/>
          </a:prstGeom>
        </p:spPr>
      </p:pic>
      <p:pic>
        <p:nvPicPr>
          <p:cNvPr id="7" name="Рисунок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7544" y="3393149"/>
            <a:ext cx="4308728" cy="3063576"/>
          </a:xfrm>
          <a:prstGeom prst="rect">
            <a:avLst/>
          </a:prstGeom>
        </p:spPr>
      </p:pic>
      <p:pic>
        <p:nvPicPr>
          <p:cNvPr id="8" name="Рисунок 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076056" y="3789040"/>
            <a:ext cx="3888432" cy="2794640"/>
          </a:xfrm>
          <a:prstGeom prst="rect">
            <a:avLst/>
          </a:prstGeom>
        </p:spPr>
      </p:pic>
    </p:spTree>
    <p:extLst>
      <p:ext uri="{BB962C8B-B14F-4D97-AF65-F5344CB8AC3E}">
        <p14:creationId xmlns="" xmlns:p14="http://schemas.microsoft.com/office/powerpoint/2010/main" val="92125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dirty="0"/>
          </a:p>
        </p:txBody>
      </p:sp>
      <p:pic>
        <p:nvPicPr>
          <p:cNvPr id="1027" name="Picture 3" descr="C:\Users\Ya\Desktop\ФОТО для  опыта работы по трудовому обучению\IMG-20221028-WA0050.jpeg"/>
          <p:cNvPicPr>
            <a:picLocks noChangeAspect="1" noChangeArrowheads="1"/>
          </p:cNvPicPr>
          <p:nvPr/>
        </p:nvPicPr>
        <p:blipFill>
          <a:blip r:embed="rId3" cstate="print"/>
          <a:srcRect/>
          <a:stretch>
            <a:fillRect/>
          </a:stretch>
        </p:blipFill>
        <p:spPr bwMode="auto">
          <a:xfrm>
            <a:off x="611560" y="1340768"/>
            <a:ext cx="7876032" cy="4430268"/>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p:txBody>
          <a:bodyPr/>
          <a:lstStyle/>
          <a:p>
            <a:endParaRPr lang="ru-RU"/>
          </a:p>
        </p:txBody>
      </p:sp>
      <p:pic>
        <p:nvPicPr>
          <p:cNvPr id="2050" name="Picture 2" descr="C:\Users\Ya\Desktop\ФОТО для  опыта работы по трудовому обучению\IMG-20221028-WA0052.jpeg"/>
          <p:cNvPicPr>
            <a:picLocks noChangeAspect="1" noChangeArrowheads="1"/>
          </p:cNvPicPr>
          <p:nvPr/>
        </p:nvPicPr>
        <p:blipFill>
          <a:blip r:embed="rId2" cstate="print"/>
          <a:srcRect/>
          <a:stretch>
            <a:fillRect/>
          </a:stretch>
        </p:blipFill>
        <p:spPr bwMode="auto">
          <a:xfrm>
            <a:off x="107504" y="1196752"/>
            <a:ext cx="8290560" cy="466344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TM02455596[[fn=Весна]]</Template>
  <TotalTime>975</TotalTime>
  <Words>807</Words>
  <Application>Microsoft Office PowerPoint</Application>
  <PresentationFormat>Экран (4:3)</PresentationFormat>
  <Paragraphs>84</Paragraphs>
  <Slides>31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Spring</vt:lpstr>
      <vt:lpstr>Развитие творческих способностей детей с ОВЗ в трудовой деятельности</vt:lpstr>
      <vt:lpstr>Слайд 2</vt:lpstr>
      <vt:lpstr>Слайд 3</vt:lpstr>
      <vt:lpstr>Слайд 4</vt:lpstr>
      <vt:lpstr>Слайд 5</vt:lpstr>
      <vt:lpstr>Слайд 6</vt:lpstr>
      <vt:lpstr>Техника « Аппликация из круп и семян.»</vt:lpstr>
      <vt:lpstr>Слайд 8</vt:lpstr>
      <vt:lpstr>Слайд 9</vt:lpstr>
      <vt:lpstr>Техника «Аппликация из ниток.»</vt:lpstr>
      <vt:lpstr>Слайд 11</vt:lpstr>
      <vt:lpstr>Техника «Пластилинография.»</vt:lpstr>
      <vt:lpstr>Слайд 13</vt:lpstr>
      <vt:lpstr>Техника «Лоскутная аппликация.»</vt:lpstr>
      <vt:lpstr>Слайд 15</vt:lpstr>
      <vt:lpstr>Техника «Поделки из природного материала.»</vt:lpstr>
      <vt:lpstr>Слайд 17</vt:lpstr>
      <vt:lpstr>Техника «Поделки из бумаги сложенной гармошкой .»</vt:lpstr>
      <vt:lpstr>Слайд 19</vt:lpstr>
      <vt:lpstr>Техника «Аппликация из бумаги.»</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Развитие творческих способностей детей с ОВЗ(ТМНР) в трудовой деятельности</dc:title>
  <dc:creator>Преподаватель</dc:creator>
  <cp:lastModifiedBy>Ya</cp:lastModifiedBy>
  <cp:revision>59</cp:revision>
  <dcterms:created xsi:type="dcterms:W3CDTF">2020-12-11T07:44:23Z</dcterms:created>
  <dcterms:modified xsi:type="dcterms:W3CDTF">2024-10-21T02:30:16Z</dcterms:modified>
</cp:coreProperties>
</file>