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7" r:id="rId2"/>
    <p:sldId id="302" r:id="rId3"/>
    <p:sldId id="267" r:id="rId4"/>
    <p:sldId id="303" r:id="rId5"/>
    <p:sldId id="263" r:id="rId6"/>
    <p:sldId id="268" r:id="rId7"/>
    <p:sldId id="265" r:id="rId8"/>
    <p:sldId id="304" r:id="rId9"/>
    <p:sldId id="276" r:id="rId10"/>
    <p:sldId id="278" r:id="rId11"/>
    <p:sldId id="287" r:id="rId12"/>
    <p:sldId id="305" r:id="rId13"/>
    <p:sldId id="308" r:id="rId14"/>
    <p:sldId id="309" r:id="rId15"/>
    <p:sldId id="285" r:id="rId16"/>
    <p:sldId id="306" r:id="rId17"/>
    <p:sldId id="307" r:id="rId18"/>
    <p:sldId id="284" r:id="rId19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7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9FF"/>
    <a:srgbClr val="66FF66"/>
    <a:srgbClr val="FFFF66"/>
    <a:srgbClr val="66FF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660"/>
  </p:normalViewPr>
  <p:slideViewPr>
    <p:cSldViewPr>
      <p:cViewPr varScale="1">
        <p:scale>
          <a:sx n="70" d="100"/>
          <a:sy n="70" d="100"/>
        </p:scale>
        <p:origin x="1398" y="84"/>
      </p:cViewPr>
      <p:guideLst>
        <p:guide orient="horz" pos="2160"/>
        <p:guide pos="287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000" b="1" i="0" u="none" strike="noStrike" kern="1200" spc="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r>
              <a:rPr lang="ru-RU" sz="3000" b="1" dirty="0" smtClean="0">
                <a:solidFill>
                  <a:srgbClr val="FF0000"/>
                </a:solidFill>
              </a:rPr>
              <a:t>Что для вас значит быть патриотом?</a:t>
            </a:r>
            <a:endParaRPr lang="ru-RU" sz="3000" b="1" dirty="0">
              <a:solidFill>
                <a:srgbClr val="FF0000"/>
              </a:solidFill>
            </a:endParaRPr>
          </a:p>
        </c:rich>
      </c:tx>
      <c:layout>
        <c:manualLayout>
          <c:xMode val="edge"/>
          <c:yMode val="edge"/>
          <c:x val="0.17323376071515245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Лист1!$A$2:$A$5</c15:sqref>
                  </c15:fullRef>
                </c:ext>
              </c:extLst>
              <c:f>Лист1!$A$2:$A$4</c:f>
              <c:strCache>
                <c:ptCount val="3"/>
                <c:pt idx="0">
                  <c:v>Любить свою страну</c:v>
                </c:pt>
                <c:pt idx="1">
                  <c:v>сделать страну  лучше</c:v>
                </c:pt>
                <c:pt idx="2">
                  <c:v>чтить и помнить прошлое страны 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Лист1!$B$2:$B$5</c15:sqref>
                  </c15:fullRef>
                </c:ext>
              </c:extLst>
              <c:f>Лист1!$B$2:$B$4</c:f>
              <c:numCache>
                <c:formatCode>General</c:formatCode>
                <c:ptCount val="3"/>
                <c:pt idx="0">
                  <c:v>70</c:v>
                </c:pt>
                <c:pt idx="1">
                  <c:v>15</c:v>
                </c:pt>
                <c:pt idx="2">
                  <c:v>15</c:v>
                </c:pt>
              </c:numCache>
            </c:numRef>
          </c:val>
          <c:extLst/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5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CDBE19-42CC-4125-8E50-C62849250A63}" type="datetimeFigureOut">
              <a:rPr lang="ru-RU" smtClean="0"/>
              <a:t>19.01.2025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7AEFB6-3F7D-49A3-888F-3E359E177A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364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AEFB6-3F7D-49A3-888F-3E359E177ACD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445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699AD-DACF-4C8C-A69C-0002CEEBB812}" type="datetimeFigureOut">
              <a:rPr lang="ru-RU" smtClean="0">
                <a:solidFill>
                  <a:srgbClr val="000000"/>
                </a:solidFill>
              </a:rPr>
              <a:t>19.01.2025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BBB1754-A029-42D3-838C-B8975E19CE66}" type="slidenum">
              <a:rPr lang="ru-RU" smtClean="0">
                <a:solidFill>
                  <a:srgbClr val="000000"/>
                </a:solidFill>
              </a:r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699AD-DACF-4C8C-A69C-0002CEEBB812}" type="datetimeFigureOut">
              <a:rPr lang="ru-RU" smtClean="0">
                <a:solidFill>
                  <a:srgbClr val="000000"/>
                </a:solidFill>
              </a:rPr>
              <a:t>19.01.2025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1754-A029-42D3-838C-B8975E19CE66}" type="slidenum">
              <a:rPr lang="ru-RU" smtClean="0">
                <a:solidFill>
                  <a:srgbClr val="000000"/>
                </a:solidFill>
              </a:r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699AD-DACF-4C8C-A69C-0002CEEBB812}" type="datetimeFigureOut">
              <a:rPr lang="ru-RU" smtClean="0">
                <a:solidFill>
                  <a:srgbClr val="000000"/>
                </a:solidFill>
              </a:rPr>
              <a:t>19.01.2025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1754-A029-42D3-838C-B8975E19CE66}" type="slidenum">
              <a:rPr lang="ru-RU" smtClean="0">
                <a:solidFill>
                  <a:srgbClr val="000000"/>
                </a:solidFill>
              </a:r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699AD-DACF-4C8C-A69C-0002CEEBB812}" type="datetimeFigureOut">
              <a:rPr lang="ru-RU" smtClean="0">
                <a:solidFill>
                  <a:srgbClr val="000000"/>
                </a:solidFill>
              </a:rPr>
              <a:t>19.01.2025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BBB1754-A029-42D3-838C-B8975E19CE66}" type="slidenum">
              <a:rPr lang="ru-RU" smtClean="0">
                <a:solidFill>
                  <a:srgbClr val="000000"/>
                </a:solidFill>
              </a:r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699AD-DACF-4C8C-A69C-0002CEEBB812}" type="datetimeFigureOut">
              <a:rPr lang="ru-RU" smtClean="0">
                <a:solidFill>
                  <a:srgbClr val="000000"/>
                </a:solidFill>
              </a:rPr>
              <a:t>19.01.2025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1754-A029-42D3-838C-B8975E19CE66}" type="slidenum">
              <a:rPr lang="ru-RU" smtClean="0">
                <a:solidFill>
                  <a:srgbClr val="000000"/>
                </a:solidFill>
              </a:r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699AD-DACF-4C8C-A69C-0002CEEBB812}" type="datetimeFigureOut">
              <a:rPr lang="ru-RU" smtClean="0">
                <a:solidFill>
                  <a:srgbClr val="000000"/>
                </a:solidFill>
              </a:rPr>
              <a:t>19.01.2025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1754-A029-42D3-838C-B8975E19CE66}" type="slidenum">
              <a:rPr lang="ru-RU" smtClean="0">
                <a:solidFill>
                  <a:srgbClr val="000000"/>
                </a:solidFill>
              </a:r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699AD-DACF-4C8C-A69C-0002CEEBB812}" type="datetimeFigureOut">
              <a:rPr lang="ru-RU" smtClean="0">
                <a:solidFill>
                  <a:srgbClr val="000000"/>
                </a:solidFill>
              </a:rPr>
              <a:t>19.01.2025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BBB1754-A029-42D3-838C-B8975E19CE66}" type="slidenum">
              <a:rPr lang="ru-RU" smtClean="0">
                <a:solidFill>
                  <a:srgbClr val="000000"/>
                </a:solidFill>
              </a:r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699AD-DACF-4C8C-A69C-0002CEEBB812}" type="datetimeFigureOut">
              <a:rPr lang="ru-RU" smtClean="0">
                <a:solidFill>
                  <a:srgbClr val="000000"/>
                </a:solidFill>
              </a:rPr>
              <a:t>19.01.2025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1754-A029-42D3-838C-B8975E19CE66}" type="slidenum">
              <a:rPr lang="ru-RU" smtClean="0">
                <a:solidFill>
                  <a:srgbClr val="000000"/>
                </a:solidFill>
              </a:r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699AD-DACF-4C8C-A69C-0002CEEBB812}" type="datetimeFigureOut">
              <a:rPr lang="ru-RU" smtClean="0">
                <a:solidFill>
                  <a:srgbClr val="000000"/>
                </a:solidFill>
              </a:rPr>
              <a:t>19.01.2025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1754-A029-42D3-838C-B8975E19CE66}" type="slidenum">
              <a:rPr lang="ru-RU" smtClean="0">
                <a:solidFill>
                  <a:srgbClr val="000000"/>
                </a:solidFill>
              </a:r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699AD-DACF-4C8C-A69C-0002CEEBB812}" type="datetimeFigureOut">
              <a:rPr lang="ru-RU" smtClean="0">
                <a:solidFill>
                  <a:srgbClr val="000000"/>
                </a:solidFill>
              </a:rPr>
              <a:t>19.01.2025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1754-A029-42D3-838C-B8975E19CE66}" type="slidenum">
              <a:rPr lang="ru-RU" smtClean="0">
                <a:solidFill>
                  <a:srgbClr val="000000"/>
                </a:solidFill>
              </a:r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699AD-DACF-4C8C-A69C-0002CEEBB812}" type="datetimeFigureOut">
              <a:rPr lang="ru-RU" smtClean="0">
                <a:solidFill>
                  <a:srgbClr val="000000"/>
                </a:solidFill>
              </a:rPr>
              <a:t>19.01.2025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1754-A029-42D3-838C-B8975E19CE66}" type="slidenum">
              <a:rPr lang="ru-RU" smtClean="0">
                <a:solidFill>
                  <a:srgbClr val="000000"/>
                </a:solidFill>
              </a:r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10699AD-DACF-4C8C-A69C-0002CEEBB812}" type="datetimeFigureOut">
              <a:rPr lang="ru-RU" smtClean="0">
                <a:solidFill>
                  <a:srgbClr val="000000"/>
                </a:solidFill>
              </a:rPr>
              <a:t>19.01.2025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BBB1754-A029-42D3-838C-B8975E19CE66}" type="slidenum">
              <a:rPr lang="ru-RU" smtClean="0">
                <a:solidFill>
                  <a:srgbClr val="000000"/>
                </a:solidFill>
              </a:r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horlib.ru/Bazy_dannyh/horinsk_district/famous_people" TargetMode="External"/><Relationship Id="rId5" Type="http://schemas.openxmlformats.org/officeDocument/2006/relationships/hyperlink" Target="http://baikalrb.ru/from-front/Ulan-Ude_fronty/Voiny_Buryatii_uchastniki_parada.htm" TargetMode="External"/><Relationship Id="rId4" Type="http://schemas.openxmlformats.org/officeDocument/2006/relationships/hyperlink" Target="https://www.moypolk.ru/soldier/haritonov-pavel-vasilevich-1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4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67544" y="1772816"/>
            <a:ext cx="852344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0">
                  <a:noFill/>
                </a:ln>
                <a:solidFill>
                  <a:srgbClr val="000000">
                    <a:lumMod val="50000"/>
                  </a:srgbClr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Вечная память героям Великой Отечественной войны</a:t>
            </a:r>
            <a:endParaRPr lang="ru-RU" sz="4000" b="1" dirty="0">
              <a:ln w="0">
                <a:noFill/>
              </a:ln>
              <a:solidFill>
                <a:srgbClr val="000000">
                  <a:lumMod val="50000"/>
                </a:srgbClr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4716016" y="5666406"/>
            <a:ext cx="52194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ученица 10А </a:t>
            </a:r>
            <a:r>
              <a:rPr lang="ru-RU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класса </a:t>
            </a:r>
            <a:endParaRPr lang="ru-RU" alt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Дугарцыренова</a:t>
            </a:r>
            <a:r>
              <a:rPr lang="ru-RU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Александра</a:t>
            </a:r>
            <a:endParaRPr lang="ru-RU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 </a:t>
            </a:r>
            <a:r>
              <a:rPr lang="ru-RU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Никонова Светлана Владимировна </a:t>
            </a:r>
            <a:endParaRPr lang="ru-RU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05938" y="233352"/>
            <a:ext cx="56825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Муниципальное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автономное 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общеобразовательное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учреждение города Улан-Удэ «Лицей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27» </a:t>
            </a:r>
            <a:endParaRPr lang="ru-RU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395536" y="4365104"/>
            <a:ext cx="8208911" cy="2756301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июня 1945 года 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Москве 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Красной площади, состоялся парад, 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увенчавший 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собой окончание Великой Отечественной войны. Участвовали 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нём герои 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минувшей войны: генералы, 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офицеры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сержанты, солдаты 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Советской Армии. 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</a:rPr>
              <a:t>Седьмым справа во второй шеренге сводного полка 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2 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</a:rPr>
              <a:t>Белорусского фронта чеканил шаг старший сержант, командир противотанкового орудия мой прадед Павел Васильевич Харитонов. </a:t>
            </a:r>
            <a:b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</a:rPr>
            </a:br>
            <a:endParaRPr lang="ru-RU" sz="22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-140285"/>
            <a:ext cx="1543050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829" y="188640"/>
            <a:ext cx="1493837" cy="154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4" r="9214"/>
          <a:stretch>
            <a:fillRect/>
          </a:stretch>
        </p:blipFill>
        <p:spPr bwMode="auto">
          <a:xfrm>
            <a:off x="3422103" y="1268760"/>
            <a:ext cx="5182344" cy="323225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523169" y="2597013"/>
            <a:ext cx="2771301" cy="575747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/>
              <a:buChar char="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/>
              <a:buChar char="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/>
              <a:buChar char="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/>
              <a:buChar char="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4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арад Победы 1945г. Москва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Wingdings 2" panose="05020102010507070707"/>
              <a:buNone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4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>
            <a:normAutofit/>
          </a:bodyPr>
          <a:lstStyle/>
          <a:p>
            <a:r>
              <a:rPr lang="ru-RU" sz="29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парад победы</a:t>
            </a:r>
            <a:endParaRPr lang="ru-RU" sz="29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850" y="-73660"/>
            <a:ext cx="1542415" cy="1286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9613" y="313859"/>
            <a:ext cx="1493837" cy="154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1520" y="404664"/>
            <a:ext cx="8686800" cy="841248"/>
          </a:xfrm>
        </p:spPr>
        <p:txBody>
          <a:bodyPr>
            <a:normAutofit/>
          </a:bodyPr>
          <a:lstStyle/>
          <a:p>
            <a:r>
              <a:rPr lang="ru-RU" sz="29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анкетирования</a:t>
            </a:r>
            <a:endParaRPr lang="ru-RU" sz="29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1752" y="1192287"/>
            <a:ext cx="80866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013" algn="just"/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 анкетировании приняли участие 25 одноклассников. Анализ полученных данных показал следующие результаты:</a:t>
            </a:r>
            <a:endParaRPr lang="ru-RU" sz="2200" dirty="0">
              <a:solidFill>
                <a:srgbClr val="00206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3406289157"/>
              </p:ext>
            </p:extLst>
          </p:nvPr>
        </p:nvGraphicFramePr>
        <p:xfrm>
          <a:off x="0" y="1961728"/>
          <a:ext cx="8388424" cy="4851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850" y="-73660"/>
            <a:ext cx="1542415" cy="1286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9613" y="313859"/>
            <a:ext cx="1493837" cy="154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>
            <a:normAutofit/>
          </a:bodyPr>
          <a:lstStyle/>
          <a:p>
            <a:r>
              <a:rPr lang="ru-RU" sz="29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анкетирования</a:t>
            </a:r>
            <a:endParaRPr lang="ru-RU" sz="29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974" y="1217400"/>
            <a:ext cx="8953056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50% опрошенных знали (знают) своего родственника – участника войны лично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90% (23 человека) знают о них по рассказам своих близких;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84% семей сохранились фотографии, документы, предметы военных лет, от старшего поколения к младшему передаются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рассказы, истории о войне. 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большинстве семей (70%) существует традиция отмечать День Победы и отдавать дань уважения воинам – победителям;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92 % одноклассников хотели бы, чтобы о их родственнике участнике Великой отечественной войне написали книгу. 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70 % готовы принять участие в создании Книги памяти. </a:t>
            </a:r>
            <a:endParaRPr lang="ru-RU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84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686800" cy="841248"/>
          </a:xfrm>
        </p:spPr>
        <p:txBody>
          <a:bodyPr>
            <a:normAutofit fontScale="90000"/>
          </a:bodyPr>
          <a:lstStyle/>
          <a:p>
            <a:r>
              <a:rPr lang="ru-RU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работы по формированию и </a:t>
            </a:r>
            <a:r>
              <a:rPr lang="ru-RU" sz="28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рапечатке</a:t>
            </a:r>
            <a:r>
              <a:rPr lang="ru-RU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книги: </a:t>
            </a:r>
            <a:br>
              <a:rPr lang="ru-RU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1091949"/>
            <a:ext cx="8515672" cy="5343872"/>
          </a:xfrm>
        </p:spPr>
        <p:txBody>
          <a:bodyPr>
            <a:noAutofit/>
          </a:bodyPr>
          <a:lstStyle/>
          <a:p>
            <a:pPr marL="457200" indent="-457200">
              <a:lnSpc>
                <a:spcPct val="170000"/>
              </a:lnSpc>
              <a:buAutoNum type="arabicPeriod"/>
            </a:pPr>
            <a:r>
              <a:rPr lang="ru-RU" sz="2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семейных </a:t>
            </a:r>
            <a:r>
              <a:rPr lang="ru-RU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фотографии, </a:t>
            </a:r>
            <a:r>
              <a:rPr lang="ru-RU" sz="2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архивных материалов, наград. </a:t>
            </a:r>
          </a:p>
          <a:p>
            <a:pPr marL="457200" indent="-457200">
              <a:lnSpc>
                <a:spcPct val="170000"/>
              </a:lnSpc>
              <a:buAutoNum type="arabicPeriod"/>
            </a:pPr>
            <a:r>
              <a:rPr lang="ru-RU" sz="2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Редактирование отобранного материала для </a:t>
            </a:r>
            <a:r>
              <a:rPr lang="ru-RU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опубликования в Книге памяти «Помнить-значит </a:t>
            </a:r>
            <a:r>
              <a:rPr lang="ru-RU" sz="2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жить». </a:t>
            </a:r>
          </a:p>
          <a:p>
            <a:pPr marL="457200" indent="-457200">
              <a:lnSpc>
                <a:spcPct val="170000"/>
              </a:lnSpc>
              <a:buAutoNum type="arabicPeriod"/>
            </a:pPr>
            <a:r>
              <a:rPr lang="ru-RU" sz="2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Распечатка книги.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850" y="-73660"/>
            <a:ext cx="1542415" cy="1286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9613" y="313859"/>
            <a:ext cx="1493837" cy="154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290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Структура Книги памяти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4800" y="1412776"/>
            <a:ext cx="8587680" cy="4911824"/>
          </a:xfrm>
        </p:spPr>
        <p:txBody>
          <a:bodyPr>
            <a:normAutofit/>
          </a:bodyPr>
          <a:lstStyle/>
          <a:p>
            <a:pPr marL="514350" indent="-514350" algn="just"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Обращение к читателям.</a:t>
            </a:r>
          </a:p>
          <a:p>
            <a:pPr marL="514350" indent="-514350" algn="just"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1 раздел: «Мой </a:t>
            </a:r>
            <a:r>
              <a:rPr lang="ru-RU" dirty="0">
                <a:solidFill>
                  <a:srgbClr val="002060"/>
                </a:solidFill>
              </a:rPr>
              <a:t>прадедушка - герой Великой Отечественной войны» </a:t>
            </a:r>
            <a:r>
              <a:rPr lang="ru-RU" dirty="0" smtClean="0">
                <a:solidFill>
                  <a:srgbClr val="002060"/>
                </a:solidFill>
              </a:rPr>
              <a:t>(посвящен </a:t>
            </a:r>
            <a:r>
              <a:rPr lang="ru-RU" dirty="0">
                <a:solidFill>
                  <a:srgbClr val="002060"/>
                </a:solidFill>
              </a:rPr>
              <a:t>моему прадеду Харитонову Павлу </a:t>
            </a:r>
            <a:r>
              <a:rPr lang="ru-RU" dirty="0" smtClean="0">
                <a:solidFill>
                  <a:srgbClr val="002060"/>
                </a:solidFill>
              </a:rPr>
              <a:t>Васильевичу). </a:t>
            </a:r>
          </a:p>
          <a:p>
            <a:pPr marL="514350" indent="-514350" algn="just"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2 раздел</a:t>
            </a:r>
            <a:r>
              <a:rPr lang="ru-RU" dirty="0">
                <a:solidFill>
                  <a:srgbClr val="002060"/>
                </a:solidFill>
              </a:rPr>
              <a:t>: «На фронтах Великой Отечественной войны</a:t>
            </a:r>
            <a:r>
              <a:rPr lang="ru-RU" dirty="0" smtClean="0">
                <a:solidFill>
                  <a:srgbClr val="002060"/>
                </a:solidFill>
              </a:rPr>
              <a:t>». В </a:t>
            </a:r>
            <a:r>
              <a:rPr lang="ru-RU" dirty="0">
                <a:solidFill>
                  <a:srgbClr val="002060"/>
                </a:solidFill>
              </a:rPr>
              <a:t>нем содержится 15 работ учащихся, включающих в себя не только рассказы о своих прадедах, полученных из уст родителей и бабушек, но и уникальные архивные документы и фото. </a:t>
            </a:r>
            <a:endParaRPr lang="ru-RU" dirty="0" smtClean="0">
              <a:solidFill>
                <a:srgbClr val="002060"/>
              </a:solidFill>
            </a:endParaRPr>
          </a:p>
          <a:p>
            <a:pPr marL="514350" indent="-514350" algn="just"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Стихотворения </a:t>
            </a:r>
            <a:r>
              <a:rPr lang="ru-RU" dirty="0">
                <a:solidFill>
                  <a:srgbClr val="002060"/>
                </a:solidFill>
              </a:rPr>
              <a:t>о Великой Отечественной войне.</a:t>
            </a:r>
          </a:p>
          <a:p>
            <a:pPr marL="514350" indent="-514350" algn="just">
              <a:buAutoNum type="arabicPeriod"/>
            </a:pPr>
            <a:endParaRPr lang="ru-RU" dirty="0" smtClean="0"/>
          </a:p>
          <a:p>
            <a:pPr marL="514350" indent="-514350" algn="just">
              <a:buAutoNum type="arabicPeriod"/>
            </a:pPr>
            <a:endParaRPr lang="ru-RU" dirty="0" smtClean="0"/>
          </a:p>
          <a:p>
            <a:pPr marL="0" indent="0" algn="just">
              <a:buNone/>
            </a:pPr>
            <a:endParaRPr lang="ru-RU" dirty="0" smtClean="0"/>
          </a:p>
          <a:p>
            <a:pPr marL="514350" indent="-51435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0281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1752" y="1487805"/>
            <a:ext cx="8686800" cy="452596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Мой проект, посвященный изучению военной биографии моего прадедушки, а также исследованию знаний моих одноклассников о Великой Отечественной войне, позволил добиться следующих результатов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я выполнила поставленную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задачу, узнала о биографии прадеда, его фронтовой жизни, где он воевал и чем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награжден;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мои одноклассники при прохождении анкетирования и знакомстве с моим проектом расширили своё представление о Великой Отечественной войне за счет обращения к документам семейных архивов и непосредственным носителям исторической памяти;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2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850" y="-73660"/>
            <a:ext cx="1542415" cy="1286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710" y="201295"/>
            <a:ext cx="1493520" cy="1548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4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>
            <a:normAutofit/>
          </a:bodyPr>
          <a:lstStyle/>
          <a:p>
            <a:r>
              <a:rPr lang="ru-RU" sz="29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Выводы:</a:t>
            </a:r>
            <a:endParaRPr lang="ru-RU" sz="29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12776"/>
            <a:ext cx="8686800" cy="5159851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выбранная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мной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только актуальна, но и интересна и имеет практическую значимость. Книга памяти «Помнить-значит жить» представляет уникальный информационный ресурс, наполняемый всеми имеющимися сведениями о жизни, подвигах и наградах воинов Великой Отечественной, прадедов наших учащихся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школы;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Это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для каждого ученика лицея узнать историю отцов, дедов, родных и знакомых,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увидеть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копию исторических документов и оценить патриотизм юного поколения.  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20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850" y="-73660"/>
            <a:ext cx="1542415" cy="1286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260648"/>
            <a:ext cx="1493520" cy="1548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4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>
            <a:normAutofit/>
          </a:bodyPr>
          <a:lstStyle/>
          <a:p>
            <a:r>
              <a:rPr lang="ru-RU" sz="29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Выводы:</a:t>
            </a:r>
            <a:endParaRPr lang="ru-RU" sz="29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66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850" y="-73660"/>
            <a:ext cx="1542415" cy="1286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710" y="201295"/>
            <a:ext cx="1493520" cy="1548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4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>
            <a:normAutofit/>
          </a:bodyPr>
          <a:lstStyle/>
          <a:p>
            <a:r>
              <a:rPr lang="ru-RU" sz="29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</a:t>
            </a:r>
            <a:r>
              <a:rPr lang="ru-RU" sz="29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литературы:</a:t>
            </a:r>
            <a:endParaRPr lang="ru-RU" sz="29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89201" y="1298448"/>
            <a:ext cx="8686800" cy="4525963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Воины 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Бурятии – участники Парада Победы в Москве 1945 г.: буклет/ Центральная городская библиотека им. И.К. Калашникова. – Улан-Удэ: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Новапринт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2020.</a:t>
            </a:r>
          </a:p>
          <a:p>
            <a:pPr marL="0" lvl="0" indent="0">
              <a:buNone/>
            </a:pP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Семейный 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архив: сохранившиеся письма, документы, награды. </a:t>
            </a:r>
          </a:p>
          <a:p>
            <a:pPr marL="0" lvl="0" indent="0">
              <a:buNone/>
            </a:pPr>
            <a:r>
              <a:rPr lang="ru-RU" sz="22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Фотографии </a:t>
            </a:r>
            <a:r>
              <a:rPr lang="ru-RU" sz="22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семейного архива семьи Харитоновых.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lvl="0" indent="0">
              <a:buNone/>
            </a:pP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Бессмертный 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полк. URL:</a:t>
            </a:r>
            <a:r>
              <a:rPr lang="ru-RU" sz="22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https://www.moypolk.ru/soldier/haritonov-pavel-vasilevich-1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(дата обращения 20.11.2021).</a:t>
            </a:r>
          </a:p>
          <a:p>
            <a:pPr marL="0" lvl="0" indent="0">
              <a:buNone/>
            </a:pPr>
            <a:r>
              <a:rPr lang="ru-RU" sz="22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Воины </a:t>
            </a:r>
            <a:r>
              <a:rPr lang="ru-RU" sz="22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Бурятии – Участники парадов Победы в Москве. 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URL:</a:t>
            </a:r>
            <a:r>
              <a:rPr lang="ru-RU" sz="22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http://baikalrb.ru/from-front/Ulan-Ude_fronty/Voiny_Buryatii_uchastniki_parada.htm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(дата обращения 20.11.2021).</a:t>
            </a:r>
          </a:p>
          <a:p>
            <a:pPr marL="0" lvl="0" indent="0">
              <a:buNone/>
            </a:pPr>
            <a:r>
              <a:rPr lang="ru-RU" sz="22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МБУК </a:t>
            </a:r>
            <a:r>
              <a:rPr lang="ru-RU" sz="22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«МО «</a:t>
            </a:r>
            <a:r>
              <a:rPr lang="ru-RU" sz="2200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Хоринский</a:t>
            </a:r>
            <a:r>
              <a:rPr lang="ru-RU" sz="22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район». Их именами названы улицы нашего района. </a:t>
            </a:r>
            <a:r>
              <a:rPr lang="ru-RU" sz="22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URL:</a:t>
            </a:r>
            <a:r>
              <a:rPr lang="ru-RU" sz="22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</a:t>
            </a:r>
            <a:r>
              <a:rPr lang="ru-RU" sz="22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://www.horlib.ru/Bazy_dannyh/horinsk_district/famous_people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(дата обращения 20.11.2021).</a:t>
            </a:r>
          </a:p>
        </p:txBody>
      </p:sp>
    </p:spTree>
    <p:extLst>
      <p:ext uri="{BB962C8B-B14F-4D97-AF65-F5344CB8AC3E}">
        <p14:creationId xmlns:p14="http://schemas.microsoft.com/office/powerpoint/2010/main" val="201193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005"/>
            <a:ext cx="9192004" cy="6894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80728"/>
            <a:ext cx="8257540" cy="1118959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70000"/>
              </a:lnSpc>
              <a:buNone/>
            </a:pPr>
            <a:r>
              <a:rPr lang="ru-RU" sz="8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8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</a:t>
            </a:r>
            <a:r>
              <a:rPr lang="ru-RU" sz="8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лицейскую Книгу памяти «Помнить-значит жить», в которой будут объединены истории учащихся лицея о своих родных, участниках Великой Отечественной войны</a:t>
            </a:r>
            <a:r>
              <a:rPr lang="ru-RU" sz="8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endParaRPr lang="ru-RU" sz="8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090" y="318135"/>
            <a:ext cx="1485900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-140285"/>
            <a:ext cx="1543050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7544" y="2348880"/>
            <a:ext cx="828092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сохранившиеся документы в семейных архивах о прадедушке,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интернет-ресурсы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Сбор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сведений и выяснение боевого пути прадедушки;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Опрос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родственников по данной теме;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анкетирования для выяснения значимости данной темы для одноклассников, их знаний об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истории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своих семей;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Сбор историй учащихся 10 «А» класса лицея №27 и объединение их в единый формат Книги памяти «Помнить-значит жить»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Заголовок 4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841248"/>
          </a:xfrm>
        </p:spPr>
        <p:txBody>
          <a:bodyPr>
            <a:normAutofit/>
          </a:bodyPr>
          <a:lstStyle/>
          <a:p>
            <a:r>
              <a:rPr lang="ru-RU" sz="29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</a:t>
            </a:r>
            <a:endParaRPr lang="ru-RU" sz="29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Заголовок 4"/>
          <p:cNvSpPr txBox="1">
            <a:spLocks/>
          </p:cNvSpPr>
          <p:nvPr/>
        </p:nvSpPr>
        <p:spPr>
          <a:xfrm>
            <a:off x="457200" y="2132856"/>
            <a:ext cx="8686800" cy="841248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29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29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83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4784"/>
            <a:ext cx="7939608" cy="2501255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На сегодняшнем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этапе развития нашего общества, одним из важнейших вопросов становится патриотическое воспитание детей и молодёжи. Задача воспитать патриотов обретает наибольшую актуальность. Не зная реальных примеров героизма на фронтах невозможно воспитать патриотическое общество.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Книга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памяти о героях Великой Отечественной войны позволит не прервать живую нить памяти о героическом подвиге нашего народа в те годы, и в школьном возрасте лелеять ростки памяти о прадедах и их мужестве. 		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542925" algn="just">
              <a:buNone/>
            </a:pPr>
            <a:endParaRPr lang="ru-RU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endParaRPr lang="ru-RU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090" y="318135"/>
            <a:ext cx="1485900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-140285"/>
            <a:ext cx="1543050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4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>
            <a:normAutofit/>
          </a:bodyPr>
          <a:lstStyle/>
          <a:p>
            <a:r>
              <a:rPr lang="ru-RU" sz="29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актуальность:</a:t>
            </a:r>
            <a:endParaRPr lang="ru-RU" sz="29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090" y="318135"/>
            <a:ext cx="1485900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-140285"/>
            <a:ext cx="1543050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923384"/>
            <a:ext cx="8013450" cy="5859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Книга памяти «Помнить - значит жить»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содержит фотографии, копии документов, писем, изображения наград. Книга рассчитана на широкий круг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читателей.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памяти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участниках и героях войны, тружениках тыла, детях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войны позволяет передать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память от старших поколений к младшим. 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Патриотическое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воспитание. Книга даёт возможность привить детям любовь к Родине и своей истории,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воспитать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уважение к старшему поколению. 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Объединение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людей разных поколений. Книга памяти символизирует мужество и героизм воинов и способствует объединению людей вокруг цели сохранить прошлое для будущих потомков. 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материала на уроках и классных часах. Это форма воспитания патриотизма и гражданственности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учащихся.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качестве выставочного материала в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лицейском музее.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4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841248"/>
          </a:xfrm>
        </p:spPr>
        <p:txBody>
          <a:bodyPr>
            <a:normAutofit/>
          </a:bodyPr>
          <a:lstStyle/>
          <a:p>
            <a:r>
              <a:rPr lang="ru-RU" sz="29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значимость проекта</a:t>
            </a:r>
            <a:r>
              <a:rPr lang="ru-RU" sz="29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9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76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1603464"/>
            <a:ext cx="7992888" cy="4724400"/>
          </a:xfrm>
        </p:spPr>
        <p:txBody>
          <a:bodyPr>
            <a:normAutofit fontScale="92500" lnSpcReduction="10000"/>
          </a:bodyPr>
          <a:lstStyle/>
          <a:p>
            <a:pPr marL="0" indent="442913" algn="just">
              <a:lnSpc>
                <a:spcPct val="150000"/>
              </a:lnSpc>
              <a:buNone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Война - это большое потрясение для нашей страны, это большие потери, это чрезвычайный героизм русского народа. К сожалению, нам, молодому поколению, сложно прочувствовать всю трагедию тех дней, когда за каждый шаг по фронтовой дороге заплачено кровью. </a:t>
            </a:r>
          </a:p>
          <a:p>
            <a:pPr marL="0" indent="442913" algn="just">
              <a:lnSpc>
                <a:spcPct val="150000"/>
              </a:lnSpc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 лет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назад закончилась Великая Отечественная во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йна. Наш народ одержал в этой войне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нелёгкую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победу. Какой ценой она досталась мы знаем только по книгам, фильмам, телепередачам,  рассказам взрослых.</a:t>
            </a:r>
          </a:p>
          <a:p>
            <a:pPr marL="0" indent="442913" algn="just">
              <a:lnSpc>
                <a:spcPct val="150000"/>
              </a:lnSpc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Мой 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прадедушка 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Павел Васильевич Харитонов участвовал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в Великой Отечественной и был одним из тех, кто отстоял свою страну, защитил свой народ. </a:t>
            </a:r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090" y="318135"/>
            <a:ext cx="1485900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717" y="-101533"/>
            <a:ext cx="1543050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95921" y="1605513"/>
            <a:ext cx="4166176" cy="4925144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   Мой прадедушка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Павел родился в селе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Георгиевка 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Хоринского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района Республики Бурятия.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Был простым, скромным тружеником, начал воинскую службу в конце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30-х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годов в Приморье, в 37-м отдельном артдивизионе. Когда началась Великая Отечественная война,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2400" smtClean="0">
                <a:solidFill>
                  <a:srgbClr val="002060"/>
                </a:solidFill>
                <a:latin typeface="Times New Roman" panose="02020603050405020304" pitchFamily="18" charset="0"/>
              </a:rPr>
              <a:t>235</a:t>
            </a:r>
            <a:r>
              <a:rPr lang="ru-RU" sz="240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кавалерийскую дивизию, где служил прадедушка, перебросили на запад.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237" y="-156143"/>
            <a:ext cx="1543050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101" y="305351"/>
            <a:ext cx="1485900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9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Война в жизни </a:t>
            </a:r>
            <a:r>
              <a:rPr lang="ru-RU" sz="29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прадеда</a:t>
            </a:r>
            <a:endParaRPr lang="ru-RU" sz="29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422796" y="5996058"/>
            <a:ext cx="3851421" cy="575747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/>
              <a:buChar char="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/>
              <a:buChar char="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/>
              <a:buChar char="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/>
              <a:buChar char="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1. Павел Васильевич Харитонов (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1921-1999).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Wingdings 2" panose="05020102010507070707"/>
              <a:buNone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23" y="1600200"/>
            <a:ext cx="3268697" cy="424930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6540" y="194310"/>
            <a:ext cx="1485900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237" y="-128203"/>
            <a:ext cx="1543050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ъект 5"/>
          <p:cNvSpPr txBox="1">
            <a:spLocks/>
          </p:cNvSpPr>
          <p:nvPr/>
        </p:nvSpPr>
        <p:spPr>
          <a:xfrm>
            <a:off x="4040367" y="1157672"/>
            <a:ext cx="4176395" cy="539813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ts val="2800"/>
              </a:lnSpc>
              <a:buFont typeface="Wingdings 2" panose="05020102010507070707"/>
              <a:buNone/>
            </a:pP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Моя бабушка рассказала об одном случае, который произошёл с прадедушкой: был упорный бой за село в Западной Белоруссии. Немецкие танки пошли в атаку ночью. </a:t>
            </a:r>
          </a:p>
          <a:p>
            <a:pPr marL="0" indent="0" algn="just">
              <a:lnSpc>
                <a:spcPts val="2800"/>
              </a:lnSpc>
              <a:buFont typeface="Wingdings 2" panose="05020102010507070707"/>
              <a:buNone/>
            </a:pP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Ночь была тёмная, хоть глаз выколи. Прадедушка закричал одному из своих: «Беги, поджигай сараи – развалюхи”. Это было спасение. Сараи вспыхнули, и в  их зареве немецкие танки оказались как на блюдечке.</a:t>
            </a:r>
          </a:p>
          <a:p>
            <a:pPr algn="just">
              <a:lnSpc>
                <a:spcPts val="2800"/>
              </a:lnSpc>
            </a:pPr>
            <a:endParaRPr lang="ru-RU" sz="22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7" name="Рисунок 6" descr="http://chert-poberi.ru/wp-content/uploads/proga/111/images1/201703/igor9-27031718570057_487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90" y="1149114"/>
            <a:ext cx="3600400" cy="269874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8" name="Рисунок 7" descr="http://deduhova.ru/statesman/wp-content/uploads/2017/10/original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90" y="3847854"/>
            <a:ext cx="3600400" cy="2448272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-99392"/>
            <a:ext cx="1543050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414958"/>
            <a:ext cx="1493837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Объект 5"/>
          <p:cNvSpPr>
            <a:spLocks noGrp="1"/>
          </p:cNvSpPr>
          <p:nvPr>
            <p:ph sz="quarter" idx="4294967295"/>
          </p:nvPr>
        </p:nvSpPr>
        <p:spPr>
          <a:xfrm>
            <a:off x="4139952" y="1958008"/>
            <a:ext cx="4104456" cy="3941763"/>
          </a:xfrm>
          <a:prstGeom prst="rect">
            <a:avLst/>
          </a:prstGeom>
        </p:spPr>
        <p:txBody>
          <a:bodyPr/>
          <a:lstStyle/>
          <a:p>
            <a:pPr marL="0" indent="0" algn="just">
              <a:buNone/>
            </a:pPr>
            <a:endParaRPr lang="ru-RU" sz="2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ts val="2800"/>
              </a:lnSpc>
              <a:buNone/>
            </a:pP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Тогда 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они подбили пять танков. За этот бой, 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мужество и 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героизм, за 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находчивость и 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смелость 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командир первого орудия старший 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сержант 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Павел Харитонов получил орден Боевого Красного 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Знамени.</a:t>
            </a:r>
          </a:p>
          <a:p>
            <a:pPr marL="0" indent="0" algn="just">
              <a:buNone/>
            </a:pPr>
            <a:endParaRPr lang="ru-RU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C:\Users\Hp\Desktop\учи.ру\4894_o_2000_0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33" y="1556792"/>
            <a:ext cx="2611231" cy="430295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бъект 2"/>
          <p:cNvSpPr txBox="1">
            <a:spLocks/>
          </p:cNvSpPr>
          <p:nvPr/>
        </p:nvSpPr>
        <p:spPr>
          <a:xfrm>
            <a:off x="116537" y="5899771"/>
            <a:ext cx="3851421" cy="575747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/>
              <a:buChar char="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/>
              <a:buChar char="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/>
              <a:buChar char="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/>
              <a:buChar char="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Орден Боевого Красного Знамени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Wingdings 2" panose="05020102010507070707"/>
              <a:buNone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Заголовок 4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>
            <a:normAutofit/>
          </a:bodyPr>
          <a:lstStyle/>
          <a:p>
            <a:r>
              <a:rPr lang="ru-RU" sz="29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Награды прадеда</a:t>
            </a:r>
            <a:endParaRPr lang="ru-RU" sz="29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15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348880"/>
            <a:ext cx="3873624" cy="3168352"/>
          </a:xfrm>
        </p:spPr>
        <p:txBody>
          <a:bodyPr>
            <a:normAutofit/>
          </a:bodyPr>
          <a:lstStyle/>
          <a:p>
            <a:pPr marL="0" indent="0" algn="just">
              <a:lnSpc>
                <a:spcPts val="2800"/>
              </a:lnSpc>
              <a:buNone/>
            </a:pP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</a:rPr>
              <a:t>Позже 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расчёт 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</a:rPr>
              <a:t>прадедушки повторил свой подвиг, но уже на территории Литвы. За несколько минут 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расчёт 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</a:rPr>
              <a:t>уничтожил 3 вражеских танка. За этот бой прадед Павел Васильевич получил орден Отечественной Войны. </a:t>
            </a:r>
          </a:p>
          <a:p>
            <a:pPr algn="just">
              <a:lnSpc>
                <a:spcPts val="2800"/>
              </a:lnSpc>
            </a:pPr>
            <a:endParaRPr lang="ru-RU" sz="22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07" y="1876822"/>
            <a:ext cx="3773953" cy="3928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-99392"/>
            <a:ext cx="1543050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414958"/>
            <a:ext cx="1493837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381874" y="5805264"/>
            <a:ext cx="3851421" cy="575747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/>
              <a:buChar char="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/>
              <a:buChar char="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/>
              <a:buChar char="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/>
              <a:buChar char="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орден Отечественной Войны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Wingdings 2" panose="05020102010507070707"/>
              <a:buNone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1820</TotalTime>
  <Words>1181</Words>
  <Application>Microsoft Office PowerPoint</Application>
  <PresentationFormat>Экран (4:3)</PresentationFormat>
  <Paragraphs>85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7" baseType="lpstr">
      <vt:lpstr>Arial</vt:lpstr>
      <vt:lpstr>Calibri</vt:lpstr>
      <vt:lpstr>Franklin Gothic Book</vt:lpstr>
      <vt:lpstr>Franklin Gothic Medium</vt:lpstr>
      <vt:lpstr>Symbol</vt:lpstr>
      <vt:lpstr>Tahoma</vt:lpstr>
      <vt:lpstr>Times New Roman</vt:lpstr>
      <vt:lpstr>Wingdings 2</vt:lpstr>
      <vt:lpstr>Трек</vt:lpstr>
      <vt:lpstr>Презентация PowerPoint</vt:lpstr>
      <vt:lpstr>Цель проекта:</vt:lpstr>
      <vt:lpstr>актуальность:</vt:lpstr>
      <vt:lpstr>Практическая значимость проекта:</vt:lpstr>
      <vt:lpstr>Презентация PowerPoint</vt:lpstr>
      <vt:lpstr>Война в жизни прадеда</vt:lpstr>
      <vt:lpstr>Презентация PowerPoint</vt:lpstr>
      <vt:lpstr>Награды прадеда</vt:lpstr>
      <vt:lpstr>Презентация PowerPoint</vt:lpstr>
      <vt:lpstr>Первый парад победы</vt:lpstr>
      <vt:lpstr>Результаты анкетирования</vt:lpstr>
      <vt:lpstr>Результаты анкетирования</vt:lpstr>
      <vt:lpstr>Этапы работы по формированию и рапечатке книги:  </vt:lpstr>
      <vt:lpstr>Структура Книги памяти:</vt:lpstr>
      <vt:lpstr>Выводы:</vt:lpstr>
      <vt:lpstr>Выводы:</vt:lpstr>
      <vt:lpstr>Список литературы: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Надя</cp:lastModifiedBy>
  <cp:revision>82</cp:revision>
  <cp:lastPrinted>2022-03-04T07:02:35Z</cp:lastPrinted>
  <dcterms:created xsi:type="dcterms:W3CDTF">2018-01-22T13:00:00Z</dcterms:created>
  <dcterms:modified xsi:type="dcterms:W3CDTF">2025-01-19T14:21:04Z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1049-10.2.0.5965</vt:lpwstr>
  </property>
</Properties>
</file>