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73" r:id="rId6"/>
    <p:sldId id="271" r:id="rId7"/>
    <p:sldId id="261" r:id="rId8"/>
    <p:sldId id="262" r:id="rId9"/>
    <p:sldId id="257" r:id="rId10"/>
    <p:sldId id="263" r:id="rId11"/>
    <p:sldId id="264" r:id="rId12"/>
    <p:sldId id="272" r:id="rId13"/>
    <p:sldId id="265" r:id="rId14"/>
    <p:sldId id="266" r:id="rId15"/>
    <p:sldId id="270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03FD1-72DE-493A-9D9A-2BDC16273DC2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5B267-A9CA-4850-887A-AE4AE88AC5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02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5B267-A9CA-4850-887A-AE4AE88AC56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5B267-A9CA-4850-887A-AE4AE88AC56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u="sng"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/>
            <a:fld id="{5B88B5E8-ED9D-4B91-BB5D-2192394E3376}" type="slidenum">
              <a:rPr lang="en-US" altLang="ru-RU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15</a:t>
            </a:fld>
            <a:endParaRPr lang="en-US" alt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68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85800"/>
            <a:ext cx="4594225" cy="34448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1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A69B46-5DDC-434D-B3E6-62B7E96BCE71}" type="datetimeFigureOut">
              <a:rPr lang="ru-RU" smtClean="0"/>
              <a:pPr/>
              <a:t>06.01.2025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6125343-87F3-44A5-94C7-B3C56331A4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7;&#1054;&#1042;&#1056;&#1045;&#1052;&#1045;&#1053;&#1053;&#1067;&#1049;%20&#1059;&#1056;&#1054;&#1050;%20&#1058;&#1045;&#1061;&#1053;&#1054;&#1051;&#1054;&#1043;&#1048;&#1048;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СОВРЕМЕННЫЙ УРОК ТЕХНОЛОГИИ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ru-RU" dirty="0" smtClean="0"/>
              <a:t>Содержание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16624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ru-RU" dirty="0"/>
              <a:t>Обязательное выделение в содержании учебного материала </a:t>
            </a:r>
            <a:r>
              <a:rPr lang="ru-RU" b="1" i="1" dirty="0"/>
              <a:t>объекта прочного усвоения</a:t>
            </a:r>
            <a:r>
              <a:rPr lang="ru-RU" dirty="0"/>
              <a:t>, т.е. главного, существенного, и отработка на уроке именно этого материала.</a:t>
            </a:r>
          </a:p>
          <a:p>
            <a:pPr marL="571500" indent="-571500"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ru-RU" dirty="0"/>
              <a:t>Продумывание и формулирование</a:t>
            </a:r>
            <a:r>
              <a:rPr lang="ru-RU" b="1" i="1" dirty="0"/>
              <a:t> ценностных оснований выбора содержания </a:t>
            </a:r>
            <a:r>
              <a:rPr lang="ru-RU" dirty="0"/>
              <a:t>и трактовки учебного материала на уроке</a:t>
            </a:r>
            <a:r>
              <a:rPr lang="ru-RU" dirty="0" smtClean="0"/>
              <a:t>.</a:t>
            </a:r>
          </a:p>
          <a:p>
            <a:pPr marL="571500" indent="-571500"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ru-RU" b="1" i="1" dirty="0"/>
              <a:t>Опора на </a:t>
            </a:r>
            <a:r>
              <a:rPr lang="ru-RU" b="1" i="1" dirty="0" err="1"/>
              <a:t>межпредметные</a:t>
            </a:r>
            <a:r>
              <a:rPr lang="ru-RU" b="1" i="1" dirty="0"/>
              <a:t> связи </a:t>
            </a:r>
            <a:r>
              <a:rPr lang="ru-RU" dirty="0"/>
              <a:t>с целью их использования для формирования у учащихся целостного представления о системе </a:t>
            </a:r>
            <a:r>
              <a:rPr lang="ru-RU" dirty="0" smtClean="0"/>
              <a:t>знаний и </a:t>
            </a:r>
            <a:r>
              <a:rPr lang="ru-RU" dirty="0"/>
              <a:t>о </a:t>
            </a:r>
            <a:r>
              <a:rPr lang="ru-RU" dirty="0" smtClean="0"/>
              <a:t>мире.</a:t>
            </a:r>
          </a:p>
          <a:p>
            <a:pPr marL="571500" indent="-571500">
              <a:buClr>
                <a:srgbClr val="C00000"/>
              </a:buClr>
              <a:buSzPct val="150000"/>
              <a:buFont typeface="Arial" pitchFamily="34" charset="0"/>
              <a:buChar char="•"/>
              <a:defRPr/>
            </a:pPr>
            <a:r>
              <a:rPr lang="ru-RU" dirty="0"/>
              <a:t>Обеспечение </a:t>
            </a:r>
            <a:r>
              <a:rPr lang="ru-RU" b="1" i="1" dirty="0"/>
              <a:t>практической направленности учебного процесса</a:t>
            </a:r>
            <a:r>
              <a:rPr lang="ru-RU" dirty="0"/>
              <a:t>, </a:t>
            </a:r>
            <a:r>
              <a:rPr lang="ru-RU" b="1" i="1" dirty="0"/>
              <a:t>создание реальных возможностей применения учащимися </a:t>
            </a:r>
            <a:r>
              <a:rPr lang="ru-RU" dirty="0"/>
              <a:t>знаний, умений и </a:t>
            </a:r>
            <a:r>
              <a:rPr lang="ru-RU" dirty="0" smtClean="0"/>
              <a:t>навыков.</a:t>
            </a:r>
          </a:p>
          <a:p>
            <a:pPr marL="571500" indent="-571500">
              <a:buClr>
                <a:srgbClr val="C00000"/>
              </a:buClr>
              <a:buSzPct val="150000"/>
              <a:defRPr/>
            </a:pPr>
            <a:endParaRPr lang="ru-RU" dirty="0" smtClean="0"/>
          </a:p>
          <a:p>
            <a:pPr marL="571500" indent="-571500">
              <a:buClr>
                <a:srgbClr val="C00000"/>
              </a:buClr>
              <a:buSzPct val="150000"/>
              <a:buFont typeface="+mj-lt"/>
              <a:buAutoNum type="arabicPeriod" startAt="9"/>
              <a:defRPr/>
            </a:pPr>
            <a:endParaRPr lang="ru-RU" dirty="0"/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rId3" action="ppaction://hlinksldjump" highlightClick="1"/>
          </p:cNvPr>
          <p:cNvSpPr/>
          <p:nvPr/>
        </p:nvSpPr>
        <p:spPr>
          <a:xfrm>
            <a:off x="8316416" y="6021288"/>
            <a:ext cx="827584" cy="83671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Типы уроков технологии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517632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Комплексный</a:t>
            </a:r>
          </a:p>
          <a:p>
            <a:r>
              <a:rPr lang="ru-RU" sz="2800" dirty="0" smtClean="0"/>
              <a:t>Теоретический</a:t>
            </a:r>
          </a:p>
          <a:p>
            <a:r>
              <a:rPr lang="ru-RU" sz="2800" dirty="0" smtClean="0"/>
              <a:t>Практический (практикум)</a:t>
            </a:r>
          </a:p>
          <a:p>
            <a:r>
              <a:rPr lang="ru-RU" sz="2800" dirty="0" smtClean="0"/>
              <a:t>Лабораторная работа</a:t>
            </a:r>
          </a:p>
          <a:p>
            <a:r>
              <a:rPr lang="ru-RU" sz="2800" dirty="0" smtClean="0"/>
              <a:t>Решение технических, технологических задач</a:t>
            </a:r>
          </a:p>
          <a:p>
            <a:r>
              <a:rPr lang="ru-RU" sz="2800" dirty="0" smtClean="0"/>
              <a:t>Контрольная работа</a:t>
            </a:r>
            <a:endParaRPr lang="ru-RU" sz="2800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316416" y="6021288"/>
            <a:ext cx="827584" cy="83671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Дидактическое обеспечение: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учебник (учебное пособие);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рабочая тетрадь;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сборник заданий;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дополнительная литература (словари, справочники);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плакаты;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таблицы;</a:t>
            </a:r>
          </a:p>
          <a:p>
            <a:pPr>
              <a:buNone/>
            </a:pPr>
            <a:r>
              <a:rPr lang="ru-RU" b="1" i="1" dirty="0" smtClean="0"/>
              <a:t>– учебно-техническая документация (УТД):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Технологические карты (ТК);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Инструкционные карты (ИК);</a:t>
            </a:r>
          </a:p>
          <a:p>
            <a:pPr>
              <a:buFont typeface="Courier New" pitchFamily="49" charset="0"/>
              <a:buChar char="o"/>
            </a:pPr>
            <a:r>
              <a:rPr lang="ru-RU" dirty="0" err="1" smtClean="0"/>
              <a:t>Инструкционно-технологические</a:t>
            </a:r>
            <a:r>
              <a:rPr lang="ru-RU" dirty="0" smtClean="0"/>
              <a:t> карты (ИТК);</a:t>
            </a:r>
          </a:p>
          <a:p>
            <a:pPr>
              <a:buNone/>
            </a:pPr>
            <a:r>
              <a:rPr lang="ru-RU" sz="3100" b="1" i="1" dirty="0" smtClean="0"/>
              <a:t>– образцы </a:t>
            </a:r>
            <a:r>
              <a:rPr lang="ru-RU" sz="3100" b="1" i="1" dirty="0" err="1" smtClean="0"/>
              <a:t>объктов</a:t>
            </a:r>
            <a:r>
              <a:rPr lang="ru-RU" sz="3100" b="1" i="1" dirty="0" smtClean="0"/>
              <a:t> труда;</a:t>
            </a:r>
          </a:p>
          <a:p>
            <a:pPr>
              <a:buNone/>
            </a:pPr>
            <a:r>
              <a:rPr lang="ru-RU" sz="3100" b="1" i="1" dirty="0" smtClean="0"/>
              <a:t>– образцы поузловой обработки изделий;</a:t>
            </a:r>
          </a:p>
          <a:p>
            <a:pPr>
              <a:buNone/>
            </a:pPr>
            <a:r>
              <a:rPr lang="ru-RU" sz="3100" b="1" i="1" dirty="0" smtClean="0"/>
              <a:t>– материалы для контроля знаний учащихся:</a:t>
            </a:r>
          </a:p>
          <a:p>
            <a:pPr marL="722313" indent="-722313">
              <a:buFont typeface="Arial" pitchFamily="34" charset="0"/>
              <a:buChar char="•"/>
            </a:pPr>
            <a:r>
              <a:rPr lang="ru-RU" dirty="0" smtClean="0"/>
              <a:t>Карточки-задания,</a:t>
            </a:r>
          </a:p>
          <a:p>
            <a:pPr marL="722313" indent="-722313">
              <a:buFont typeface="Arial" pitchFamily="34" charset="0"/>
              <a:buChar char="•"/>
            </a:pPr>
            <a:r>
              <a:rPr lang="ru-RU" dirty="0" smtClean="0"/>
              <a:t>Тесты,</a:t>
            </a:r>
          </a:p>
          <a:p>
            <a:pPr marL="722313" indent="-722313">
              <a:buFont typeface="Arial" pitchFamily="34" charset="0"/>
              <a:buChar char="•"/>
            </a:pPr>
            <a:r>
              <a:rPr lang="ru-RU" dirty="0" smtClean="0"/>
              <a:t>Кроссворды.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Структура технологической карты урока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556792"/>
            <a:ext cx="6768752" cy="23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dirty="0"/>
              <a:t>1. Информационный блок</a:t>
            </a:r>
          </a:p>
          <a:p>
            <a:pPr marL="0" indent="0">
              <a:buNone/>
            </a:pPr>
            <a:r>
              <a:rPr lang="ru-RU" altLang="ru-RU" dirty="0"/>
              <a:t>2. Дидактическое обоснование</a:t>
            </a:r>
          </a:p>
          <a:p>
            <a:pPr marL="0" indent="0">
              <a:buNone/>
            </a:pPr>
            <a:r>
              <a:rPr lang="ru-RU" altLang="ru-RU" dirty="0"/>
              <a:t>3. Сценарий </a:t>
            </a:r>
            <a:r>
              <a:rPr lang="ru-RU" altLang="ru-RU" dirty="0" smtClean="0"/>
              <a:t>урока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418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524000" y="1044575"/>
            <a:ext cx="927100" cy="336550"/>
            <a:chOff x="912" y="672"/>
            <a:chExt cx="528" cy="199"/>
          </a:xfrm>
        </p:grpSpPr>
        <p:sp>
          <p:nvSpPr>
            <p:cNvPr id="4155" name="AutoShape 17"/>
            <p:cNvSpPr>
              <a:spLocks noChangeArrowheads="1"/>
            </p:cNvSpPr>
            <p:nvPr/>
          </p:nvSpPr>
          <p:spPr bwMode="auto">
            <a:xfrm>
              <a:off x="912" y="672"/>
              <a:ext cx="528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56" name="Text Box 4"/>
            <p:cNvSpPr txBox="1">
              <a:spLocks noChangeArrowheads="1"/>
            </p:cNvSpPr>
            <p:nvPr/>
          </p:nvSpPr>
          <p:spPr bwMode="auto">
            <a:xfrm>
              <a:off x="960" y="672"/>
              <a:ext cx="432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Тема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524000" y="1484313"/>
            <a:ext cx="3119438" cy="336550"/>
            <a:chOff x="912" y="960"/>
            <a:chExt cx="1776" cy="198"/>
          </a:xfrm>
        </p:grpSpPr>
        <p:sp>
          <p:nvSpPr>
            <p:cNvPr id="4153" name="AutoShape 19"/>
            <p:cNvSpPr>
              <a:spLocks noChangeArrowheads="1"/>
            </p:cNvSpPr>
            <p:nvPr/>
          </p:nvSpPr>
          <p:spPr bwMode="auto">
            <a:xfrm>
              <a:off x="912" y="960"/>
              <a:ext cx="1776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54" name="Text Box 5"/>
            <p:cNvSpPr txBox="1">
              <a:spLocks noChangeArrowheads="1"/>
            </p:cNvSpPr>
            <p:nvPr/>
          </p:nvSpPr>
          <p:spPr bwMode="auto">
            <a:xfrm>
              <a:off x="960" y="960"/>
              <a:ext cx="1680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dirty="0" smtClean="0">
                  <a:solidFill>
                    <a:srgbClr val="000099"/>
                  </a:solidFill>
                  <a:latin typeface="Arial" charset="0"/>
                </a:rPr>
                <a:t>Количество уроков в теме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524000" y="1958975"/>
            <a:ext cx="1601788" cy="336550"/>
            <a:chOff x="912" y="1248"/>
            <a:chExt cx="912" cy="199"/>
          </a:xfrm>
        </p:grpSpPr>
        <p:sp>
          <p:nvSpPr>
            <p:cNvPr id="4151" name="AutoShape 20"/>
            <p:cNvSpPr>
              <a:spLocks noChangeArrowheads="1"/>
            </p:cNvSpPr>
            <p:nvPr/>
          </p:nvSpPr>
          <p:spPr bwMode="auto">
            <a:xfrm>
              <a:off x="912" y="1248"/>
              <a:ext cx="912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52" name="Text Box 6"/>
            <p:cNvSpPr txBox="1">
              <a:spLocks noChangeArrowheads="1"/>
            </p:cNvSpPr>
            <p:nvPr/>
          </p:nvSpPr>
          <p:spPr bwMode="auto">
            <a:xfrm>
              <a:off x="960" y="1248"/>
              <a:ext cx="816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Цель темы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1524000" y="2398713"/>
            <a:ext cx="3371850" cy="336550"/>
            <a:chOff x="912" y="1536"/>
            <a:chExt cx="1920" cy="198"/>
          </a:xfrm>
        </p:grpSpPr>
        <p:sp>
          <p:nvSpPr>
            <p:cNvPr id="4149" name="AutoShape 21"/>
            <p:cNvSpPr>
              <a:spLocks noChangeArrowheads="1"/>
            </p:cNvSpPr>
            <p:nvPr/>
          </p:nvSpPr>
          <p:spPr bwMode="auto">
            <a:xfrm>
              <a:off x="912" y="1536"/>
              <a:ext cx="1920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50" name="Text Box 7"/>
            <p:cNvSpPr txBox="1">
              <a:spLocks noChangeArrowheads="1"/>
            </p:cNvSpPr>
            <p:nvPr/>
          </p:nvSpPr>
          <p:spPr bwMode="auto">
            <a:xfrm>
              <a:off x="960" y="1536"/>
              <a:ext cx="1824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Содержание изучаемой темы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1524000" y="2852738"/>
            <a:ext cx="3335338" cy="336550"/>
            <a:chOff x="912" y="1824"/>
            <a:chExt cx="1680" cy="196"/>
          </a:xfrm>
        </p:grpSpPr>
        <p:sp>
          <p:nvSpPr>
            <p:cNvPr id="4147" name="AutoShape 22"/>
            <p:cNvSpPr>
              <a:spLocks noChangeArrowheads="1"/>
            </p:cNvSpPr>
            <p:nvPr/>
          </p:nvSpPr>
          <p:spPr bwMode="auto">
            <a:xfrm>
              <a:off x="912" y="1824"/>
              <a:ext cx="1680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48" name="Text Box 8"/>
            <p:cNvSpPr txBox="1">
              <a:spLocks noChangeArrowheads="1"/>
            </p:cNvSpPr>
            <p:nvPr/>
          </p:nvSpPr>
          <p:spPr bwMode="auto">
            <a:xfrm>
              <a:off x="960" y="1824"/>
              <a:ext cx="1584" cy="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Планируемый результат</a:t>
              </a:r>
            </a:p>
          </p:txBody>
        </p:sp>
      </p:grpSp>
      <p:grpSp>
        <p:nvGrpSpPr>
          <p:cNvPr id="7" name="Group 34"/>
          <p:cNvGrpSpPr>
            <a:grpSpLocks/>
          </p:cNvGrpSpPr>
          <p:nvPr/>
        </p:nvGrpSpPr>
        <p:grpSpPr bwMode="auto">
          <a:xfrm>
            <a:off x="1524000" y="3284538"/>
            <a:ext cx="3335338" cy="354012"/>
            <a:chOff x="912" y="2112"/>
            <a:chExt cx="1824" cy="192"/>
          </a:xfrm>
        </p:grpSpPr>
        <p:sp>
          <p:nvSpPr>
            <p:cNvPr id="4145" name="AutoShape 23"/>
            <p:cNvSpPr>
              <a:spLocks noChangeArrowheads="1"/>
            </p:cNvSpPr>
            <p:nvPr/>
          </p:nvSpPr>
          <p:spPr bwMode="auto">
            <a:xfrm>
              <a:off x="912" y="2112"/>
              <a:ext cx="1824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46" name="Text Box 9"/>
            <p:cNvSpPr txBox="1">
              <a:spLocks noChangeArrowheads="1"/>
            </p:cNvSpPr>
            <p:nvPr/>
          </p:nvSpPr>
          <p:spPr bwMode="auto">
            <a:xfrm>
              <a:off x="960" y="2112"/>
              <a:ext cx="172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Организация пространства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1524000" y="3716338"/>
            <a:ext cx="3335338" cy="417512"/>
            <a:chOff x="912" y="2400"/>
            <a:chExt cx="1824" cy="192"/>
          </a:xfrm>
        </p:grpSpPr>
        <p:sp>
          <p:nvSpPr>
            <p:cNvPr id="4143" name="AutoShape 24"/>
            <p:cNvSpPr>
              <a:spLocks noChangeArrowheads="1"/>
            </p:cNvSpPr>
            <p:nvPr/>
          </p:nvSpPr>
          <p:spPr bwMode="auto">
            <a:xfrm>
              <a:off x="912" y="2400"/>
              <a:ext cx="1824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44" name="Text Box 10"/>
            <p:cNvSpPr txBox="1">
              <a:spLocks noChangeArrowheads="1"/>
            </p:cNvSpPr>
            <p:nvPr/>
          </p:nvSpPr>
          <p:spPr bwMode="auto">
            <a:xfrm>
              <a:off x="960" y="2400"/>
              <a:ext cx="172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Технология изучения темы</a:t>
              </a:r>
            </a:p>
          </p:txBody>
        </p: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2743200" y="4292600"/>
            <a:ext cx="5932488" cy="336550"/>
            <a:chOff x="1632" y="2928"/>
            <a:chExt cx="2160" cy="224"/>
          </a:xfrm>
        </p:grpSpPr>
        <p:sp>
          <p:nvSpPr>
            <p:cNvPr id="4141" name="AutoShape 25"/>
            <p:cNvSpPr>
              <a:spLocks noChangeArrowheads="1"/>
            </p:cNvSpPr>
            <p:nvPr/>
          </p:nvSpPr>
          <p:spPr bwMode="auto">
            <a:xfrm>
              <a:off x="1632" y="2928"/>
              <a:ext cx="2160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42" name="Text Box 11"/>
            <p:cNvSpPr txBox="1">
              <a:spLocks noChangeArrowheads="1"/>
            </p:cNvSpPr>
            <p:nvPr/>
          </p:nvSpPr>
          <p:spPr bwMode="auto">
            <a:xfrm>
              <a:off x="1680" y="2928"/>
              <a:ext cx="206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1 этап. Мотивация к деятельности</a:t>
              </a:r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2743200" y="4652963"/>
            <a:ext cx="5932488" cy="342900"/>
            <a:chOff x="1632" y="3216"/>
            <a:chExt cx="2784" cy="192"/>
          </a:xfrm>
        </p:grpSpPr>
        <p:sp>
          <p:nvSpPr>
            <p:cNvPr id="4139" name="AutoShape 26"/>
            <p:cNvSpPr>
              <a:spLocks noChangeArrowheads="1"/>
            </p:cNvSpPr>
            <p:nvPr/>
          </p:nvSpPr>
          <p:spPr bwMode="auto">
            <a:xfrm>
              <a:off x="1632" y="3216"/>
              <a:ext cx="2784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40" name="Text Box 12"/>
            <p:cNvSpPr txBox="1">
              <a:spLocks noChangeArrowheads="1"/>
            </p:cNvSpPr>
            <p:nvPr/>
          </p:nvSpPr>
          <p:spPr bwMode="auto">
            <a:xfrm>
              <a:off x="1680" y="3216"/>
              <a:ext cx="26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2 этап. Учебно-познавательная деятельность</a:t>
              </a:r>
            </a:p>
          </p:txBody>
        </p:sp>
      </p:grpSp>
      <p:grpSp>
        <p:nvGrpSpPr>
          <p:cNvPr id="11" name="Group 38"/>
          <p:cNvGrpSpPr>
            <a:grpSpLocks/>
          </p:cNvGrpSpPr>
          <p:nvPr/>
        </p:nvGrpSpPr>
        <p:grpSpPr bwMode="auto">
          <a:xfrm>
            <a:off x="2743200" y="5084763"/>
            <a:ext cx="5932488" cy="638175"/>
            <a:chOff x="1632" y="3504"/>
            <a:chExt cx="3648" cy="192"/>
          </a:xfrm>
        </p:grpSpPr>
        <p:sp>
          <p:nvSpPr>
            <p:cNvPr id="4137" name="AutoShape 27"/>
            <p:cNvSpPr>
              <a:spLocks noChangeArrowheads="1"/>
            </p:cNvSpPr>
            <p:nvPr/>
          </p:nvSpPr>
          <p:spPr bwMode="auto">
            <a:xfrm>
              <a:off x="1632" y="3504"/>
              <a:ext cx="3648" cy="19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38" name="Text Box 13"/>
            <p:cNvSpPr txBox="1">
              <a:spLocks noChangeArrowheads="1"/>
            </p:cNvSpPr>
            <p:nvPr/>
          </p:nvSpPr>
          <p:spPr bwMode="auto">
            <a:xfrm>
              <a:off x="1680" y="3504"/>
              <a:ext cx="3552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3 этап. Интеллектуально-преобразовательная деятельность</a:t>
              </a:r>
            </a:p>
          </p:txBody>
        </p:sp>
      </p:grpSp>
      <p:grpSp>
        <p:nvGrpSpPr>
          <p:cNvPr id="12" name="Group 29"/>
          <p:cNvGrpSpPr>
            <a:grpSpLocks/>
          </p:cNvGrpSpPr>
          <p:nvPr/>
        </p:nvGrpSpPr>
        <p:grpSpPr bwMode="auto">
          <a:xfrm>
            <a:off x="609600" y="304800"/>
            <a:ext cx="7924800" cy="533400"/>
            <a:chOff x="384" y="144"/>
            <a:chExt cx="4992" cy="336"/>
          </a:xfrm>
        </p:grpSpPr>
        <p:sp>
          <p:nvSpPr>
            <p:cNvPr id="4135" name="AutoShape 16"/>
            <p:cNvSpPr>
              <a:spLocks noChangeArrowheads="1"/>
            </p:cNvSpPr>
            <p:nvPr/>
          </p:nvSpPr>
          <p:spPr bwMode="auto">
            <a:xfrm>
              <a:off x="384" y="144"/>
              <a:ext cx="4992" cy="336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4136" name="Text Box 15"/>
            <p:cNvSpPr txBox="1">
              <a:spLocks noChangeArrowheads="1"/>
            </p:cNvSpPr>
            <p:nvPr/>
          </p:nvSpPr>
          <p:spPr bwMode="auto">
            <a:xfrm>
              <a:off x="432" y="192"/>
              <a:ext cx="48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2000" b="1" smtClean="0">
                  <a:solidFill>
                    <a:srgbClr val="000099"/>
                  </a:solidFill>
                  <a:latin typeface="Arial" charset="0"/>
                </a:rPr>
                <a:t>Технологическая карта</a:t>
              </a:r>
            </a:p>
          </p:txBody>
        </p:sp>
      </p:grpSp>
      <p:sp>
        <p:nvSpPr>
          <p:cNvPr id="4109" name="Line 43"/>
          <p:cNvSpPr>
            <a:spLocks noChangeShapeType="1"/>
          </p:cNvSpPr>
          <p:nvPr/>
        </p:nvSpPr>
        <p:spPr bwMode="auto">
          <a:xfrm flipV="1">
            <a:off x="1143000" y="838200"/>
            <a:ext cx="0" cy="3810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0" name="Line 44"/>
          <p:cNvSpPr>
            <a:spLocks noChangeShapeType="1"/>
          </p:cNvSpPr>
          <p:nvPr/>
        </p:nvSpPr>
        <p:spPr bwMode="auto">
          <a:xfrm flipH="1" flipV="1">
            <a:off x="1143000" y="12192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1" name="Line 45"/>
          <p:cNvSpPr>
            <a:spLocks noChangeShapeType="1"/>
          </p:cNvSpPr>
          <p:nvPr/>
        </p:nvSpPr>
        <p:spPr bwMode="auto">
          <a:xfrm flipV="1">
            <a:off x="1143000" y="12192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2" name="Line 46"/>
          <p:cNvSpPr>
            <a:spLocks noChangeShapeType="1"/>
          </p:cNvSpPr>
          <p:nvPr/>
        </p:nvSpPr>
        <p:spPr bwMode="auto">
          <a:xfrm flipH="1" flipV="1">
            <a:off x="1143000" y="16764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3" name="Line 47"/>
          <p:cNvSpPr>
            <a:spLocks noChangeShapeType="1"/>
          </p:cNvSpPr>
          <p:nvPr/>
        </p:nvSpPr>
        <p:spPr bwMode="auto">
          <a:xfrm flipV="1">
            <a:off x="1143000" y="16764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4" name="Line 48"/>
          <p:cNvSpPr>
            <a:spLocks noChangeShapeType="1"/>
          </p:cNvSpPr>
          <p:nvPr/>
        </p:nvSpPr>
        <p:spPr bwMode="auto">
          <a:xfrm flipH="1" flipV="1">
            <a:off x="1143000" y="21336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5" name="Line 49"/>
          <p:cNvSpPr>
            <a:spLocks noChangeShapeType="1"/>
          </p:cNvSpPr>
          <p:nvPr/>
        </p:nvSpPr>
        <p:spPr bwMode="auto">
          <a:xfrm flipV="1">
            <a:off x="1143000" y="21336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6" name="Line 50"/>
          <p:cNvSpPr>
            <a:spLocks noChangeShapeType="1"/>
          </p:cNvSpPr>
          <p:nvPr/>
        </p:nvSpPr>
        <p:spPr bwMode="auto">
          <a:xfrm flipH="1" flipV="1">
            <a:off x="1143000" y="25908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7" name="Line 51"/>
          <p:cNvSpPr>
            <a:spLocks noChangeShapeType="1"/>
          </p:cNvSpPr>
          <p:nvPr/>
        </p:nvSpPr>
        <p:spPr bwMode="auto">
          <a:xfrm flipV="1">
            <a:off x="1143000" y="25908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8" name="Line 52"/>
          <p:cNvSpPr>
            <a:spLocks noChangeShapeType="1"/>
          </p:cNvSpPr>
          <p:nvPr/>
        </p:nvSpPr>
        <p:spPr bwMode="auto">
          <a:xfrm flipH="1" flipV="1">
            <a:off x="1143000" y="30480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19" name="Line 53"/>
          <p:cNvSpPr>
            <a:spLocks noChangeShapeType="1"/>
          </p:cNvSpPr>
          <p:nvPr/>
        </p:nvSpPr>
        <p:spPr bwMode="auto">
          <a:xfrm flipV="1">
            <a:off x="1143000" y="30480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0" name="Line 54"/>
          <p:cNvSpPr>
            <a:spLocks noChangeShapeType="1"/>
          </p:cNvSpPr>
          <p:nvPr/>
        </p:nvSpPr>
        <p:spPr bwMode="auto">
          <a:xfrm flipH="1" flipV="1">
            <a:off x="1143000" y="35052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1" name="Line 55"/>
          <p:cNvSpPr>
            <a:spLocks noChangeShapeType="1"/>
          </p:cNvSpPr>
          <p:nvPr/>
        </p:nvSpPr>
        <p:spPr bwMode="auto">
          <a:xfrm flipV="1">
            <a:off x="1143000" y="3505200"/>
            <a:ext cx="0" cy="45720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2" name="Line 56"/>
          <p:cNvSpPr>
            <a:spLocks noChangeShapeType="1"/>
          </p:cNvSpPr>
          <p:nvPr/>
        </p:nvSpPr>
        <p:spPr bwMode="auto">
          <a:xfrm flipH="1" flipV="1">
            <a:off x="1143000" y="3962400"/>
            <a:ext cx="381000" cy="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3" name="Line 57"/>
          <p:cNvSpPr>
            <a:spLocks noChangeShapeType="1"/>
          </p:cNvSpPr>
          <p:nvPr/>
        </p:nvSpPr>
        <p:spPr bwMode="auto">
          <a:xfrm flipV="1">
            <a:off x="2339975" y="4129088"/>
            <a:ext cx="1588" cy="325437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4" name="Line 58"/>
          <p:cNvSpPr>
            <a:spLocks noChangeShapeType="1"/>
          </p:cNvSpPr>
          <p:nvPr/>
        </p:nvSpPr>
        <p:spPr bwMode="auto">
          <a:xfrm flipH="1" flipV="1">
            <a:off x="2362200" y="4419600"/>
            <a:ext cx="422275" cy="1588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5" name="Line 59"/>
          <p:cNvSpPr>
            <a:spLocks noChangeShapeType="1"/>
          </p:cNvSpPr>
          <p:nvPr/>
        </p:nvSpPr>
        <p:spPr bwMode="auto">
          <a:xfrm flipV="1">
            <a:off x="2339975" y="4405313"/>
            <a:ext cx="1588" cy="48895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6" name="Line 60"/>
          <p:cNvSpPr>
            <a:spLocks noChangeShapeType="1"/>
          </p:cNvSpPr>
          <p:nvPr/>
        </p:nvSpPr>
        <p:spPr bwMode="auto">
          <a:xfrm flipH="1" flipV="1">
            <a:off x="2362200" y="4876800"/>
            <a:ext cx="422275" cy="1588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7" name="Line 61"/>
          <p:cNvSpPr>
            <a:spLocks noChangeShapeType="1"/>
          </p:cNvSpPr>
          <p:nvPr/>
        </p:nvSpPr>
        <p:spPr bwMode="auto">
          <a:xfrm flipV="1">
            <a:off x="2339975" y="4837113"/>
            <a:ext cx="1588" cy="488950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8" name="Line 62"/>
          <p:cNvSpPr>
            <a:spLocks noChangeShapeType="1"/>
          </p:cNvSpPr>
          <p:nvPr/>
        </p:nvSpPr>
        <p:spPr bwMode="auto">
          <a:xfrm flipH="1" flipV="1">
            <a:off x="2362200" y="5334000"/>
            <a:ext cx="422275" cy="1588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sp>
        <p:nvSpPr>
          <p:cNvPr id="4129" name="Line 64"/>
          <p:cNvSpPr>
            <a:spLocks noChangeShapeType="1"/>
          </p:cNvSpPr>
          <p:nvPr/>
        </p:nvSpPr>
        <p:spPr bwMode="auto">
          <a:xfrm flipH="1" flipV="1">
            <a:off x="2339975" y="5949950"/>
            <a:ext cx="422275" cy="1588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2771775" y="5805488"/>
            <a:ext cx="5903913" cy="715962"/>
            <a:chOff x="1728" y="3552"/>
            <a:chExt cx="3193" cy="422"/>
          </a:xfrm>
        </p:grpSpPr>
        <p:sp>
          <p:nvSpPr>
            <p:cNvPr id="4132" name="AutoShape 18"/>
            <p:cNvSpPr>
              <a:spLocks noChangeArrowheads="1"/>
            </p:cNvSpPr>
            <p:nvPr/>
          </p:nvSpPr>
          <p:spPr bwMode="auto">
            <a:xfrm>
              <a:off x="1728" y="3552"/>
              <a:ext cx="3193" cy="422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FFFF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1600" smtClean="0">
                <a:solidFill>
                  <a:srgbClr val="000000"/>
                </a:solidFill>
              </a:endParaRPr>
            </a:p>
          </p:txBody>
        </p:sp>
        <p:sp>
          <p:nvSpPr>
            <p:cNvPr id="4133" name="Text Box 14"/>
            <p:cNvSpPr txBox="1">
              <a:spLocks noChangeArrowheads="1"/>
            </p:cNvSpPr>
            <p:nvPr/>
          </p:nvSpPr>
          <p:spPr bwMode="auto">
            <a:xfrm>
              <a:off x="1791" y="3566"/>
              <a:ext cx="3130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4 этап.</a:t>
              </a:r>
              <a:r>
                <a:rPr lang="en-US" altLang="ru-RU" sz="1600" b="1" smtClean="0">
                  <a:solidFill>
                    <a:srgbClr val="000099"/>
                  </a:solidFill>
                  <a:latin typeface="Arial" charset="0"/>
                </a:rPr>
                <a:t> </a:t>
              </a: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Рефлексия деятельности. Контроль и оценка</a:t>
              </a:r>
            </a:p>
          </p:txBody>
        </p:sp>
        <p:sp>
          <p:nvSpPr>
            <p:cNvPr id="4134" name="Text Box 93"/>
            <p:cNvSpPr txBox="1">
              <a:spLocks noChangeArrowheads="1"/>
            </p:cNvSpPr>
            <p:nvPr/>
          </p:nvSpPr>
          <p:spPr bwMode="auto">
            <a:xfrm>
              <a:off x="2200" y="3748"/>
              <a:ext cx="272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600" b="1" smtClean="0">
                  <a:solidFill>
                    <a:srgbClr val="000099"/>
                  </a:solidFill>
                  <a:latin typeface="Arial" charset="0"/>
                </a:rPr>
                <a:t>результатов</a:t>
              </a:r>
            </a:p>
          </p:txBody>
        </p:sp>
      </p:grpSp>
      <p:sp>
        <p:nvSpPr>
          <p:cNvPr id="4131" name="Line 95"/>
          <p:cNvSpPr>
            <a:spLocks noChangeShapeType="1"/>
          </p:cNvSpPr>
          <p:nvPr/>
        </p:nvSpPr>
        <p:spPr bwMode="auto">
          <a:xfrm flipV="1">
            <a:off x="2339975" y="5256213"/>
            <a:ext cx="1588" cy="693737"/>
          </a:xfrm>
          <a:prstGeom prst="line">
            <a:avLst/>
          </a:prstGeom>
          <a:noFill/>
          <a:ln w="57150">
            <a:pattFill prst="lgCheck">
              <a:fgClr>
                <a:srgbClr val="FFFFFF"/>
              </a:fgClr>
              <a:bgClr>
                <a:srgbClr val="CCFFFF"/>
              </a:bgClr>
            </a:patt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4736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 cstate="print">
            <a:lum bright="-1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2" b="2632"/>
          <a:stretch>
            <a:fillRect/>
          </a:stretch>
        </p:blipFill>
        <p:spPr bwMode="auto">
          <a:xfrm>
            <a:off x="22345" y="260648"/>
            <a:ext cx="9008264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-10000" contrast="40000"/>
                  </a:blip>
                  <a:srcRect t="10522" b="2632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095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302" y="163896"/>
            <a:ext cx="8229600" cy="490066"/>
          </a:xfrm>
        </p:spPr>
        <p:txBody>
          <a:bodyPr>
            <a:noAutofit/>
          </a:bodyPr>
          <a:lstStyle/>
          <a:p>
            <a:r>
              <a:rPr lang="ru-RU" sz="2400" dirty="0" smtClean="0"/>
              <a:t>Технологическая карта урока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602784"/>
              </p:ext>
            </p:extLst>
          </p:nvPr>
        </p:nvGraphicFramePr>
        <p:xfrm>
          <a:off x="323528" y="1502788"/>
          <a:ext cx="8568952" cy="4878542"/>
        </p:xfrm>
        <a:graphic>
          <a:graphicData uri="http://schemas.openxmlformats.org/drawingml/2006/table">
            <a:tbl>
              <a:tblPr firstRow="1" firstCol="1" bandRow="1"/>
              <a:tblGrid>
                <a:gridCol w="1481049"/>
                <a:gridCol w="112181"/>
                <a:gridCol w="3487861"/>
                <a:gridCol w="3487861"/>
              </a:tblGrid>
              <a:tr h="243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Раздел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Цель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Задачи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17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Основное содержание темы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Термины понятия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Планируемые результаты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Личностные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Метапредметные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Предметные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2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Организация образовательного пространства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785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Межпредметные связи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Ресурсы (дидактические материалы, МТО)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9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570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Формы организации познавательной деятельности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Методы обучения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Тип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48680"/>
            <a:ext cx="83529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 «Технология»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Класс 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Технологическая карта занятия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учителя _______________________________________________________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(ФИО, название образовательного учреждения)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6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759503"/>
              </p:ext>
            </p:extLst>
          </p:nvPr>
        </p:nvGraphicFramePr>
        <p:xfrm>
          <a:off x="457200" y="404666"/>
          <a:ext cx="8229599" cy="6029882"/>
        </p:xfrm>
        <a:graphic>
          <a:graphicData uri="http://schemas.openxmlformats.org/drawingml/2006/table">
            <a:tbl>
              <a:tblPr firstRow="1" firstCol="1" bandRow="1"/>
              <a:tblGrid>
                <a:gridCol w="2098576"/>
                <a:gridCol w="3387638"/>
                <a:gridCol w="2743385"/>
              </a:tblGrid>
              <a:tr h="266116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ТЕХНОЛОГИЯ ИЗУЧЕНИЯ ТЕМЫ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2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1 этап Самоопределение к деятельности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(организационная часть; актуализация знаний/проверка; определение темы, цели и задач урока)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Цели деятельности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Ситуативные задания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Планируемый результат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2 этап Учебно-познавательная деятельность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(изучение учебного материала, его закрепление)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1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Цели деятельности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Учебные задания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знание (З), понимание (П), умение (У)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Планируемый результат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Блок А (название)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Блок Б (название)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3 этап Интеллектуально-преобразовательная деятельность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(вводный инструктаж, самостоятельная практическая деятельность)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Цели деятельности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Варианты заданий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Планируемый результат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23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4 этап Рефлексивная деятельность 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(заключительный инструктаж, итоги урока, анализ урока учителем)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Цели деятельности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Самоанализ и самооценка ученика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Планируемый результат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Цели деятельности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Самоанализ и самооценка учителя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Планируемый результат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111" marR="6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9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Опорная таблица к анализу урока</a:t>
            </a:r>
            <a:r>
              <a:rPr lang="ru-RU" dirty="0" smtClean="0"/>
              <a:t> (</a:t>
            </a:r>
            <a:r>
              <a:rPr lang="ru-RU" dirty="0" err="1" smtClean="0"/>
              <a:t>Конаржевский</a:t>
            </a:r>
            <a:r>
              <a:rPr lang="ru-RU" dirty="0" smtClean="0"/>
              <a:t> Ю.А.)</a:t>
            </a:r>
          </a:p>
          <a:p>
            <a:r>
              <a:rPr lang="ru-RU" b="1" dirty="0" smtClean="0"/>
              <a:t>Методика системного  анализа и оценки эффективности учебных занятий </a:t>
            </a:r>
            <a:r>
              <a:rPr lang="ru-RU" dirty="0" smtClean="0"/>
              <a:t>(разработана В.П. Симоновым)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Урок -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0855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это </a:t>
            </a:r>
            <a:r>
              <a:rPr lang="ru-RU" sz="2400" b="1" dirty="0"/>
              <a:t>специфическая форма </a:t>
            </a:r>
            <a:r>
              <a:rPr lang="ru-RU" sz="2400" dirty="0"/>
              <a:t>организации целостного педагогического процесса,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при </a:t>
            </a:r>
            <a:r>
              <a:rPr lang="ru-RU" sz="2400" dirty="0"/>
              <a:t>котором педагог </a:t>
            </a:r>
            <a:r>
              <a:rPr lang="ru-RU" sz="2400" b="1" dirty="0"/>
              <a:t>в течение точно установленного времени руководит </a:t>
            </a:r>
            <a:r>
              <a:rPr lang="ru-RU" sz="2400" dirty="0"/>
              <a:t>коллективной познавательной и иной деятельностью постоянной группы учащихся (класса)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с </a:t>
            </a:r>
            <a:r>
              <a:rPr lang="ru-RU" sz="2400" b="1" dirty="0"/>
              <a:t>учетом особенностей каждого из них, </a:t>
            </a:r>
            <a:endParaRPr lang="ru-RU" sz="2400" b="1" dirty="0" smtClean="0"/>
          </a:p>
          <a:p>
            <a:pPr marL="0" indent="0">
              <a:buNone/>
            </a:pPr>
            <a:r>
              <a:rPr lang="ru-RU" sz="2400" b="1" dirty="0" smtClean="0"/>
              <a:t>используя </a:t>
            </a:r>
            <a:r>
              <a:rPr lang="ru-RU" sz="2400" b="1" dirty="0"/>
              <a:t>виды, средства и методы </a:t>
            </a:r>
            <a:r>
              <a:rPr lang="ru-RU" sz="2400" dirty="0"/>
              <a:t>работы, создающие благоприятные условия для того, чтобы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все </a:t>
            </a:r>
            <a:r>
              <a:rPr lang="ru-RU" sz="2400" b="1" dirty="0"/>
              <a:t>ученики овладевали основами изучаемого предмета</a:t>
            </a:r>
            <a:r>
              <a:rPr lang="ru-RU" sz="2400" dirty="0"/>
              <a:t> непосредственно в процессе обучения, а также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для </a:t>
            </a:r>
            <a:r>
              <a:rPr lang="ru-RU" sz="2400" b="1" dirty="0"/>
              <a:t>воспитания и развития </a:t>
            </a:r>
            <a:r>
              <a:rPr lang="ru-RU" sz="2400" dirty="0"/>
              <a:t>познавательных способностей и духовных сил школьников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404582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3200" dirty="0" smtClean="0"/>
              <a:t>Современный урок - это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611560" y="1484784"/>
            <a:ext cx="807524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dirty="0" smtClean="0"/>
              <a:t>совершенно </a:t>
            </a:r>
            <a:r>
              <a:rPr lang="ru-RU" altLang="ru-RU" sz="2400" b="1" dirty="0" smtClean="0"/>
              <a:t>новый</a:t>
            </a:r>
          </a:p>
          <a:p>
            <a:pPr eaLnBrk="1" hangingPunct="1"/>
            <a:r>
              <a:rPr lang="ru-RU" altLang="ru-RU" sz="2400" b="1" dirty="0" smtClean="0"/>
              <a:t>актуальный</a:t>
            </a:r>
            <a:r>
              <a:rPr lang="ru-RU" altLang="ru-RU" sz="2400" dirty="0" smtClean="0"/>
              <a:t> [от лат. </a:t>
            </a:r>
            <a:r>
              <a:rPr lang="ru-RU" altLang="ru-RU" sz="2400" dirty="0" err="1" smtClean="0"/>
              <a:t>actualis</a:t>
            </a:r>
            <a:r>
              <a:rPr lang="ru-RU" altLang="ru-RU" sz="2400" dirty="0" smtClean="0"/>
              <a:t> – деятельный] –  важный, существенный для настоящего времени, не теряющий связи с прошлым, </a:t>
            </a:r>
          </a:p>
          <a:p>
            <a:pPr eaLnBrk="1" hangingPunct="1"/>
            <a:r>
              <a:rPr lang="ru-RU" altLang="ru-RU" sz="2400" b="1" dirty="0" smtClean="0"/>
              <a:t>действенный,</a:t>
            </a:r>
            <a:r>
              <a:rPr lang="ru-RU" altLang="ru-RU" sz="2400" dirty="0" smtClean="0"/>
              <a:t> имеющий непосредственное отношение к интересам сегодня живущего человека, насущный, существующий, проявляющийся в действительности </a:t>
            </a:r>
          </a:p>
          <a:p>
            <a:pPr eaLnBrk="1" hangingPunct="1"/>
            <a:r>
              <a:rPr lang="ru-RU" altLang="ru-RU" sz="2400" dirty="0" smtClean="0"/>
              <a:t> закладывает </a:t>
            </a:r>
            <a:r>
              <a:rPr lang="ru-RU" altLang="ru-RU" sz="2400" b="1" dirty="0" smtClean="0"/>
              <a:t>основу для будущего</a:t>
            </a:r>
            <a:r>
              <a:rPr lang="ru-RU" altLang="ru-RU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878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/>
              <a:t>Критерии современного урока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i="1" dirty="0" smtClean="0"/>
              <a:t>(по </a:t>
            </a:r>
            <a:r>
              <a:rPr lang="ru-RU" sz="2400" i="1" dirty="0" err="1" smtClean="0"/>
              <a:t>А.В.Хуторскому</a:t>
            </a:r>
            <a:r>
              <a:rPr lang="ru-RU" sz="2400" i="1" dirty="0" smtClean="0"/>
              <a:t>)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/>
              <a:t>урок самореализации ученика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урок </a:t>
            </a:r>
            <a:r>
              <a:rPr lang="ru-RU" sz="2800" dirty="0"/>
              <a:t>открытия нового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урок создания образовательной продукции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урок развития компетентностей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урок коммуникаций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/>
              <a:t>метапредметный</a:t>
            </a:r>
            <a:r>
              <a:rPr lang="ru-RU" sz="2800" dirty="0"/>
              <a:t> урок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/>
              <a:t>урок социального </a:t>
            </a:r>
            <a:r>
              <a:rPr lang="ru-RU" sz="2800" dirty="0" smtClean="0"/>
              <a:t>опыта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634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Дидактическое обоснование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 урока</a:t>
            </a:r>
          </a:p>
          <a:p>
            <a:r>
              <a:rPr lang="ru-RU" dirty="0" smtClean="0"/>
              <a:t>Задачи</a:t>
            </a:r>
          </a:p>
          <a:p>
            <a:r>
              <a:rPr lang="ru-RU" dirty="0" smtClean="0"/>
              <a:t>Методы обучения</a:t>
            </a:r>
          </a:p>
          <a:p>
            <a:r>
              <a:rPr lang="ru-RU" dirty="0" smtClean="0"/>
              <a:t>Средства обучения</a:t>
            </a:r>
          </a:p>
          <a:p>
            <a:r>
              <a:rPr lang="ru-RU" dirty="0" smtClean="0"/>
              <a:t>Тип урока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820472" cy="7661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Главные требования к уроку технологии: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812088" cy="5328592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Четкость и ясность основных учебно-воспитательных целей, которые должны быть достигнуты в результате проведения занятия.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Правильный подбор учебного материала для урока в целом и каждой его части. Материал подбирается исходя из целей и темы урока, а также уровня предшествующей подготовки учащихся.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Для организации на уроке практической работы очень важен подбор объектов труда, т.е. изделий, которые изготавливают ученики.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Выбор наиболее целесообразных методов обучения для каждого урока. При этом учитывается специфика учебного материала, уровень подготовки учащихся, материальное оснащение, опыт самого учителя.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Организационная четкость урока: своевременное начало и окончание, распределение времени на каждый этап и т.д.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Достижение целей урока. Усвоение учебного материала всеми учащимися. Выполнение развивающей и воспитательной функции урока.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653137"/>
            <a:ext cx="8458200" cy="1422650"/>
          </a:xfrm>
        </p:spPr>
        <p:txBody>
          <a:bodyPr>
            <a:normAutofit/>
          </a:bodyPr>
          <a:lstStyle/>
          <a:p>
            <a:r>
              <a:rPr lang="ru-RU" sz="4000" b="1" i="1" cap="none" dirty="0" smtClean="0"/>
              <a:t>Проектирование современного урока технологии</a:t>
            </a:r>
            <a:endParaRPr lang="ru-RU" sz="4000" b="1" i="1" cap="none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21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Этапы проектирования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с документами: ООП, учебная программа по предмету, МТО, </a:t>
            </a:r>
            <a:r>
              <a:rPr lang="ru-RU" sz="2800" dirty="0" err="1" smtClean="0"/>
              <a:t>САНПин</a:t>
            </a:r>
            <a:endParaRPr lang="ru-RU" sz="2800" dirty="0" smtClean="0"/>
          </a:p>
          <a:p>
            <a:r>
              <a:rPr lang="ru-RU" sz="2800" dirty="0" err="1" smtClean="0">
                <a:hlinkClick r:id="rId2" action="ppaction://hlinkpres?slideindex=7&amp;slidetitle=Комплексное планирование задач по трем группам:"/>
              </a:rPr>
              <a:t>Целеполагание</a:t>
            </a:r>
            <a:endParaRPr lang="ru-RU" sz="2800" dirty="0" smtClean="0"/>
          </a:p>
          <a:p>
            <a:r>
              <a:rPr lang="ru-RU" sz="2800" smtClean="0"/>
              <a:t>Методика </a:t>
            </a:r>
            <a:endParaRPr lang="ru-RU" sz="2800" dirty="0" smtClean="0"/>
          </a:p>
          <a:p>
            <a:r>
              <a:rPr lang="ru-RU" sz="2800" dirty="0" smtClean="0">
                <a:hlinkClick r:id="rId2" action="ppaction://hlinkpres?slideindex=8&amp;slidetitle=Содержание урока"/>
              </a:rPr>
              <a:t>Содержание</a:t>
            </a:r>
            <a:endParaRPr lang="ru-RU" sz="2800" dirty="0" smtClean="0"/>
          </a:p>
          <a:p>
            <a:r>
              <a:rPr lang="ru-RU" sz="2800" dirty="0" smtClean="0">
                <a:hlinkClick r:id="rId2" action="ppaction://hlinkpres?slideindex=9&amp;slidetitle=Типы уроков технологии"/>
              </a:rPr>
              <a:t>Тип урока</a:t>
            </a:r>
            <a:endParaRPr lang="ru-RU" sz="2800" dirty="0" smtClean="0"/>
          </a:p>
          <a:p>
            <a:r>
              <a:rPr lang="ru-RU" sz="2800" dirty="0" smtClean="0">
                <a:hlinkClick r:id="rId2" action="ppaction://hlinkpres?slideindex=11&amp;slidetitle=Дидактическое обеспечение:"/>
              </a:rPr>
              <a:t>Дидактическое обеспечение</a:t>
            </a:r>
            <a:endParaRPr lang="ru-RU" sz="2800" dirty="0" smtClean="0"/>
          </a:p>
          <a:p>
            <a:r>
              <a:rPr lang="ru-RU" sz="2800" dirty="0" smtClean="0"/>
              <a:t>Структура</a:t>
            </a:r>
          </a:p>
          <a:p>
            <a:r>
              <a:rPr lang="ru-RU" sz="2800" dirty="0" smtClean="0"/>
              <a:t>Сценарий урока</a:t>
            </a:r>
          </a:p>
          <a:p>
            <a:r>
              <a:rPr lang="ru-RU" sz="2800" dirty="0" smtClean="0"/>
              <a:t>Дидактика урока</a:t>
            </a:r>
          </a:p>
        </p:txBody>
      </p:sp>
    </p:spTree>
    <p:extLst>
      <p:ext uri="{BB962C8B-B14F-4D97-AF65-F5344CB8AC3E}">
        <p14:creationId xmlns:p14="http://schemas.microsoft.com/office/powerpoint/2010/main" val="23426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Комплексное планирование задач по трем группам: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400600"/>
          </a:xfrm>
        </p:spPr>
        <p:txBody>
          <a:bodyPr>
            <a:normAutofit/>
          </a:bodyPr>
          <a:lstStyle/>
          <a:p>
            <a:pPr marL="1028700" lvl="1" indent="-571500">
              <a:buClr>
                <a:srgbClr val="C00000"/>
              </a:buClr>
              <a:buSzPct val="100000"/>
              <a:buNone/>
              <a:defRPr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Педагогические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</a:t>
            </a:r>
            <a:r>
              <a:rPr lang="ru-RU" sz="2400" dirty="0"/>
              <a:t>(</a:t>
            </a:r>
            <a:r>
              <a:rPr lang="ru-RU" sz="2400" dirty="0" err="1"/>
              <a:t>цели</a:t>
            </a:r>
            <a:r>
              <a:rPr lang="ru-RU" sz="2400" dirty="0"/>
              <a:t> развития ребенка):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обучения</a:t>
            </a:r>
            <a:r>
              <a:rPr lang="ru-RU" sz="2400" dirty="0"/>
              <a:t>,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воспитания</a:t>
            </a:r>
            <a:r>
              <a:rPr lang="ru-RU" sz="2400" dirty="0"/>
              <a:t>,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развития</a:t>
            </a:r>
            <a:r>
              <a:rPr lang="ru-RU" sz="2400" dirty="0"/>
              <a:t>,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социализации </a:t>
            </a:r>
            <a:r>
              <a:rPr lang="ru-RU" sz="2400" dirty="0"/>
              <a:t>личности (главные цели)</a:t>
            </a:r>
          </a:p>
          <a:p>
            <a:pPr marL="1028700" lvl="1" indent="-571500">
              <a:buClr>
                <a:srgbClr val="C00000"/>
              </a:buClr>
              <a:buSzPct val="100000"/>
              <a:buNone/>
              <a:defRPr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Цели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образовательного процесса</a:t>
            </a:r>
            <a:r>
              <a:rPr lang="ru-RU" sz="2400" dirty="0"/>
              <a:t>: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диагностические</a:t>
            </a:r>
            <a:r>
              <a:rPr lang="ru-RU" sz="2400" dirty="0"/>
              <a:t>,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познавательные</a:t>
            </a:r>
            <a:r>
              <a:rPr lang="ru-RU" sz="2400" dirty="0"/>
              <a:t>, </a:t>
            </a:r>
            <a:endParaRPr lang="ru-RU" sz="2400" dirty="0" smtClean="0"/>
          </a:p>
          <a:p>
            <a:pPr marL="1028700" lvl="1" indent="-571500">
              <a:buClr>
                <a:srgbClr val="C00000"/>
              </a:buClr>
              <a:buSzPct val="100000"/>
              <a:buFont typeface="Arial" pitchFamily="34" charset="0"/>
              <a:buChar char="•"/>
              <a:defRPr/>
            </a:pPr>
            <a:r>
              <a:rPr lang="ru-RU" sz="2400" dirty="0" smtClean="0"/>
              <a:t>исследовательские </a:t>
            </a:r>
            <a:r>
              <a:rPr lang="ru-RU" sz="2400" dirty="0"/>
              <a:t>(для повышения качества этого процесса)</a:t>
            </a:r>
          </a:p>
          <a:p>
            <a:pPr marL="1028700" lvl="1" indent="-571500">
              <a:spcAft>
                <a:spcPts val="600"/>
              </a:spcAft>
              <a:buClr>
                <a:srgbClr val="C00000"/>
              </a:buClr>
              <a:buSzPct val="100000"/>
              <a:buNone/>
              <a:defRPr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Цели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саморазвития учителя</a:t>
            </a:r>
            <a:r>
              <a:rPr lang="ru-RU" sz="2400" dirty="0"/>
              <a:t>: профессионального, личностного</a:t>
            </a:r>
          </a:p>
          <a:p>
            <a:endParaRPr lang="ru-RU" dirty="0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316416" y="6021288"/>
            <a:ext cx="827584" cy="83671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</TotalTime>
  <Words>816</Words>
  <Application>Microsoft Office PowerPoint</Application>
  <PresentationFormat>Экран (4:3)</PresentationFormat>
  <Paragraphs>190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СОВРЕМЕННЫЙ УРОК ТЕХНОЛОГИИ</vt:lpstr>
      <vt:lpstr>Урок - </vt:lpstr>
      <vt:lpstr>Современный урок - это</vt:lpstr>
      <vt:lpstr>Критерии современного урока (по А.В.Хуторскому)</vt:lpstr>
      <vt:lpstr>Дидактическое обоснование урока</vt:lpstr>
      <vt:lpstr>Главные требования к уроку технологии: </vt:lpstr>
      <vt:lpstr>Проектирование современного урока технологии</vt:lpstr>
      <vt:lpstr>Этапы проектирования</vt:lpstr>
      <vt:lpstr>Комплексное планирование задач по трем группам:</vt:lpstr>
      <vt:lpstr>Содержание урока</vt:lpstr>
      <vt:lpstr>Типы уроков технологии</vt:lpstr>
      <vt:lpstr>Дидактическое обеспечение: </vt:lpstr>
      <vt:lpstr>Структура технологической карты урока</vt:lpstr>
      <vt:lpstr>Презентация PowerPoint</vt:lpstr>
      <vt:lpstr>Презентация PowerPoint</vt:lpstr>
      <vt:lpstr>Технологическая карта урока</vt:lpstr>
      <vt:lpstr>Презентация PowerPoint</vt:lpstr>
      <vt:lpstr>Анализ урока</vt:lpstr>
    </vt:vector>
  </TitlesOfParts>
  <Company>office 2007 rus ent: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УРОК ТЕХНОЛОГИИ</dc:title>
  <dc:creator>Учитель</dc:creator>
  <cp:lastModifiedBy>Кобозятки</cp:lastModifiedBy>
  <cp:revision>22</cp:revision>
  <dcterms:created xsi:type="dcterms:W3CDTF">2016-02-18T07:31:40Z</dcterms:created>
  <dcterms:modified xsi:type="dcterms:W3CDTF">2025-01-06T12:25:48Z</dcterms:modified>
</cp:coreProperties>
</file>