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3"/>
  </p:notesMasterIdLst>
  <p:sldIdLst>
    <p:sldId id="288" r:id="rId2"/>
    <p:sldId id="275" r:id="rId3"/>
    <p:sldId id="303" r:id="rId4"/>
    <p:sldId id="291" r:id="rId5"/>
    <p:sldId id="290" r:id="rId6"/>
    <p:sldId id="298" r:id="rId7"/>
    <p:sldId id="312" r:id="rId8"/>
    <p:sldId id="304" r:id="rId9"/>
    <p:sldId id="289" r:id="rId10"/>
    <p:sldId id="280" r:id="rId11"/>
    <p:sldId id="293" r:id="rId12"/>
    <p:sldId id="292" r:id="rId13"/>
    <p:sldId id="314" r:id="rId14"/>
    <p:sldId id="308" r:id="rId15"/>
    <p:sldId id="313" r:id="rId16"/>
    <p:sldId id="297" r:id="rId17"/>
    <p:sldId id="276" r:id="rId18"/>
    <p:sldId id="310" r:id="rId19"/>
    <p:sldId id="282" r:id="rId20"/>
    <p:sldId id="305" r:id="rId21"/>
    <p:sldId id="27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10" autoAdjust="0"/>
  </p:normalViewPr>
  <p:slideViewPr>
    <p:cSldViewPr>
      <p:cViewPr varScale="1">
        <p:scale>
          <a:sx n="62" d="100"/>
          <a:sy n="62" d="100"/>
        </p:scale>
        <p:origin x="-67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94396-06A6-425C-896B-AE11DFF69749}" type="datetimeFigureOut">
              <a:rPr lang="ru-RU" smtClean="0"/>
              <a:pPr/>
              <a:t>06.03.2012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5AC41-5FDF-4D61-BE9A-DDF90A3730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15AC41-5FDF-4D61-BE9A-DDF90A373075}"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p:spPr>
      </p:sp>
      <p:sp>
        <p:nvSpPr>
          <p:cNvPr id="880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 name="Номер слайда 3"/>
          <p:cNvSpPr>
            <a:spLocks noGrp="1"/>
          </p:cNvSpPr>
          <p:nvPr>
            <p:ph type="sldNum" sz="quarter" idx="5"/>
          </p:nvPr>
        </p:nvSpPr>
        <p:spPr/>
        <p:txBody>
          <a:bodyPr/>
          <a:lstStyle/>
          <a:p>
            <a:pPr>
              <a:defRPr/>
            </a:pPr>
            <a:fld id="{9CAE19C3-2D08-4AD6-899D-670C393EBD45}" type="slidenum">
              <a:rPr lang="ru-RU" smtClean="0"/>
              <a:pPr>
                <a:defRPr/>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06.03.2012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072494" cy="5970865"/>
          </a:xfrm>
          <a:prstGeom prst="rect">
            <a:avLst/>
          </a:prstGeom>
        </p:spPr>
        <p:txBody>
          <a:bodyPr wrap="square">
            <a:spAutoFit/>
          </a:bodyPr>
          <a:lstStyle/>
          <a:p>
            <a:pPr algn="ctr">
              <a:buFont typeface="Wingdings 2" pitchFamily="18" charset="2"/>
              <a:buNone/>
            </a:pPr>
            <a:r>
              <a:rPr lang="ru-RU" sz="8000" dirty="0" smtClean="0">
                <a:solidFill>
                  <a:schemeClr val="accent1">
                    <a:lumMod val="40000"/>
                    <a:lumOff val="60000"/>
                  </a:schemeClr>
                </a:solidFill>
              </a:rPr>
              <a:t>Проект «Покормите птиц зимой!»</a:t>
            </a:r>
          </a:p>
          <a:p>
            <a:pPr algn="ctr">
              <a:buFont typeface="Wingdings 2" pitchFamily="18" charset="2"/>
              <a:buNone/>
            </a:pPr>
            <a:endParaRPr lang="ru-RU" sz="3200" dirty="0" smtClean="0">
              <a:solidFill>
                <a:srgbClr val="FFFF00"/>
              </a:solidFill>
            </a:endParaRPr>
          </a:p>
          <a:p>
            <a:pPr algn="ctr">
              <a:buFont typeface="Wingdings 2" pitchFamily="18" charset="2"/>
              <a:buNone/>
            </a:pPr>
            <a:r>
              <a:rPr lang="ru-RU" sz="3200" dirty="0" smtClean="0">
                <a:solidFill>
                  <a:schemeClr val="accent5">
                    <a:lumMod val="60000"/>
                    <a:lumOff val="40000"/>
                  </a:schemeClr>
                </a:solidFill>
              </a:rPr>
              <a:t>2 класс</a:t>
            </a:r>
          </a:p>
          <a:p>
            <a:pPr algn="ctr">
              <a:buFont typeface="Wingdings 2" pitchFamily="18" charset="2"/>
              <a:buNone/>
            </a:pPr>
            <a:endParaRPr lang="ru-RU" dirty="0" smtClean="0"/>
          </a:p>
          <a:p>
            <a:pPr algn="ctr">
              <a:buFont typeface="Wingdings 2" pitchFamily="18" charset="2"/>
              <a:buNone/>
            </a:pPr>
            <a:r>
              <a:rPr lang="ru-RU" dirty="0" smtClean="0"/>
              <a:t>				</a:t>
            </a:r>
            <a:r>
              <a:rPr lang="ru-RU" dirty="0" smtClean="0">
                <a:solidFill>
                  <a:schemeClr val="bg1"/>
                </a:solidFill>
              </a:rPr>
              <a:t>	</a:t>
            </a:r>
            <a:r>
              <a:rPr lang="ru-RU" sz="2000" dirty="0" smtClean="0">
                <a:solidFill>
                  <a:schemeClr val="accent5">
                    <a:lumMod val="60000"/>
                    <a:lumOff val="40000"/>
                  </a:schemeClr>
                </a:solidFill>
              </a:rPr>
              <a:t>Автор</a:t>
            </a:r>
            <a:r>
              <a:rPr lang="ru-RU" sz="2000" b="1" dirty="0" smtClean="0">
                <a:solidFill>
                  <a:schemeClr val="accent5">
                    <a:lumMod val="60000"/>
                    <a:lumOff val="40000"/>
                  </a:schemeClr>
                </a:solidFill>
              </a:rPr>
              <a:t>: </a:t>
            </a:r>
            <a:r>
              <a:rPr lang="ru-RU" sz="2000" b="1" dirty="0" smtClean="0">
                <a:solidFill>
                  <a:schemeClr val="bg1"/>
                </a:solidFill>
              </a:rPr>
              <a:t>Павлова С.И.</a:t>
            </a:r>
          </a:p>
          <a:p>
            <a:pPr>
              <a:buFont typeface="Wingdings 2" pitchFamily="18" charset="2"/>
              <a:buNone/>
            </a:pPr>
            <a:r>
              <a:rPr lang="ru-RU" sz="2000" b="1" dirty="0" smtClean="0">
                <a:solidFill>
                  <a:schemeClr val="bg1"/>
                </a:solidFill>
              </a:rPr>
              <a:t>                                                                         учитель начальных классов</a:t>
            </a:r>
          </a:p>
          <a:p>
            <a:pPr>
              <a:buFont typeface="Wingdings 2" pitchFamily="18" charset="2"/>
              <a:buNone/>
            </a:pPr>
            <a:r>
              <a:rPr lang="ru-RU" sz="2000" b="1" dirty="0" smtClean="0">
                <a:solidFill>
                  <a:schemeClr val="bg1"/>
                </a:solidFill>
              </a:rPr>
              <a:t>                                                                                    МОУ АСОШ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1">
                    <a:lumMod val="40000"/>
                    <a:lumOff val="60000"/>
                  </a:schemeClr>
                </a:solidFill>
              </a:rPr>
              <a:t>Для изготовления кормушек мы использовали:</a:t>
            </a:r>
            <a:endParaRPr lang="ru-RU" dirty="0">
              <a:solidFill>
                <a:schemeClr val="accent1">
                  <a:lumMod val="40000"/>
                  <a:lumOff val="60000"/>
                </a:schemeClr>
              </a:solidFill>
            </a:endParaRPr>
          </a:p>
        </p:txBody>
      </p:sp>
      <p:sp>
        <p:nvSpPr>
          <p:cNvPr id="3" name="Содержимое 2"/>
          <p:cNvSpPr>
            <a:spLocks noGrp="1"/>
          </p:cNvSpPr>
          <p:nvPr>
            <p:ph idx="1"/>
          </p:nvPr>
        </p:nvSpPr>
        <p:spPr>
          <a:xfrm>
            <a:off x="457200" y="1785927"/>
            <a:ext cx="8229600" cy="4000528"/>
          </a:xfrm>
        </p:spPr>
        <p:txBody>
          <a:bodyPr>
            <a:normAutofit lnSpcReduction="10000"/>
          </a:bodyPr>
          <a:lstStyle/>
          <a:p>
            <a:pPr>
              <a:buNone/>
            </a:pPr>
            <a:r>
              <a:rPr lang="ru-RU" dirty="0" smtClean="0"/>
              <a:t> </a:t>
            </a:r>
          </a:p>
          <a:p>
            <a:pPr>
              <a:buNone/>
            </a:pPr>
            <a:r>
              <a:rPr lang="ru-RU" sz="4000" dirty="0" smtClean="0">
                <a:solidFill>
                  <a:srgbClr val="002060"/>
                </a:solidFill>
              </a:rPr>
              <a:t> </a:t>
            </a:r>
            <a:r>
              <a:rPr lang="ru-RU" sz="4000" dirty="0" smtClean="0">
                <a:solidFill>
                  <a:schemeClr val="bg1"/>
                </a:solidFill>
              </a:rPr>
              <a:t>•</a:t>
            </a:r>
            <a:r>
              <a:rPr lang="ru-RU" sz="4000" dirty="0" smtClean="0">
                <a:solidFill>
                  <a:schemeClr val="accent4">
                    <a:lumMod val="20000"/>
                    <a:lumOff val="80000"/>
                  </a:schemeClr>
                </a:solidFill>
              </a:rPr>
              <a:t> </a:t>
            </a:r>
            <a:r>
              <a:rPr lang="ru-RU" sz="4000" dirty="0" smtClean="0">
                <a:solidFill>
                  <a:schemeClr val="accent2">
                    <a:lumMod val="60000"/>
                    <a:lumOff val="40000"/>
                  </a:schemeClr>
                </a:solidFill>
              </a:rPr>
              <a:t>пластиковые бутылки;</a:t>
            </a:r>
          </a:p>
          <a:p>
            <a:pPr>
              <a:buNone/>
            </a:pPr>
            <a:r>
              <a:rPr lang="ru-RU" sz="4000" dirty="0" smtClean="0">
                <a:solidFill>
                  <a:schemeClr val="accent4">
                    <a:lumMod val="20000"/>
                    <a:lumOff val="80000"/>
                  </a:schemeClr>
                </a:solidFill>
              </a:rPr>
              <a:t> </a:t>
            </a:r>
            <a:r>
              <a:rPr lang="ru-RU" sz="4000" dirty="0" smtClean="0">
                <a:solidFill>
                  <a:schemeClr val="bg1"/>
                </a:solidFill>
              </a:rPr>
              <a:t>•</a:t>
            </a:r>
            <a:r>
              <a:rPr lang="ru-RU" sz="4000" dirty="0" smtClean="0">
                <a:solidFill>
                  <a:schemeClr val="accent4">
                    <a:lumMod val="20000"/>
                    <a:lumOff val="80000"/>
                  </a:schemeClr>
                </a:solidFill>
              </a:rPr>
              <a:t> </a:t>
            </a:r>
            <a:r>
              <a:rPr lang="ru-RU" sz="4000" dirty="0" err="1" smtClean="0">
                <a:solidFill>
                  <a:schemeClr val="accent2">
                    <a:lumMod val="60000"/>
                    <a:lumOff val="40000"/>
                  </a:schemeClr>
                </a:solidFill>
              </a:rPr>
              <a:t>тетрапакеты</a:t>
            </a:r>
            <a:r>
              <a:rPr lang="ru-RU" sz="4000" dirty="0" smtClean="0">
                <a:solidFill>
                  <a:schemeClr val="accent2">
                    <a:lumMod val="60000"/>
                    <a:lumOff val="40000"/>
                  </a:schemeClr>
                </a:solidFill>
              </a:rPr>
              <a:t> от сока;</a:t>
            </a:r>
          </a:p>
          <a:p>
            <a:pPr>
              <a:buNone/>
            </a:pPr>
            <a:r>
              <a:rPr lang="ru-RU" sz="4000" dirty="0" smtClean="0">
                <a:solidFill>
                  <a:schemeClr val="bg1"/>
                </a:solidFill>
              </a:rPr>
              <a:t> • </a:t>
            </a:r>
            <a:r>
              <a:rPr lang="ru-RU" sz="4000" dirty="0" smtClean="0">
                <a:solidFill>
                  <a:schemeClr val="accent2">
                    <a:lumMod val="60000"/>
                    <a:lumOff val="40000"/>
                  </a:schemeClr>
                </a:solidFill>
              </a:rPr>
              <a:t>картонные коробки ;</a:t>
            </a:r>
          </a:p>
          <a:p>
            <a:pPr>
              <a:buNone/>
            </a:pPr>
            <a:r>
              <a:rPr lang="ru-RU" sz="4000" dirty="0" smtClean="0">
                <a:solidFill>
                  <a:schemeClr val="accent4">
                    <a:lumMod val="20000"/>
                    <a:lumOff val="80000"/>
                  </a:schemeClr>
                </a:solidFill>
              </a:rPr>
              <a:t> </a:t>
            </a:r>
            <a:r>
              <a:rPr lang="ru-RU" sz="4000" dirty="0" smtClean="0">
                <a:solidFill>
                  <a:schemeClr val="bg1"/>
                </a:solidFill>
              </a:rPr>
              <a:t>• </a:t>
            </a:r>
            <a:r>
              <a:rPr lang="ru-RU" sz="4000" dirty="0" smtClean="0">
                <a:solidFill>
                  <a:schemeClr val="accent2">
                    <a:lumMod val="60000"/>
                    <a:lumOff val="40000"/>
                  </a:schemeClr>
                </a:solidFill>
              </a:rPr>
              <a:t>деревянные конструкции.</a:t>
            </a:r>
          </a:p>
          <a:p>
            <a:pPr>
              <a:buNone/>
            </a:pPr>
            <a:r>
              <a:rPr lang="ru-RU" sz="4000" dirty="0" smtClean="0">
                <a:solidFill>
                  <a:schemeClr val="accent4">
                    <a:lumMod val="20000"/>
                    <a:lumOff val="80000"/>
                  </a:schemeClr>
                </a:solidFill>
              </a:rPr>
              <a:t>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solidFill>
                  <a:schemeClr val="accent1">
                    <a:lumMod val="40000"/>
                    <a:lumOff val="60000"/>
                  </a:schemeClr>
                </a:solidFill>
              </a:rPr>
              <a:t>Наши лучшие кормушки.</a:t>
            </a:r>
            <a:endParaRPr lang="ru-RU" dirty="0">
              <a:solidFill>
                <a:schemeClr val="accent1">
                  <a:lumMod val="40000"/>
                  <a:lumOff val="60000"/>
                </a:schemeClr>
              </a:solidFill>
            </a:endParaRPr>
          </a:p>
        </p:txBody>
      </p:sp>
      <p:pic>
        <p:nvPicPr>
          <p:cNvPr id="1028" name="Picture 4" descr="C:\Users\Светлана\Desktop\SDC11021.JPG"/>
          <p:cNvPicPr>
            <a:picLocks noGrp="1" noChangeAspect="1" noChangeArrowheads="1"/>
          </p:cNvPicPr>
          <p:nvPr>
            <p:ph sz="half" idx="1"/>
          </p:nvPr>
        </p:nvPicPr>
        <p:blipFill>
          <a:blip r:embed="rId2" cstate="print"/>
          <a:srcRect/>
          <a:stretch>
            <a:fillRect/>
          </a:stretch>
        </p:blipFill>
        <p:spPr bwMode="auto">
          <a:xfrm>
            <a:off x="214282" y="1357298"/>
            <a:ext cx="3857652" cy="2428892"/>
          </a:xfrm>
          <a:prstGeom prst="rect">
            <a:avLst/>
          </a:prstGeom>
          <a:noFill/>
        </p:spPr>
      </p:pic>
      <p:pic>
        <p:nvPicPr>
          <p:cNvPr id="1029" name="Picture 5" descr="C:\Users\Светлана\Desktop\SDC11018.JPG"/>
          <p:cNvPicPr>
            <a:picLocks noGrp="1" noChangeAspect="1" noChangeArrowheads="1"/>
          </p:cNvPicPr>
          <p:nvPr>
            <p:ph sz="half" idx="2"/>
          </p:nvPr>
        </p:nvPicPr>
        <p:blipFill>
          <a:blip r:embed="rId3" cstate="print"/>
          <a:srcRect/>
          <a:stretch>
            <a:fillRect/>
          </a:stretch>
        </p:blipFill>
        <p:spPr bwMode="auto">
          <a:xfrm>
            <a:off x="4572000" y="4000504"/>
            <a:ext cx="3857652" cy="2500330"/>
          </a:xfrm>
          <a:prstGeom prst="rect">
            <a:avLst/>
          </a:prstGeom>
          <a:noFill/>
        </p:spPr>
      </p:pic>
      <p:pic>
        <p:nvPicPr>
          <p:cNvPr id="19" name="Picture 4" descr="C:\Users\Светлана\Desktop\SAM_0584.JPG"/>
          <p:cNvPicPr>
            <a:picLocks noChangeAspect="1" noChangeArrowheads="1"/>
          </p:cNvPicPr>
          <p:nvPr/>
        </p:nvPicPr>
        <p:blipFill>
          <a:blip r:embed="rId4" cstate="print"/>
          <a:srcRect/>
          <a:stretch>
            <a:fillRect/>
          </a:stretch>
        </p:blipFill>
        <p:spPr bwMode="auto">
          <a:xfrm>
            <a:off x="214282" y="4000504"/>
            <a:ext cx="3857652" cy="2500330"/>
          </a:xfrm>
          <a:prstGeom prst="rect">
            <a:avLst/>
          </a:prstGeom>
          <a:noFill/>
        </p:spPr>
      </p:pic>
      <p:pic>
        <p:nvPicPr>
          <p:cNvPr id="20" name="Picture 5" descr="C:\Users\Светлана\Desktop\SAM_0585.JPG"/>
          <p:cNvPicPr>
            <a:picLocks noChangeAspect="1" noChangeArrowheads="1"/>
          </p:cNvPicPr>
          <p:nvPr/>
        </p:nvPicPr>
        <p:blipFill>
          <a:blip r:embed="rId5" cstate="print"/>
          <a:srcRect/>
          <a:stretch>
            <a:fillRect/>
          </a:stretch>
        </p:blipFill>
        <p:spPr bwMode="auto">
          <a:xfrm>
            <a:off x="4572000" y="1285860"/>
            <a:ext cx="3786214" cy="24288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642919"/>
            <a:ext cx="8001056" cy="4524315"/>
          </a:xfrm>
          <a:prstGeom prst="rect">
            <a:avLst/>
          </a:prstGeom>
        </p:spPr>
        <p:txBody>
          <a:bodyPr wrap="square">
            <a:spAutoFit/>
          </a:bodyPr>
          <a:lstStyle/>
          <a:p>
            <a:r>
              <a:rPr lang="ru-RU" sz="2800" b="1" dirty="0" smtClean="0">
                <a:solidFill>
                  <a:schemeClr val="accent1">
                    <a:lumMod val="40000"/>
                    <a:lumOff val="60000"/>
                  </a:schemeClr>
                </a:solidFill>
              </a:rPr>
              <a:t> Был приготовлен корм : </a:t>
            </a:r>
            <a:r>
              <a:rPr lang="ru-RU" sz="2800" dirty="0" smtClean="0">
                <a:solidFill>
                  <a:schemeClr val="accent2">
                    <a:lumMod val="60000"/>
                    <a:lumOff val="40000"/>
                  </a:schemeClr>
                </a:solidFill>
              </a:rPr>
              <a:t>пшено, перловая крупа, пшеница, овёс, семечки подсолнуха , ягоды боярышника. А также добавление хлеба и свиного несоленого сала. </a:t>
            </a:r>
          </a:p>
          <a:p>
            <a:endParaRPr lang="ru-RU" sz="2800" dirty="0" smtClean="0">
              <a:solidFill>
                <a:srgbClr val="002060"/>
              </a:solidFill>
            </a:endParaRPr>
          </a:p>
          <a:p>
            <a:endParaRPr lang="ru-RU" sz="2800" dirty="0" smtClean="0">
              <a:solidFill>
                <a:srgbClr val="002060"/>
              </a:solidFill>
            </a:endParaRPr>
          </a:p>
          <a:p>
            <a:endParaRPr lang="ru-RU" sz="2800" dirty="0" smtClean="0">
              <a:solidFill>
                <a:srgbClr val="002060"/>
              </a:solidFill>
            </a:endParaRPr>
          </a:p>
          <a:p>
            <a:r>
              <a:rPr lang="ru-RU" sz="2800" dirty="0" smtClean="0">
                <a:solidFill>
                  <a:srgbClr val="002060"/>
                </a:solidFill>
              </a:rPr>
              <a:t> </a:t>
            </a:r>
          </a:p>
          <a:p>
            <a:endParaRPr lang="ru-RU" sz="2800" dirty="0" smtClean="0">
              <a:solidFill>
                <a:srgbClr val="002060"/>
              </a:solidFill>
            </a:endParaRPr>
          </a:p>
          <a:p>
            <a:endParaRPr lang="ru-RU" b="1" dirty="0" smtClean="0">
              <a:solidFill>
                <a:schemeClr val="bg1"/>
              </a:solidFill>
            </a:endParaRPr>
          </a:p>
          <a:p>
            <a:r>
              <a:rPr lang="ru-RU" b="1" dirty="0" smtClean="0">
                <a:solidFill>
                  <a:schemeClr val="bg1"/>
                </a:solidFill>
              </a:rPr>
              <a:t> </a:t>
            </a:r>
          </a:p>
        </p:txBody>
      </p:sp>
      <p:pic>
        <p:nvPicPr>
          <p:cNvPr id="4" name="Picture 2" descr="J:\DCIM\100PHOTO\SAM_0598.JPG"/>
          <p:cNvPicPr>
            <a:picLocks noChangeAspect="1" noChangeArrowheads="1"/>
          </p:cNvPicPr>
          <p:nvPr/>
        </p:nvPicPr>
        <p:blipFill>
          <a:blip r:embed="rId2" cstate="print"/>
          <a:srcRect/>
          <a:stretch>
            <a:fillRect/>
          </a:stretch>
        </p:blipFill>
        <p:spPr bwMode="auto">
          <a:xfrm>
            <a:off x="428596" y="2500306"/>
            <a:ext cx="8072494" cy="40005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Вот и первый гость…</a:t>
            </a:r>
            <a:endParaRPr lang="ru-RU" dirty="0"/>
          </a:p>
        </p:txBody>
      </p:sp>
      <p:pic>
        <p:nvPicPr>
          <p:cNvPr id="1026" name="Picture 2" descr="D:\Фото\2012 год 3\SAM_0657.JPG"/>
          <p:cNvPicPr>
            <a:picLocks noGrp="1" noChangeAspect="1" noChangeArrowheads="1"/>
          </p:cNvPicPr>
          <p:nvPr>
            <p:ph sz="half" idx="1"/>
          </p:nvPr>
        </p:nvPicPr>
        <p:blipFill>
          <a:blip r:embed="rId2" cstate="print"/>
          <a:srcRect/>
          <a:stretch>
            <a:fillRect/>
          </a:stretch>
        </p:blipFill>
        <p:spPr bwMode="auto">
          <a:xfrm>
            <a:off x="457200" y="1628800"/>
            <a:ext cx="4038600" cy="3672408"/>
          </a:xfrm>
          <a:prstGeom prst="rect">
            <a:avLst/>
          </a:prstGeom>
          <a:noFill/>
        </p:spPr>
      </p:pic>
      <p:pic>
        <p:nvPicPr>
          <p:cNvPr id="1027" name="Picture 3" descr="D:\Фото\2012 год 3\SAM_0658.JPG"/>
          <p:cNvPicPr>
            <a:picLocks noGrp="1" noChangeAspect="1" noChangeArrowheads="1"/>
          </p:cNvPicPr>
          <p:nvPr>
            <p:ph sz="half" idx="2"/>
          </p:nvPr>
        </p:nvPicPr>
        <p:blipFill>
          <a:blip r:embed="rId3" cstate="print"/>
          <a:srcRect/>
          <a:stretch>
            <a:fillRect/>
          </a:stretch>
        </p:blipFill>
        <p:spPr bwMode="auto">
          <a:xfrm>
            <a:off x="4716016" y="2852936"/>
            <a:ext cx="4038600" cy="3600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40000"/>
                    <a:lumOff val="60000"/>
                  </a:schemeClr>
                </a:solidFill>
              </a:rPr>
              <a:t>Наши наблюдения:</a:t>
            </a:r>
            <a:endParaRPr lang="ru-RU" dirty="0">
              <a:solidFill>
                <a:schemeClr val="accent1">
                  <a:lumMod val="40000"/>
                  <a:lumOff val="60000"/>
                </a:schemeClr>
              </a:solidFill>
            </a:endParaRPr>
          </a:p>
        </p:txBody>
      </p:sp>
      <p:graphicFrame>
        <p:nvGraphicFramePr>
          <p:cNvPr id="4" name="Содержимое 3"/>
          <p:cNvGraphicFramePr>
            <a:graphicFrameLocks noGrp="1"/>
          </p:cNvGraphicFramePr>
          <p:nvPr>
            <p:ph idx="1"/>
          </p:nvPr>
        </p:nvGraphicFramePr>
        <p:xfrm>
          <a:off x="357158" y="1857364"/>
          <a:ext cx="8229600" cy="46990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ru-RU" sz="2400" dirty="0" smtClean="0">
                          <a:solidFill>
                            <a:schemeClr val="accent4">
                              <a:lumMod val="20000"/>
                              <a:lumOff val="80000"/>
                            </a:schemeClr>
                          </a:solidFill>
                        </a:rPr>
                        <a:t>Дата</a:t>
                      </a:r>
                      <a:endParaRPr lang="ru-RU" sz="2400" dirty="0">
                        <a:solidFill>
                          <a:schemeClr val="accent4">
                            <a:lumMod val="20000"/>
                            <a:lumOff val="80000"/>
                          </a:schemeClr>
                        </a:solidFill>
                      </a:endParaRPr>
                    </a:p>
                  </a:txBody>
                  <a:tcPr/>
                </a:tc>
                <a:tc>
                  <a:txBody>
                    <a:bodyPr/>
                    <a:lstStyle/>
                    <a:p>
                      <a:r>
                        <a:rPr lang="ru-RU" sz="2400" dirty="0" smtClean="0">
                          <a:solidFill>
                            <a:schemeClr val="accent4">
                              <a:lumMod val="20000"/>
                              <a:lumOff val="80000"/>
                            </a:schemeClr>
                          </a:solidFill>
                        </a:rPr>
                        <a:t>Количество птиц</a:t>
                      </a:r>
                      <a:endParaRPr lang="ru-RU" sz="2400" dirty="0">
                        <a:solidFill>
                          <a:schemeClr val="accent4">
                            <a:lumMod val="20000"/>
                            <a:lumOff val="80000"/>
                          </a:schemeClr>
                        </a:solidFill>
                      </a:endParaRPr>
                    </a:p>
                  </a:txBody>
                  <a:tcPr/>
                </a:tc>
                <a:tc>
                  <a:txBody>
                    <a:bodyPr/>
                    <a:lstStyle/>
                    <a:p>
                      <a:pPr algn="ctr"/>
                      <a:r>
                        <a:rPr lang="ru-RU" sz="2400" dirty="0" smtClean="0">
                          <a:solidFill>
                            <a:schemeClr val="accent4">
                              <a:lumMod val="20000"/>
                              <a:lumOff val="80000"/>
                            </a:schemeClr>
                          </a:solidFill>
                        </a:rPr>
                        <a:t>Какие птицы прилетали?</a:t>
                      </a:r>
                      <a:endParaRPr lang="ru-RU" sz="2400" dirty="0">
                        <a:solidFill>
                          <a:schemeClr val="accent4">
                            <a:lumMod val="20000"/>
                            <a:lumOff val="80000"/>
                          </a:schemeClr>
                        </a:solidFill>
                      </a:endParaRPr>
                    </a:p>
                  </a:txBody>
                  <a:tcPr/>
                </a:tc>
              </a:tr>
              <a:tr h="370840">
                <a:tc>
                  <a:txBody>
                    <a:bodyPr/>
                    <a:lstStyle/>
                    <a:p>
                      <a:pPr algn="ctr"/>
                      <a:r>
                        <a:rPr lang="ru-RU" b="1" dirty="0" smtClean="0">
                          <a:solidFill>
                            <a:schemeClr val="bg1"/>
                          </a:solidFill>
                        </a:rPr>
                        <a:t>15 февраля</a:t>
                      </a:r>
                      <a:endParaRPr lang="ru-RU" b="1" dirty="0">
                        <a:solidFill>
                          <a:schemeClr val="bg1"/>
                        </a:solidFill>
                      </a:endParaRPr>
                    </a:p>
                  </a:txBody>
                  <a:tcPr/>
                </a:tc>
                <a:tc>
                  <a:txBody>
                    <a:bodyPr/>
                    <a:lstStyle/>
                    <a:p>
                      <a:pPr algn="ctr"/>
                      <a:r>
                        <a:rPr lang="ru-RU" b="1" dirty="0" smtClean="0">
                          <a:solidFill>
                            <a:schemeClr val="bg1"/>
                          </a:solidFill>
                        </a:rPr>
                        <a:t>-</a:t>
                      </a:r>
                      <a:endParaRPr lang="ru-RU" b="1" dirty="0">
                        <a:solidFill>
                          <a:schemeClr val="bg1"/>
                        </a:solidFill>
                      </a:endParaRPr>
                    </a:p>
                  </a:txBody>
                  <a:tcPr/>
                </a:tc>
                <a:tc>
                  <a:txBody>
                    <a:bodyPr/>
                    <a:lstStyle/>
                    <a:p>
                      <a:pPr algn="ctr"/>
                      <a:r>
                        <a:rPr lang="ru-RU" b="1" dirty="0" smtClean="0">
                          <a:solidFill>
                            <a:schemeClr val="bg1"/>
                          </a:solidFill>
                        </a:rPr>
                        <a:t>-</a:t>
                      </a:r>
                      <a:endParaRPr lang="ru-RU" b="1" dirty="0">
                        <a:solidFill>
                          <a:schemeClr val="bg1"/>
                        </a:solidFill>
                      </a:endParaRPr>
                    </a:p>
                  </a:txBody>
                  <a:tcPr/>
                </a:tc>
              </a:tr>
              <a:tr h="370840">
                <a:tc>
                  <a:txBody>
                    <a:bodyPr/>
                    <a:lstStyle/>
                    <a:p>
                      <a:pPr algn="ctr"/>
                      <a:r>
                        <a:rPr lang="ru-RU" b="1" dirty="0" smtClean="0">
                          <a:solidFill>
                            <a:schemeClr val="bg1"/>
                          </a:solidFill>
                        </a:rPr>
                        <a:t>16 февраля</a:t>
                      </a:r>
                      <a:endParaRPr lang="ru-RU" b="1" dirty="0">
                        <a:solidFill>
                          <a:schemeClr val="bg1"/>
                        </a:solidFill>
                      </a:endParaRPr>
                    </a:p>
                  </a:txBody>
                  <a:tcPr/>
                </a:tc>
                <a:tc>
                  <a:txBody>
                    <a:bodyPr/>
                    <a:lstStyle/>
                    <a:p>
                      <a:pPr algn="ctr"/>
                      <a:r>
                        <a:rPr lang="ru-RU" b="1" dirty="0" smtClean="0">
                          <a:solidFill>
                            <a:schemeClr val="bg1"/>
                          </a:solidFill>
                        </a:rPr>
                        <a:t>2</a:t>
                      </a:r>
                      <a:endParaRPr lang="ru-RU" b="1" dirty="0">
                        <a:solidFill>
                          <a:schemeClr val="bg1"/>
                        </a:solidFill>
                      </a:endParaRPr>
                    </a:p>
                  </a:txBody>
                  <a:tcPr/>
                </a:tc>
                <a:tc>
                  <a:txBody>
                    <a:bodyPr/>
                    <a:lstStyle/>
                    <a:p>
                      <a:r>
                        <a:rPr lang="ru-RU" b="1" dirty="0" smtClean="0">
                          <a:solidFill>
                            <a:schemeClr val="bg1"/>
                          </a:solidFill>
                        </a:rPr>
                        <a:t>1 снегирь и 1 ворона</a:t>
                      </a:r>
                      <a:endParaRPr lang="ru-RU" b="1" dirty="0">
                        <a:solidFill>
                          <a:schemeClr val="bg1"/>
                        </a:solidFill>
                      </a:endParaRPr>
                    </a:p>
                  </a:txBody>
                  <a:tcPr/>
                </a:tc>
              </a:tr>
              <a:tr h="370840">
                <a:tc>
                  <a:txBody>
                    <a:bodyPr/>
                    <a:lstStyle/>
                    <a:p>
                      <a:pPr algn="ctr"/>
                      <a:r>
                        <a:rPr lang="ru-RU" b="1" dirty="0" smtClean="0">
                          <a:solidFill>
                            <a:schemeClr val="bg1"/>
                          </a:solidFill>
                        </a:rPr>
                        <a:t>17 февраля</a:t>
                      </a:r>
                      <a:endParaRPr lang="ru-RU" b="1" dirty="0">
                        <a:solidFill>
                          <a:schemeClr val="bg1"/>
                        </a:solidFill>
                      </a:endParaRPr>
                    </a:p>
                  </a:txBody>
                  <a:tcPr/>
                </a:tc>
                <a:tc>
                  <a:txBody>
                    <a:bodyPr/>
                    <a:lstStyle/>
                    <a:p>
                      <a:pPr algn="ctr"/>
                      <a:r>
                        <a:rPr lang="ru-RU" b="1" dirty="0" smtClean="0">
                          <a:solidFill>
                            <a:schemeClr val="bg1"/>
                          </a:solidFill>
                        </a:rPr>
                        <a:t>2</a:t>
                      </a:r>
                      <a:endParaRPr lang="ru-RU" b="1" dirty="0">
                        <a:solidFill>
                          <a:schemeClr val="bg1"/>
                        </a:solidFill>
                      </a:endParaRPr>
                    </a:p>
                  </a:txBody>
                  <a:tcPr/>
                </a:tc>
                <a:tc>
                  <a:txBody>
                    <a:bodyPr/>
                    <a:lstStyle/>
                    <a:p>
                      <a:r>
                        <a:rPr lang="ru-RU" b="1" dirty="0" smtClean="0">
                          <a:solidFill>
                            <a:schemeClr val="bg1"/>
                          </a:solidFill>
                        </a:rPr>
                        <a:t>1 синица и 1 ворона</a:t>
                      </a:r>
                      <a:endParaRPr lang="ru-RU" b="1" dirty="0">
                        <a:solidFill>
                          <a:schemeClr val="bg1"/>
                        </a:solidFill>
                      </a:endParaRPr>
                    </a:p>
                  </a:txBody>
                  <a:tcPr/>
                </a:tc>
              </a:tr>
              <a:tr h="370840">
                <a:tc>
                  <a:txBody>
                    <a:bodyPr/>
                    <a:lstStyle/>
                    <a:p>
                      <a:pPr algn="ctr"/>
                      <a:r>
                        <a:rPr lang="ru-RU" b="1" dirty="0" smtClean="0">
                          <a:solidFill>
                            <a:schemeClr val="bg1"/>
                          </a:solidFill>
                        </a:rPr>
                        <a:t>18 февраля</a:t>
                      </a:r>
                      <a:endParaRPr lang="ru-RU" b="1" dirty="0">
                        <a:solidFill>
                          <a:schemeClr val="bg1"/>
                        </a:solidFill>
                      </a:endParaRPr>
                    </a:p>
                  </a:txBody>
                  <a:tcPr/>
                </a:tc>
                <a:tc>
                  <a:txBody>
                    <a:bodyPr/>
                    <a:lstStyle/>
                    <a:p>
                      <a:pPr algn="ctr"/>
                      <a:r>
                        <a:rPr lang="ru-RU" b="1" dirty="0" smtClean="0">
                          <a:solidFill>
                            <a:schemeClr val="bg1"/>
                          </a:solidFill>
                        </a:rPr>
                        <a:t>7</a:t>
                      </a:r>
                      <a:endParaRPr lang="ru-RU" b="1" dirty="0">
                        <a:solidFill>
                          <a:schemeClr val="bg1"/>
                        </a:solidFill>
                      </a:endParaRPr>
                    </a:p>
                  </a:txBody>
                  <a:tcPr/>
                </a:tc>
                <a:tc>
                  <a:txBody>
                    <a:bodyPr/>
                    <a:lstStyle/>
                    <a:p>
                      <a:r>
                        <a:rPr lang="ru-RU" b="1" dirty="0" smtClean="0">
                          <a:solidFill>
                            <a:schemeClr val="bg1"/>
                          </a:solidFill>
                        </a:rPr>
                        <a:t>6синицы и 1 снегирь</a:t>
                      </a:r>
                      <a:endParaRPr lang="ru-RU" b="1" dirty="0">
                        <a:solidFill>
                          <a:schemeClr val="bg1"/>
                        </a:solidFill>
                      </a:endParaRPr>
                    </a:p>
                  </a:txBody>
                  <a:tcPr/>
                </a:tc>
              </a:tr>
              <a:tr h="370840">
                <a:tc>
                  <a:txBody>
                    <a:bodyPr/>
                    <a:lstStyle/>
                    <a:p>
                      <a:pPr algn="ctr"/>
                      <a:r>
                        <a:rPr lang="ru-RU" b="1" dirty="0" smtClean="0">
                          <a:solidFill>
                            <a:schemeClr val="bg1"/>
                          </a:solidFill>
                        </a:rPr>
                        <a:t>19 февраля</a:t>
                      </a:r>
                      <a:endParaRPr lang="ru-RU" b="1" dirty="0">
                        <a:solidFill>
                          <a:schemeClr val="bg1"/>
                        </a:solidFill>
                      </a:endParaRPr>
                    </a:p>
                  </a:txBody>
                  <a:tcPr/>
                </a:tc>
                <a:tc>
                  <a:txBody>
                    <a:bodyPr/>
                    <a:lstStyle/>
                    <a:p>
                      <a:pPr algn="ctr"/>
                      <a:r>
                        <a:rPr lang="ru-RU" b="1" dirty="0" smtClean="0">
                          <a:solidFill>
                            <a:schemeClr val="bg1"/>
                          </a:solidFill>
                        </a:rPr>
                        <a:t>7</a:t>
                      </a:r>
                      <a:endParaRPr lang="ru-RU" b="1" dirty="0">
                        <a:solidFill>
                          <a:schemeClr val="bg1"/>
                        </a:solidFill>
                      </a:endParaRPr>
                    </a:p>
                  </a:txBody>
                  <a:tcPr/>
                </a:tc>
                <a:tc>
                  <a:txBody>
                    <a:bodyPr/>
                    <a:lstStyle/>
                    <a:p>
                      <a:r>
                        <a:rPr lang="ru-RU" b="1" dirty="0" smtClean="0">
                          <a:solidFill>
                            <a:schemeClr val="bg1"/>
                          </a:solidFill>
                        </a:rPr>
                        <a:t>3 синицы, 3 снегиря и 1 ворона</a:t>
                      </a:r>
                      <a:endParaRPr lang="ru-RU" b="1" dirty="0">
                        <a:solidFill>
                          <a:schemeClr val="bg1"/>
                        </a:solidFill>
                      </a:endParaRPr>
                    </a:p>
                  </a:txBody>
                  <a:tcPr/>
                </a:tc>
              </a:tr>
              <a:tr h="370840">
                <a:tc>
                  <a:txBody>
                    <a:bodyPr/>
                    <a:lstStyle/>
                    <a:p>
                      <a:pPr algn="ctr"/>
                      <a:r>
                        <a:rPr lang="ru-RU" b="1" dirty="0" smtClean="0">
                          <a:solidFill>
                            <a:schemeClr val="bg1"/>
                          </a:solidFill>
                        </a:rPr>
                        <a:t>20 февраля</a:t>
                      </a:r>
                      <a:endParaRPr lang="ru-RU" b="1" dirty="0">
                        <a:solidFill>
                          <a:schemeClr val="bg1"/>
                        </a:solidFill>
                      </a:endParaRPr>
                    </a:p>
                  </a:txBody>
                  <a:tcPr/>
                </a:tc>
                <a:tc>
                  <a:txBody>
                    <a:bodyPr/>
                    <a:lstStyle/>
                    <a:p>
                      <a:pPr algn="ctr"/>
                      <a:r>
                        <a:rPr lang="ru-RU" b="1" dirty="0" smtClean="0">
                          <a:solidFill>
                            <a:schemeClr val="bg1"/>
                          </a:solidFill>
                        </a:rPr>
                        <a:t>9</a:t>
                      </a:r>
                      <a:endParaRPr lang="ru-RU" b="1" dirty="0">
                        <a:solidFill>
                          <a:schemeClr val="bg1"/>
                        </a:solidFill>
                      </a:endParaRPr>
                    </a:p>
                  </a:txBody>
                  <a:tcPr/>
                </a:tc>
                <a:tc>
                  <a:txBody>
                    <a:bodyPr/>
                    <a:lstStyle/>
                    <a:p>
                      <a:r>
                        <a:rPr lang="ru-RU" b="1" dirty="0" smtClean="0">
                          <a:solidFill>
                            <a:schemeClr val="bg1"/>
                          </a:solidFill>
                        </a:rPr>
                        <a:t>1 дятел , 3вороны</a:t>
                      </a:r>
                      <a:r>
                        <a:rPr lang="ru-RU" b="1" baseline="0" dirty="0" smtClean="0">
                          <a:solidFill>
                            <a:schemeClr val="bg1"/>
                          </a:solidFill>
                        </a:rPr>
                        <a:t> и 5 снегирей</a:t>
                      </a:r>
                      <a:endParaRPr lang="ru-RU" b="1" dirty="0">
                        <a:solidFill>
                          <a:schemeClr val="bg1"/>
                        </a:solidFill>
                      </a:endParaRPr>
                    </a:p>
                  </a:txBody>
                  <a:tcPr/>
                </a:tc>
              </a:tr>
              <a:tr h="370840">
                <a:tc>
                  <a:txBody>
                    <a:bodyPr/>
                    <a:lstStyle/>
                    <a:p>
                      <a:pPr algn="ctr"/>
                      <a:r>
                        <a:rPr lang="ru-RU" b="1" dirty="0" smtClean="0">
                          <a:solidFill>
                            <a:schemeClr val="bg1"/>
                          </a:solidFill>
                        </a:rPr>
                        <a:t>21 февраля</a:t>
                      </a:r>
                      <a:endParaRPr lang="ru-RU" b="1" dirty="0">
                        <a:solidFill>
                          <a:schemeClr val="bg1"/>
                        </a:solidFill>
                      </a:endParaRPr>
                    </a:p>
                  </a:txBody>
                  <a:tcPr/>
                </a:tc>
                <a:tc>
                  <a:txBody>
                    <a:bodyPr/>
                    <a:lstStyle/>
                    <a:p>
                      <a:pPr algn="ctr"/>
                      <a:r>
                        <a:rPr lang="ru-RU" b="1" dirty="0" smtClean="0">
                          <a:solidFill>
                            <a:schemeClr val="bg1"/>
                          </a:solidFill>
                        </a:rPr>
                        <a:t>3</a:t>
                      </a:r>
                      <a:endParaRPr lang="ru-RU" b="1" dirty="0">
                        <a:solidFill>
                          <a:schemeClr val="bg1"/>
                        </a:solidFill>
                      </a:endParaRPr>
                    </a:p>
                  </a:txBody>
                  <a:tcPr/>
                </a:tc>
                <a:tc>
                  <a:txBody>
                    <a:bodyPr/>
                    <a:lstStyle/>
                    <a:p>
                      <a:r>
                        <a:rPr lang="ru-RU" b="1" dirty="0" smtClean="0">
                          <a:solidFill>
                            <a:schemeClr val="bg1"/>
                          </a:solidFill>
                        </a:rPr>
                        <a:t>2 синицы и 1 ворона</a:t>
                      </a:r>
                      <a:endParaRPr lang="ru-RU" b="1" dirty="0">
                        <a:solidFill>
                          <a:schemeClr val="bg1"/>
                        </a:solidFill>
                      </a:endParaRPr>
                    </a:p>
                  </a:txBody>
                  <a:tcPr/>
                </a:tc>
              </a:tr>
              <a:tr h="370840">
                <a:tc>
                  <a:txBody>
                    <a:bodyPr/>
                    <a:lstStyle/>
                    <a:p>
                      <a:pPr algn="ctr"/>
                      <a:r>
                        <a:rPr lang="ru-RU" b="1" dirty="0" smtClean="0">
                          <a:solidFill>
                            <a:schemeClr val="bg1"/>
                          </a:solidFill>
                        </a:rPr>
                        <a:t>22 февраля</a:t>
                      </a:r>
                      <a:endParaRPr lang="ru-RU" b="1" dirty="0">
                        <a:solidFill>
                          <a:schemeClr val="bg1"/>
                        </a:solidFill>
                      </a:endParaRPr>
                    </a:p>
                  </a:txBody>
                  <a:tcPr/>
                </a:tc>
                <a:tc>
                  <a:txBody>
                    <a:bodyPr/>
                    <a:lstStyle/>
                    <a:p>
                      <a:pPr algn="ctr"/>
                      <a:r>
                        <a:rPr lang="ru-RU" b="1" dirty="0" smtClean="0">
                          <a:solidFill>
                            <a:schemeClr val="bg1"/>
                          </a:solidFill>
                        </a:rPr>
                        <a:t>5</a:t>
                      </a:r>
                      <a:endParaRPr lang="ru-RU" b="1" dirty="0">
                        <a:solidFill>
                          <a:schemeClr val="bg1"/>
                        </a:solidFill>
                      </a:endParaRPr>
                    </a:p>
                  </a:txBody>
                  <a:tcPr/>
                </a:tc>
                <a:tc>
                  <a:txBody>
                    <a:bodyPr/>
                    <a:lstStyle/>
                    <a:p>
                      <a:r>
                        <a:rPr lang="ru-RU" b="1" dirty="0" smtClean="0">
                          <a:solidFill>
                            <a:schemeClr val="bg1"/>
                          </a:solidFill>
                        </a:rPr>
                        <a:t>3 синицы и 2 воробья</a:t>
                      </a:r>
                      <a:endParaRPr lang="ru-RU" b="1" dirty="0">
                        <a:solidFill>
                          <a:schemeClr val="bg1"/>
                        </a:solidFill>
                      </a:endParaRPr>
                    </a:p>
                  </a:txBody>
                  <a:tcPr/>
                </a:tc>
              </a:tr>
              <a:tr h="370840">
                <a:tc>
                  <a:txBody>
                    <a:bodyPr/>
                    <a:lstStyle/>
                    <a:p>
                      <a:pPr algn="ctr"/>
                      <a:r>
                        <a:rPr lang="ru-RU" b="1" dirty="0" smtClean="0">
                          <a:solidFill>
                            <a:schemeClr val="tx2">
                              <a:lumMod val="10000"/>
                            </a:schemeClr>
                          </a:solidFill>
                        </a:rPr>
                        <a:t>23 февраля</a:t>
                      </a:r>
                      <a:endParaRPr lang="ru-RU" b="1" dirty="0">
                        <a:solidFill>
                          <a:schemeClr val="tx2">
                            <a:lumMod val="10000"/>
                          </a:schemeClr>
                        </a:solidFill>
                      </a:endParaRPr>
                    </a:p>
                  </a:txBody>
                  <a:tcPr/>
                </a:tc>
                <a:tc>
                  <a:txBody>
                    <a:bodyPr/>
                    <a:lstStyle/>
                    <a:p>
                      <a:pPr algn="ctr"/>
                      <a:r>
                        <a:rPr lang="ru-RU" b="1" dirty="0" smtClean="0"/>
                        <a:t>4</a:t>
                      </a:r>
                      <a:endParaRPr lang="ru-RU" b="1" dirty="0"/>
                    </a:p>
                  </a:txBody>
                  <a:tcPr/>
                </a:tc>
                <a:tc>
                  <a:txBody>
                    <a:bodyPr/>
                    <a:lstStyle/>
                    <a:p>
                      <a:r>
                        <a:rPr lang="ru-RU" b="1" dirty="0" smtClean="0"/>
                        <a:t>3 снегиря и 1 синица</a:t>
                      </a:r>
                      <a:endParaRPr lang="ru-RU"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Autofit/>
          </a:bodyPr>
          <a:lstStyle/>
          <a:p>
            <a:r>
              <a:rPr lang="ru-RU" sz="2400" dirty="0" smtClean="0">
                <a:solidFill>
                  <a:schemeClr val="bg1"/>
                </a:solidFill>
                <a:effectLst/>
                <a:latin typeface="+mn-lt"/>
              </a:rPr>
              <a:t>В последнее время у нас остаются зимовать утки. Они собираются возле незамёрзших водоёмов. Им особенно нужна наша помощь. Мы ходили их кормить.</a:t>
            </a:r>
            <a:endParaRPr lang="ru-RU" sz="2400" dirty="0">
              <a:solidFill>
                <a:schemeClr val="bg1"/>
              </a:solidFill>
              <a:effectLst/>
              <a:latin typeface="+mn-lt"/>
            </a:endParaRPr>
          </a:p>
        </p:txBody>
      </p:sp>
      <p:sp>
        <p:nvSpPr>
          <p:cNvPr id="4" name="Содержимое 3"/>
          <p:cNvSpPr>
            <a:spLocks noGrp="1"/>
          </p:cNvSpPr>
          <p:nvPr>
            <p:ph sz="half" idx="2"/>
          </p:nvPr>
        </p:nvSpPr>
        <p:spPr>
          <a:xfrm>
            <a:off x="5072066" y="1600200"/>
            <a:ext cx="3614734" cy="4525963"/>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a:buNone/>
            </a:pPr>
            <a:r>
              <a:rPr lang="ru-RU" sz="2400" b="1" dirty="0" smtClean="0">
                <a:solidFill>
                  <a:schemeClr val="bg1"/>
                </a:solidFill>
                <a:latin typeface="Times New Roman" pitchFamily="18" charset="0"/>
              </a:rPr>
              <a:t>      Зима – очень трудное время для птиц, особенно, если она морозная и снежная. Не найти птицам под снегом корма. Голодная птица сильно страдает от холода. Зимой день короткий, а чтобы выжить, не замерзнуть, пищи нужно съесть больше, чем летом. </a:t>
            </a:r>
            <a:r>
              <a:rPr lang="ru-RU" sz="1400" b="1" i="1" dirty="0" smtClean="0">
                <a:solidFill>
                  <a:schemeClr val="bg1"/>
                </a:solidFill>
              </a:rPr>
              <a:t>  </a:t>
            </a:r>
            <a:endParaRPr lang="ru-RU" dirty="0">
              <a:solidFill>
                <a:schemeClr val="bg1"/>
              </a:solidFill>
            </a:endParaRPr>
          </a:p>
        </p:txBody>
      </p:sp>
      <p:pic>
        <p:nvPicPr>
          <p:cNvPr id="2050" name="Picture 2" descr="C:\Users\Светлана\Desktop\Новая папка\SAM_0590.JPG"/>
          <p:cNvPicPr>
            <a:picLocks noGrp="1" noChangeAspect="1" noChangeArrowheads="1"/>
          </p:cNvPicPr>
          <p:nvPr>
            <p:ph sz="half" idx="1"/>
          </p:nvPr>
        </p:nvPicPr>
        <p:blipFill>
          <a:blip r:embed="rId2" cstate="print"/>
          <a:srcRect/>
          <a:stretch>
            <a:fillRect/>
          </a:stretch>
        </p:blipFill>
        <p:spPr bwMode="auto">
          <a:xfrm>
            <a:off x="457200" y="1785926"/>
            <a:ext cx="4400552" cy="44291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Светлана\Desktop\SAM_0595.JPG"/>
          <p:cNvPicPr>
            <a:picLocks noGrp="1" noChangeAspect="1" noChangeArrowheads="1"/>
          </p:cNvPicPr>
          <p:nvPr>
            <p:ph sz="half" idx="1"/>
          </p:nvPr>
        </p:nvPicPr>
        <p:blipFill>
          <a:blip r:embed="rId2" cstate="print"/>
          <a:srcRect/>
          <a:stretch>
            <a:fillRect/>
          </a:stretch>
        </p:blipFill>
        <p:spPr bwMode="auto">
          <a:xfrm>
            <a:off x="500034" y="3643314"/>
            <a:ext cx="4071966" cy="3028950"/>
          </a:xfrm>
          <a:prstGeom prst="rect">
            <a:avLst/>
          </a:prstGeom>
          <a:noFill/>
        </p:spPr>
      </p:pic>
      <p:pic>
        <p:nvPicPr>
          <p:cNvPr id="5123" name="Picture 3" descr="C:\Users\Светлана\Desktop\SAM_0592.JPG"/>
          <p:cNvPicPr>
            <a:picLocks noGrp="1" noChangeAspect="1" noChangeArrowheads="1"/>
          </p:cNvPicPr>
          <p:nvPr>
            <p:ph sz="half" idx="2"/>
          </p:nvPr>
        </p:nvPicPr>
        <p:blipFill>
          <a:blip r:embed="rId3" cstate="print"/>
          <a:srcRect/>
          <a:stretch>
            <a:fillRect/>
          </a:stretch>
        </p:blipFill>
        <p:spPr bwMode="auto">
          <a:xfrm>
            <a:off x="4857752" y="3643314"/>
            <a:ext cx="4000528" cy="3028950"/>
          </a:xfrm>
          <a:prstGeom prst="rect">
            <a:avLst/>
          </a:prstGeom>
          <a:noFill/>
        </p:spPr>
      </p:pic>
      <p:pic>
        <p:nvPicPr>
          <p:cNvPr id="5" name="Picture 8" descr="C:\Users\Светлана\Desktop\SAM_0587.JPG"/>
          <p:cNvPicPr>
            <a:picLocks noChangeAspect="1" noChangeArrowheads="1"/>
          </p:cNvPicPr>
          <p:nvPr/>
        </p:nvPicPr>
        <p:blipFill>
          <a:blip r:embed="rId4" cstate="print"/>
          <a:srcRect/>
          <a:stretch>
            <a:fillRect/>
          </a:stretch>
        </p:blipFill>
        <p:spPr bwMode="auto">
          <a:xfrm>
            <a:off x="4786314" y="214290"/>
            <a:ext cx="4038600" cy="3143272"/>
          </a:xfrm>
          <a:prstGeom prst="rect">
            <a:avLst/>
          </a:prstGeom>
          <a:noFill/>
        </p:spPr>
      </p:pic>
      <p:pic>
        <p:nvPicPr>
          <p:cNvPr id="7" name="Picture 7" descr="C:\Users\Светлана\Desktop\SAM_0586.JPG"/>
          <p:cNvPicPr>
            <a:picLocks noChangeAspect="1" noChangeArrowheads="1"/>
          </p:cNvPicPr>
          <p:nvPr/>
        </p:nvPicPr>
        <p:blipFill>
          <a:blip r:embed="rId5" cstate="print"/>
          <a:srcRect/>
          <a:stretch>
            <a:fillRect/>
          </a:stretch>
        </p:blipFill>
        <p:spPr bwMode="auto">
          <a:xfrm>
            <a:off x="500034" y="214290"/>
            <a:ext cx="4038600" cy="32147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56762" y="491241"/>
            <a:ext cx="8483092" cy="1008933"/>
          </a:xfrm>
        </p:spPr>
        <p:txBody>
          <a:bodyPr>
            <a:normAutofit fontScale="90000"/>
          </a:bodyPr>
          <a:lstStyle/>
          <a:p>
            <a:pPr algn="ctr">
              <a:defRPr/>
            </a:pPr>
            <a:r>
              <a:rPr lang="ru-RU" sz="4400" b="1" i="1" spc="50" dirty="0" smtClean="0">
                <a:ln w="11430"/>
                <a:solidFill>
                  <a:schemeClr val="accent1">
                    <a:lumMod val="40000"/>
                    <a:lumOff val="60000"/>
                  </a:schemeClr>
                </a:solidFill>
                <a:effectLst>
                  <a:outerShdw blurRad="76200" dist="50800" dir="5400000" algn="tl" rotWithShape="0">
                    <a:srgbClr val="000000">
                      <a:alpha val="65000"/>
                    </a:srgbClr>
                  </a:outerShdw>
                </a:effectLst>
              </a:rPr>
              <a:t>Зимующие птицы</a:t>
            </a:r>
            <a:r>
              <a:rPr lang="ru-RU" sz="4400" b="1" spc="50" dirty="0" smtClean="0">
                <a:ln w="11430"/>
                <a:solidFill>
                  <a:schemeClr val="accent1">
                    <a:lumMod val="40000"/>
                    <a:lumOff val="60000"/>
                  </a:schemeClr>
                </a:solidFill>
                <a:effectLst>
                  <a:outerShdw blurRad="76200" dist="50800" dir="5400000" algn="tl" rotWithShape="0">
                    <a:srgbClr val="000000">
                      <a:alpha val="65000"/>
                    </a:srgbClr>
                  </a:outerShdw>
                </a:effectLst>
              </a:rPr>
              <a:t/>
            </a:r>
            <a:br>
              <a:rPr lang="ru-RU" sz="4400" b="1" spc="50" dirty="0" smtClean="0">
                <a:ln w="11430"/>
                <a:solidFill>
                  <a:schemeClr val="accent1">
                    <a:lumMod val="40000"/>
                    <a:lumOff val="60000"/>
                  </a:schemeClr>
                </a:solidFill>
                <a:effectLst>
                  <a:outerShdw blurRad="76200" dist="50800" dir="5400000" algn="tl" rotWithShape="0">
                    <a:srgbClr val="000000">
                      <a:alpha val="65000"/>
                    </a:srgbClr>
                  </a:outerShdw>
                </a:effectLst>
              </a:rPr>
            </a:br>
            <a:endParaRPr lang="ru-RU" b="1" i="1" dirty="0">
              <a:solidFill>
                <a:schemeClr val="accent1">
                  <a:lumMod val="40000"/>
                  <a:lumOff val="60000"/>
                </a:schemeClr>
              </a:solidFill>
            </a:endParaRPr>
          </a:p>
        </p:txBody>
      </p:sp>
      <p:pic>
        <p:nvPicPr>
          <p:cNvPr id="8195" name="Picture 2" descr="C:\Users\999\Pictures\Новая папка (10)\0_88d2_da341952_XL[1].jpg"/>
          <p:cNvPicPr>
            <a:picLocks noChangeAspect="1" noChangeArrowheads="1"/>
          </p:cNvPicPr>
          <p:nvPr/>
        </p:nvPicPr>
        <p:blipFill>
          <a:blip r:embed="rId2" cstate="print"/>
          <a:srcRect/>
          <a:stretch>
            <a:fillRect/>
          </a:stretch>
        </p:blipFill>
        <p:spPr bwMode="auto">
          <a:xfrm>
            <a:off x="785786" y="1142984"/>
            <a:ext cx="3500462" cy="2286016"/>
          </a:xfrm>
          <a:prstGeom prst="rect">
            <a:avLst/>
          </a:prstGeom>
          <a:noFill/>
          <a:ln w="9525">
            <a:noFill/>
            <a:miter lim="800000"/>
            <a:headEnd/>
            <a:tailEnd/>
          </a:ln>
        </p:spPr>
      </p:pic>
      <p:pic>
        <p:nvPicPr>
          <p:cNvPr id="8196" name="Picture 3" descr="C:\Users\999\Pictures\Новая папка (10)\2328046[1].jpg"/>
          <p:cNvPicPr>
            <a:picLocks noChangeAspect="1" noChangeArrowheads="1"/>
          </p:cNvPicPr>
          <p:nvPr/>
        </p:nvPicPr>
        <p:blipFill>
          <a:blip r:embed="rId3" cstate="print"/>
          <a:srcRect/>
          <a:stretch>
            <a:fillRect/>
          </a:stretch>
        </p:blipFill>
        <p:spPr bwMode="auto">
          <a:xfrm>
            <a:off x="857224" y="4000504"/>
            <a:ext cx="2857520" cy="2071702"/>
          </a:xfrm>
          <a:prstGeom prst="rect">
            <a:avLst/>
          </a:prstGeom>
          <a:noFill/>
          <a:ln w="9525">
            <a:noFill/>
            <a:miter lim="800000"/>
            <a:headEnd/>
            <a:tailEnd/>
          </a:ln>
        </p:spPr>
      </p:pic>
      <p:pic>
        <p:nvPicPr>
          <p:cNvPr id="8197" name="Picture 4" descr="C:\Users\999\Pictures\Новая папка (10)\2633562[1].jpg"/>
          <p:cNvPicPr>
            <a:picLocks noChangeAspect="1" noChangeArrowheads="1"/>
          </p:cNvPicPr>
          <p:nvPr/>
        </p:nvPicPr>
        <p:blipFill>
          <a:blip r:embed="rId4" cstate="print"/>
          <a:srcRect/>
          <a:stretch>
            <a:fillRect/>
          </a:stretch>
        </p:blipFill>
        <p:spPr bwMode="auto">
          <a:xfrm>
            <a:off x="5429256" y="4071942"/>
            <a:ext cx="3214710" cy="2000264"/>
          </a:xfrm>
          <a:prstGeom prst="rect">
            <a:avLst/>
          </a:prstGeom>
          <a:noFill/>
          <a:ln w="9525">
            <a:noFill/>
            <a:miter lim="800000"/>
            <a:headEnd/>
            <a:tailEnd/>
          </a:ln>
        </p:spPr>
      </p:pic>
      <p:pic>
        <p:nvPicPr>
          <p:cNvPr id="8198" name="Picture 5" descr="C:\Users\999\Pictures\Новая папка (10)\DSCF1_filtered[1].jpg"/>
          <p:cNvPicPr>
            <a:picLocks noChangeAspect="1" noChangeArrowheads="1"/>
          </p:cNvPicPr>
          <p:nvPr/>
        </p:nvPicPr>
        <p:blipFill>
          <a:blip r:embed="rId5" cstate="print"/>
          <a:srcRect/>
          <a:stretch>
            <a:fillRect/>
          </a:stretch>
        </p:blipFill>
        <p:spPr bwMode="auto">
          <a:xfrm>
            <a:off x="5929322" y="1214422"/>
            <a:ext cx="2357454" cy="2357454"/>
          </a:xfrm>
          <a:prstGeom prst="rect">
            <a:avLst/>
          </a:prstGeom>
          <a:noFill/>
          <a:ln w="9525">
            <a:noFill/>
            <a:miter lim="800000"/>
            <a:headEnd/>
            <a:tailEnd/>
          </a:ln>
        </p:spPr>
      </p:pic>
      <p:sp>
        <p:nvSpPr>
          <p:cNvPr id="16" name="TextBox 15"/>
          <p:cNvSpPr txBox="1"/>
          <p:nvPr/>
        </p:nvSpPr>
        <p:spPr>
          <a:xfrm>
            <a:off x="1928794" y="3429000"/>
            <a:ext cx="1071570" cy="400110"/>
          </a:xfrm>
          <a:prstGeom prst="rect">
            <a:avLst/>
          </a:prstGeom>
          <a:noFill/>
        </p:spPr>
        <p:txBody>
          <a:bodyPr wrap="square" rtlCol="0">
            <a:spAutoFit/>
          </a:bodyPr>
          <a:lstStyle/>
          <a:p>
            <a:r>
              <a:rPr lang="ru-RU" sz="2000" dirty="0" smtClean="0">
                <a:solidFill>
                  <a:schemeClr val="accent4">
                    <a:lumMod val="20000"/>
                    <a:lumOff val="80000"/>
                  </a:schemeClr>
                </a:solidFill>
              </a:rPr>
              <a:t>синица</a:t>
            </a:r>
            <a:endParaRPr lang="ru-RU" sz="2000" dirty="0">
              <a:solidFill>
                <a:schemeClr val="accent4">
                  <a:lumMod val="20000"/>
                  <a:lumOff val="80000"/>
                </a:schemeClr>
              </a:solidFill>
            </a:endParaRPr>
          </a:p>
        </p:txBody>
      </p:sp>
      <p:sp>
        <p:nvSpPr>
          <p:cNvPr id="17" name="TextBox 16"/>
          <p:cNvSpPr txBox="1"/>
          <p:nvPr/>
        </p:nvSpPr>
        <p:spPr>
          <a:xfrm>
            <a:off x="6572264" y="3571876"/>
            <a:ext cx="1092350" cy="400110"/>
          </a:xfrm>
          <a:prstGeom prst="rect">
            <a:avLst/>
          </a:prstGeom>
          <a:noFill/>
        </p:spPr>
        <p:txBody>
          <a:bodyPr wrap="square" rtlCol="0">
            <a:spAutoFit/>
          </a:bodyPr>
          <a:lstStyle/>
          <a:p>
            <a:r>
              <a:rPr lang="ru-RU" sz="2000" dirty="0" smtClean="0">
                <a:solidFill>
                  <a:schemeClr val="accent4">
                    <a:lumMod val="20000"/>
                    <a:lumOff val="80000"/>
                  </a:schemeClr>
                </a:solidFill>
              </a:rPr>
              <a:t>воробей</a:t>
            </a:r>
            <a:endParaRPr lang="ru-RU" sz="2000" dirty="0">
              <a:solidFill>
                <a:schemeClr val="accent4">
                  <a:lumMod val="20000"/>
                  <a:lumOff val="80000"/>
                </a:schemeClr>
              </a:solidFill>
            </a:endParaRPr>
          </a:p>
        </p:txBody>
      </p:sp>
      <p:sp>
        <p:nvSpPr>
          <p:cNvPr id="19" name="TextBox 18"/>
          <p:cNvSpPr txBox="1"/>
          <p:nvPr/>
        </p:nvSpPr>
        <p:spPr>
          <a:xfrm>
            <a:off x="1857356" y="6072206"/>
            <a:ext cx="1428760" cy="400110"/>
          </a:xfrm>
          <a:prstGeom prst="rect">
            <a:avLst/>
          </a:prstGeom>
          <a:noFill/>
        </p:spPr>
        <p:txBody>
          <a:bodyPr wrap="square" rtlCol="0">
            <a:spAutoFit/>
          </a:bodyPr>
          <a:lstStyle/>
          <a:p>
            <a:r>
              <a:rPr lang="ru-RU" sz="2000" dirty="0" smtClean="0">
                <a:solidFill>
                  <a:schemeClr val="accent4">
                    <a:lumMod val="20000"/>
                    <a:lumOff val="80000"/>
                  </a:schemeClr>
                </a:solidFill>
              </a:rPr>
              <a:t>снегирь</a:t>
            </a:r>
            <a:endParaRPr lang="ru-RU" sz="2000" dirty="0">
              <a:solidFill>
                <a:schemeClr val="accent4">
                  <a:lumMod val="20000"/>
                  <a:lumOff val="80000"/>
                </a:schemeClr>
              </a:solidFill>
            </a:endParaRPr>
          </a:p>
        </p:txBody>
      </p:sp>
      <p:sp>
        <p:nvSpPr>
          <p:cNvPr id="20" name="TextBox 19"/>
          <p:cNvSpPr txBox="1"/>
          <p:nvPr/>
        </p:nvSpPr>
        <p:spPr>
          <a:xfrm>
            <a:off x="6572264" y="6215082"/>
            <a:ext cx="1500198" cy="400110"/>
          </a:xfrm>
          <a:prstGeom prst="rect">
            <a:avLst/>
          </a:prstGeom>
          <a:noFill/>
        </p:spPr>
        <p:txBody>
          <a:bodyPr wrap="square" rtlCol="0">
            <a:spAutoFit/>
          </a:bodyPr>
          <a:lstStyle/>
          <a:p>
            <a:r>
              <a:rPr lang="ru-RU" sz="2000" dirty="0" smtClean="0">
                <a:solidFill>
                  <a:schemeClr val="accent4">
                    <a:lumMod val="20000"/>
                    <a:lumOff val="80000"/>
                  </a:schemeClr>
                </a:solidFill>
              </a:rPr>
              <a:t>свиристель</a:t>
            </a:r>
            <a:endParaRPr lang="ru-RU" sz="2000" dirty="0">
              <a:solidFill>
                <a:schemeClr val="accent4">
                  <a:lumMod val="20000"/>
                  <a:lumOff val="80000"/>
                </a:schemeClr>
              </a:solidFill>
            </a:endParaRPr>
          </a:p>
        </p:txBody>
      </p:sp>
      <p:pic>
        <p:nvPicPr>
          <p:cNvPr id="11" name="Picture 26" descr="d2cb88548b80da1cbb645576ccc50fd8"/>
          <p:cNvPicPr>
            <a:picLocks noChangeAspect="1" noChangeArrowheads="1" noCrop="1"/>
          </p:cNvPicPr>
          <p:nvPr/>
        </p:nvPicPr>
        <p:blipFill>
          <a:blip r:embed="rId6" cstate="print"/>
          <a:srcRect/>
          <a:stretch>
            <a:fillRect/>
          </a:stretch>
        </p:blipFill>
        <p:spPr bwMode="auto">
          <a:xfrm>
            <a:off x="4643438" y="1785926"/>
            <a:ext cx="638175" cy="476250"/>
          </a:xfrm>
          <a:prstGeom prst="rect">
            <a:avLst/>
          </a:prstGeom>
          <a:noFill/>
          <a:ln w="9525">
            <a:noFill/>
            <a:miter lim="800000"/>
            <a:headEnd/>
            <a:tailEnd/>
          </a:ln>
        </p:spPr>
      </p:pic>
      <p:pic>
        <p:nvPicPr>
          <p:cNvPr id="12" name="Picture 26" descr="d2cb88548b80da1cbb645576ccc50fd8"/>
          <p:cNvPicPr>
            <a:picLocks noChangeAspect="1" noChangeArrowheads="1" noCrop="1"/>
          </p:cNvPicPr>
          <p:nvPr/>
        </p:nvPicPr>
        <p:blipFill>
          <a:blip r:embed="rId6" cstate="print"/>
          <a:srcRect/>
          <a:stretch>
            <a:fillRect/>
          </a:stretch>
        </p:blipFill>
        <p:spPr bwMode="auto">
          <a:xfrm>
            <a:off x="4643438" y="3500438"/>
            <a:ext cx="638175" cy="476250"/>
          </a:xfrm>
          <a:prstGeom prst="rect">
            <a:avLst/>
          </a:prstGeom>
          <a:noFill/>
          <a:ln w="9525">
            <a:noFill/>
            <a:miter lim="800000"/>
            <a:headEnd/>
            <a:tailEnd/>
          </a:ln>
        </p:spPr>
      </p:pic>
      <p:pic>
        <p:nvPicPr>
          <p:cNvPr id="13" name="Picture 26" descr="d2cb88548b80da1cbb645576ccc50fd8"/>
          <p:cNvPicPr>
            <a:picLocks noChangeAspect="1" noChangeArrowheads="1" noCrop="1"/>
          </p:cNvPicPr>
          <p:nvPr/>
        </p:nvPicPr>
        <p:blipFill>
          <a:blip r:embed="rId6" cstate="print"/>
          <a:srcRect/>
          <a:stretch>
            <a:fillRect/>
          </a:stretch>
        </p:blipFill>
        <p:spPr bwMode="auto">
          <a:xfrm>
            <a:off x="500034" y="285728"/>
            <a:ext cx="638175" cy="476250"/>
          </a:xfrm>
          <a:prstGeom prst="rect">
            <a:avLst/>
          </a:prstGeom>
          <a:noFill/>
          <a:ln w="9525">
            <a:noFill/>
            <a:miter lim="800000"/>
            <a:headEnd/>
            <a:tailEnd/>
          </a:ln>
        </p:spPr>
      </p:pic>
      <p:pic>
        <p:nvPicPr>
          <p:cNvPr id="14" name="Picture 26" descr="d2cb88548b80da1cbb645576ccc50fd8"/>
          <p:cNvPicPr>
            <a:picLocks noChangeAspect="1" noChangeArrowheads="1" noCrop="1"/>
          </p:cNvPicPr>
          <p:nvPr/>
        </p:nvPicPr>
        <p:blipFill>
          <a:blip r:embed="rId6" cstate="print"/>
          <a:srcRect/>
          <a:stretch>
            <a:fillRect/>
          </a:stretch>
        </p:blipFill>
        <p:spPr bwMode="auto">
          <a:xfrm>
            <a:off x="7572396" y="571480"/>
            <a:ext cx="638175" cy="476250"/>
          </a:xfrm>
          <a:prstGeom prst="rect">
            <a:avLst/>
          </a:prstGeom>
          <a:noFill/>
          <a:ln w="9525">
            <a:noFill/>
            <a:miter lim="800000"/>
            <a:headEnd/>
            <a:tailEnd/>
          </a:ln>
        </p:spPr>
      </p:pic>
      <p:pic>
        <p:nvPicPr>
          <p:cNvPr id="15" name="Picture 26" descr="d2cb88548b80da1cbb645576ccc50fd8"/>
          <p:cNvPicPr>
            <a:picLocks noChangeAspect="1" noChangeArrowheads="1" noCrop="1"/>
          </p:cNvPicPr>
          <p:nvPr/>
        </p:nvPicPr>
        <p:blipFill>
          <a:blip r:embed="rId6" cstate="print"/>
          <a:srcRect/>
          <a:stretch>
            <a:fillRect/>
          </a:stretch>
        </p:blipFill>
        <p:spPr bwMode="auto">
          <a:xfrm>
            <a:off x="8505825" y="3071810"/>
            <a:ext cx="638175" cy="476250"/>
          </a:xfrm>
          <a:prstGeom prst="rect">
            <a:avLst/>
          </a:prstGeom>
          <a:noFill/>
          <a:ln w="9525">
            <a:noFill/>
            <a:miter lim="800000"/>
            <a:headEnd/>
            <a:tailEnd/>
          </a:ln>
        </p:spPr>
      </p:pic>
      <p:pic>
        <p:nvPicPr>
          <p:cNvPr id="18" name="Picture 26" descr="d2cb88548b80da1cbb645576ccc50fd8"/>
          <p:cNvPicPr>
            <a:picLocks noChangeAspect="1" noChangeArrowheads="1" noCrop="1"/>
          </p:cNvPicPr>
          <p:nvPr/>
        </p:nvPicPr>
        <p:blipFill>
          <a:blip r:embed="rId6" cstate="print"/>
          <a:srcRect/>
          <a:stretch>
            <a:fillRect/>
          </a:stretch>
        </p:blipFill>
        <p:spPr bwMode="auto">
          <a:xfrm>
            <a:off x="285720" y="3571876"/>
            <a:ext cx="638175" cy="476250"/>
          </a:xfrm>
          <a:prstGeom prst="rect">
            <a:avLst/>
          </a:prstGeom>
          <a:noFill/>
          <a:ln w="9525">
            <a:noFill/>
            <a:miter lim="800000"/>
            <a:headEnd/>
            <a:tailEnd/>
          </a:ln>
        </p:spPr>
      </p:pic>
      <p:pic>
        <p:nvPicPr>
          <p:cNvPr id="21" name="Picture 26" descr="d2cb88548b80da1cbb645576ccc50fd8"/>
          <p:cNvPicPr>
            <a:picLocks noChangeAspect="1" noChangeArrowheads="1" noCrop="1"/>
          </p:cNvPicPr>
          <p:nvPr/>
        </p:nvPicPr>
        <p:blipFill>
          <a:blip r:embed="rId6" cstate="print"/>
          <a:srcRect/>
          <a:stretch>
            <a:fillRect/>
          </a:stretch>
        </p:blipFill>
        <p:spPr bwMode="auto">
          <a:xfrm>
            <a:off x="4357686" y="5143512"/>
            <a:ext cx="63817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Работа\Портфолио мой\соц. проекты\Покормите птиц зимой\фото\images (5).jpg"/>
          <p:cNvPicPr>
            <a:picLocks noChangeAspect="1" noChangeArrowheads="1"/>
          </p:cNvPicPr>
          <p:nvPr/>
        </p:nvPicPr>
        <p:blipFill>
          <a:blip r:embed="rId2" cstate="print"/>
          <a:srcRect/>
          <a:stretch>
            <a:fillRect/>
          </a:stretch>
        </p:blipFill>
        <p:spPr>
          <a:xfrm>
            <a:off x="1071538" y="357166"/>
            <a:ext cx="2357454" cy="2714644"/>
          </a:xfrm>
          <a:prstGeom prst="rect">
            <a:avLst/>
          </a:prstGeom>
        </p:spPr>
      </p:pic>
      <p:pic>
        <p:nvPicPr>
          <p:cNvPr id="3" name="Picture 2" descr="E:\Работа\Портфолио мой\соц. проекты\Покормите птиц зимой\фото\0_4ee20_765b665f_XL.jpg"/>
          <p:cNvPicPr>
            <a:picLocks noChangeAspect="1" noChangeArrowheads="1"/>
          </p:cNvPicPr>
          <p:nvPr/>
        </p:nvPicPr>
        <p:blipFill>
          <a:blip r:embed="rId3" cstate="print"/>
          <a:srcRect/>
          <a:stretch>
            <a:fillRect/>
          </a:stretch>
        </p:blipFill>
        <p:spPr>
          <a:xfrm>
            <a:off x="5357818" y="285728"/>
            <a:ext cx="2500330" cy="2857520"/>
          </a:xfrm>
          <a:prstGeom prst="rect">
            <a:avLst/>
          </a:prstGeom>
        </p:spPr>
      </p:pic>
      <p:pic>
        <p:nvPicPr>
          <p:cNvPr id="4" name="Picture 4" descr="E:\Работа\Портфолио мой\соц. проекты\Покормите птиц зимой\фото\images (2).jpg"/>
          <p:cNvPicPr>
            <a:picLocks noChangeAspect="1" noChangeArrowheads="1"/>
          </p:cNvPicPr>
          <p:nvPr/>
        </p:nvPicPr>
        <p:blipFill>
          <a:blip r:embed="rId4" cstate="print"/>
          <a:srcRect/>
          <a:stretch>
            <a:fillRect/>
          </a:stretch>
        </p:blipFill>
        <p:spPr>
          <a:xfrm>
            <a:off x="928662" y="3643314"/>
            <a:ext cx="2571768" cy="2571768"/>
          </a:xfrm>
          <a:prstGeom prst="rect">
            <a:avLst/>
          </a:prstGeom>
        </p:spPr>
      </p:pic>
      <p:pic>
        <p:nvPicPr>
          <p:cNvPr id="5" name="Picture 6" descr="C:\Users\999\Pictures\Новая папка (10)\ptiz[1].jpg"/>
          <p:cNvPicPr>
            <a:picLocks noChangeAspect="1" noChangeArrowheads="1"/>
          </p:cNvPicPr>
          <p:nvPr/>
        </p:nvPicPr>
        <p:blipFill>
          <a:blip r:embed="rId5" cstate="print"/>
          <a:srcRect/>
          <a:stretch>
            <a:fillRect/>
          </a:stretch>
        </p:blipFill>
        <p:spPr bwMode="auto">
          <a:xfrm>
            <a:off x="5572132" y="3714752"/>
            <a:ext cx="2462200" cy="2357454"/>
          </a:xfrm>
          <a:prstGeom prst="rect">
            <a:avLst/>
          </a:prstGeom>
          <a:noFill/>
          <a:ln w="9525">
            <a:noFill/>
            <a:miter lim="800000"/>
            <a:headEnd/>
            <a:tailEnd/>
          </a:ln>
        </p:spPr>
      </p:pic>
      <p:sp>
        <p:nvSpPr>
          <p:cNvPr id="6" name="TextBox 5"/>
          <p:cNvSpPr txBox="1"/>
          <p:nvPr/>
        </p:nvSpPr>
        <p:spPr>
          <a:xfrm>
            <a:off x="1928794" y="3143248"/>
            <a:ext cx="1357322" cy="400110"/>
          </a:xfrm>
          <a:prstGeom prst="rect">
            <a:avLst/>
          </a:prstGeom>
          <a:noFill/>
        </p:spPr>
        <p:txBody>
          <a:bodyPr wrap="square" rtlCol="0">
            <a:spAutoFit/>
          </a:bodyPr>
          <a:lstStyle/>
          <a:p>
            <a:r>
              <a:rPr lang="ru-RU" sz="2000" dirty="0" smtClean="0">
                <a:solidFill>
                  <a:schemeClr val="accent4">
                    <a:lumMod val="20000"/>
                    <a:lumOff val="80000"/>
                  </a:schemeClr>
                </a:solidFill>
              </a:rPr>
              <a:t>сорока</a:t>
            </a:r>
            <a:endParaRPr lang="ru-RU" sz="2000" dirty="0">
              <a:solidFill>
                <a:schemeClr val="accent4">
                  <a:lumMod val="20000"/>
                  <a:lumOff val="80000"/>
                </a:schemeClr>
              </a:solidFill>
            </a:endParaRPr>
          </a:p>
        </p:txBody>
      </p:sp>
      <p:sp>
        <p:nvSpPr>
          <p:cNvPr id="7" name="TextBox 6"/>
          <p:cNvSpPr txBox="1"/>
          <p:nvPr/>
        </p:nvSpPr>
        <p:spPr>
          <a:xfrm>
            <a:off x="6215074" y="3214686"/>
            <a:ext cx="1155109" cy="400110"/>
          </a:xfrm>
          <a:prstGeom prst="rect">
            <a:avLst/>
          </a:prstGeom>
          <a:noFill/>
        </p:spPr>
        <p:txBody>
          <a:bodyPr wrap="square" rtlCol="0">
            <a:spAutoFit/>
          </a:bodyPr>
          <a:lstStyle/>
          <a:p>
            <a:r>
              <a:rPr lang="ru-RU" sz="2000" dirty="0" smtClean="0">
                <a:solidFill>
                  <a:schemeClr val="accent4">
                    <a:lumMod val="20000"/>
                    <a:lumOff val="80000"/>
                  </a:schemeClr>
                </a:solidFill>
              </a:rPr>
              <a:t>дятел</a:t>
            </a:r>
            <a:endParaRPr lang="ru-RU" sz="2000" dirty="0">
              <a:solidFill>
                <a:schemeClr val="accent4">
                  <a:lumMod val="20000"/>
                  <a:lumOff val="80000"/>
                </a:schemeClr>
              </a:solidFill>
            </a:endParaRPr>
          </a:p>
        </p:txBody>
      </p:sp>
      <p:sp>
        <p:nvSpPr>
          <p:cNvPr id="8" name="TextBox 7"/>
          <p:cNvSpPr txBox="1"/>
          <p:nvPr/>
        </p:nvSpPr>
        <p:spPr>
          <a:xfrm>
            <a:off x="1643042" y="6215082"/>
            <a:ext cx="1507281" cy="400110"/>
          </a:xfrm>
          <a:prstGeom prst="rect">
            <a:avLst/>
          </a:prstGeom>
          <a:noFill/>
        </p:spPr>
        <p:txBody>
          <a:bodyPr wrap="square" rtlCol="0">
            <a:spAutoFit/>
          </a:bodyPr>
          <a:lstStyle/>
          <a:p>
            <a:r>
              <a:rPr lang="ru-RU" sz="2000" dirty="0" smtClean="0">
                <a:solidFill>
                  <a:schemeClr val="accent4">
                    <a:lumMod val="20000"/>
                    <a:lumOff val="80000"/>
                  </a:schemeClr>
                </a:solidFill>
              </a:rPr>
              <a:t>ворона</a:t>
            </a:r>
            <a:endParaRPr lang="ru-RU" sz="2000" dirty="0">
              <a:solidFill>
                <a:schemeClr val="accent4">
                  <a:lumMod val="20000"/>
                  <a:lumOff val="80000"/>
                </a:schemeClr>
              </a:solidFill>
            </a:endParaRPr>
          </a:p>
        </p:txBody>
      </p:sp>
      <p:sp>
        <p:nvSpPr>
          <p:cNvPr id="9" name="TextBox 8"/>
          <p:cNvSpPr txBox="1"/>
          <p:nvPr/>
        </p:nvSpPr>
        <p:spPr>
          <a:xfrm>
            <a:off x="6286512" y="6215082"/>
            <a:ext cx="1698023" cy="400110"/>
          </a:xfrm>
          <a:prstGeom prst="rect">
            <a:avLst/>
          </a:prstGeom>
          <a:noFill/>
        </p:spPr>
        <p:txBody>
          <a:bodyPr wrap="square" rtlCol="0">
            <a:spAutoFit/>
          </a:bodyPr>
          <a:lstStyle/>
          <a:p>
            <a:r>
              <a:rPr lang="ru-RU" sz="2000" dirty="0" smtClean="0">
                <a:solidFill>
                  <a:schemeClr val="accent4">
                    <a:lumMod val="20000"/>
                    <a:lumOff val="80000"/>
                  </a:schemeClr>
                </a:solidFill>
              </a:rPr>
              <a:t>поползень</a:t>
            </a:r>
            <a:endParaRPr lang="ru-RU" sz="2000" dirty="0">
              <a:solidFill>
                <a:schemeClr val="accent4">
                  <a:lumMod val="20000"/>
                  <a:lumOff val="80000"/>
                </a:schemeClr>
              </a:solidFill>
            </a:endParaRPr>
          </a:p>
        </p:txBody>
      </p:sp>
      <p:pic>
        <p:nvPicPr>
          <p:cNvPr id="10" name="Picture 26" descr="d2cb88548b80da1cbb645576ccc50fd8"/>
          <p:cNvPicPr>
            <a:picLocks noChangeAspect="1" noChangeArrowheads="1" noCrop="1"/>
          </p:cNvPicPr>
          <p:nvPr/>
        </p:nvPicPr>
        <p:blipFill>
          <a:blip r:embed="rId6" cstate="print"/>
          <a:srcRect/>
          <a:stretch>
            <a:fillRect/>
          </a:stretch>
        </p:blipFill>
        <p:spPr bwMode="auto">
          <a:xfrm>
            <a:off x="4429124" y="2857496"/>
            <a:ext cx="638175" cy="476250"/>
          </a:xfrm>
          <a:prstGeom prst="rect">
            <a:avLst/>
          </a:prstGeom>
          <a:noFill/>
          <a:ln w="9525">
            <a:noFill/>
            <a:miter lim="800000"/>
            <a:headEnd/>
            <a:tailEnd/>
          </a:ln>
        </p:spPr>
      </p:pic>
      <p:pic>
        <p:nvPicPr>
          <p:cNvPr id="11" name="Picture 26" descr="d2cb88548b80da1cbb645576ccc50fd8"/>
          <p:cNvPicPr>
            <a:picLocks noChangeAspect="1" noChangeArrowheads="1" noCrop="1"/>
          </p:cNvPicPr>
          <p:nvPr/>
        </p:nvPicPr>
        <p:blipFill>
          <a:blip r:embed="rId6" cstate="print"/>
          <a:srcRect/>
          <a:stretch>
            <a:fillRect/>
          </a:stretch>
        </p:blipFill>
        <p:spPr bwMode="auto">
          <a:xfrm>
            <a:off x="4357686" y="5072074"/>
            <a:ext cx="638175" cy="476250"/>
          </a:xfrm>
          <a:prstGeom prst="rect">
            <a:avLst/>
          </a:prstGeom>
          <a:noFill/>
          <a:ln w="9525">
            <a:noFill/>
            <a:miter lim="800000"/>
            <a:headEnd/>
            <a:tailEnd/>
          </a:ln>
        </p:spPr>
      </p:pic>
      <p:pic>
        <p:nvPicPr>
          <p:cNvPr id="12" name="Picture 26" descr="d2cb88548b80da1cbb645576ccc50fd8"/>
          <p:cNvPicPr>
            <a:picLocks noChangeAspect="1" noChangeArrowheads="1" noCrop="1"/>
          </p:cNvPicPr>
          <p:nvPr/>
        </p:nvPicPr>
        <p:blipFill>
          <a:blip r:embed="rId6" cstate="print"/>
          <a:srcRect/>
          <a:stretch>
            <a:fillRect/>
          </a:stretch>
        </p:blipFill>
        <p:spPr bwMode="auto">
          <a:xfrm>
            <a:off x="285720" y="5357826"/>
            <a:ext cx="638175" cy="476250"/>
          </a:xfrm>
          <a:prstGeom prst="rect">
            <a:avLst/>
          </a:prstGeom>
          <a:noFill/>
          <a:ln w="9525">
            <a:noFill/>
            <a:miter lim="800000"/>
            <a:headEnd/>
            <a:tailEnd/>
          </a:ln>
        </p:spPr>
      </p:pic>
      <p:pic>
        <p:nvPicPr>
          <p:cNvPr id="13" name="Picture 26" descr="d2cb88548b80da1cbb645576ccc50fd8"/>
          <p:cNvPicPr>
            <a:picLocks noChangeAspect="1" noChangeArrowheads="1" noCrop="1"/>
          </p:cNvPicPr>
          <p:nvPr/>
        </p:nvPicPr>
        <p:blipFill>
          <a:blip r:embed="rId6" cstate="print"/>
          <a:srcRect/>
          <a:stretch>
            <a:fillRect/>
          </a:stretch>
        </p:blipFill>
        <p:spPr bwMode="auto">
          <a:xfrm>
            <a:off x="214282" y="2786058"/>
            <a:ext cx="638175" cy="476250"/>
          </a:xfrm>
          <a:prstGeom prst="rect">
            <a:avLst/>
          </a:prstGeom>
          <a:noFill/>
          <a:ln w="9525">
            <a:noFill/>
            <a:miter lim="800000"/>
            <a:headEnd/>
            <a:tailEnd/>
          </a:ln>
        </p:spPr>
      </p:pic>
      <p:pic>
        <p:nvPicPr>
          <p:cNvPr id="14" name="Picture 26" descr="d2cb88548b80da1cbb645576ccc50fd8"/>
          <p:cNvPicPr>
            <a:picLocks noChangeAspect="1" noChangeArrowheads="1" noCrop="1"/>
          </p:cNvPicPr>
          <p:nvPr/>
        </p:nvPicPr>
        <p:blipFill>
          <a:blip r:embed="rId6" cstate="print"/>
          <a:srcRect/>
          <a:stretch>
            <a:fillRect/>
          </a:stretch>
        </p:blipFill>
        <p:spPr bwMode="auto">
          <a:xfrm>
            <a:off x="3929058" y="1071546"/>
            <a:ext cx="638175" cy="476250"/>
          </a:xfrm>
          <a:prstGeom prst="rect">
            <a:avLst/>
          </a:prstGeom>
          <a:noFill/>
          <a:ln w="9525">
            <a:noFill/>
            <a:miter lim="800000"/>
            <a:headEnd/>
            <a:tailEnd/>
          </a:ln>
        </p:spPr>
      </p:pic>
      <p:pic>
        <p:nvPicPr>
          <p:cNvPr id="15" name="Picture 26" descr="d2cb88548b80da1cbb645576ccc50fd8"/>
          <p:cNvPicPr>
            <a:picLocks noChangeAspect="1" noChangeArrowheads="1" noCrop="1"/>
          </p:cNvPicPr>
          <p:nvPr/>
        </p:nvPicPr>
        <p:blipFill>
          <a:blip r:embed="rId6" cstate="print"/>
          <a:srcRect/>
          <a:stretch>
            <a:fillRect/>
          </a:stretch>
        </p:blipFill>
        <p:spPr bwMode="auto">
          <a:xfrm>
            <a:off x="8505825" y="857232"/>
            <a:ext cx="638175" cy="476250"/>
          </a:xfrm>
          <a:prstGeom prst="rect">
            <a:avLst/>
          </a:prstGeom>
          <a:noFill/>
          <a:ln w="9525">
            <a:noFill/>
            <a:miter lim="800000"/>
            <a:headEnd/>
            <a:tailEnd/>
          </a:ln>
        </p:spPr>
      </p:pic>
      <p:pic>
        <p:nvPicPr>
          <p:cNvPr id="16" name="Picture 26" descr="d2cb88548b80da1cbb645576ccc50fd8"/>
          <p:cNvPicPr>
            <a:picLocks noChangeAspect="1" noChangeArrowheads="1" noCrop="1"/>
          </p:cNvPicPr>
          <p:nvPr/>
        </p:nvPicPr>
        <p:blipFill>
          <a:blip r:embed="rId6" cstate="print"/>
          <a:srcRect/>
          <a:stretch>
            <a:fillRect/>
          </a:stretch>
        </p:blipFill>
        <p:spPr bwMode="auto">
          <a:xfrm>
            <a:off x="8215338" y="4286256"/>
            <a:ext cx="638175" cy="476250"/>
          </a:xfrm>
          <a:prstGeom prst="rect">
            <a:avLst/>
          </a:prstGeom>
          <a:noFill/>
          <a:ln w="9525">
            <a:noFill/>
            <a:miter lim="800000"/>
            <a:headEnd/>
            <a:tailEnd/>
          </a:ln>
        </p:spPr>
      </p:pic>
      <p:pic>
        <p:nvPicPr>
          <p:cNvPr id="17" name="Picture 26" descr="d2cb88548b80da1cbb645576ccc50fd8"/>
          <p:cNvPicPr>
            <a:picLocks noChangeAspect="1" noChangeArrowheads="1" noCrop="1"/>
          </p:cNvPicPr>
          <p:nvPr/>
        </p:nvPicPr>
        <p:blipFill>
          <a:blip r:embed="rId6" cstate="print"/>
          <a:srcRect/>
          <a:stretch>
            <a:fillRect/>
          </a:stretch>
        </p:blipFill>
        <p:spPr bwMode="auto">
          <a:xfrm>
            <a:off x="8505825" y="5786454"/>
            <a:ext cx="638175" cy="476250"/>
          </a:xfrm>
          <a:prstGeom prst="rect">
            <a:avLst/>
          </a:prstGeom>
          <a:noFill/>
          <a:ln w="9525">
            <a:noFill/>
            <a:miter lim="800000"/>
            <a:headEnd/>
            <a:tailEnd/>
          </a:ln>
        </p:spPr>
      </p:pic>
      <p:pic>
        <p:nvPicPr>
          <p:cNvPr id="18" name="Picture 26" descr="d2cb88548b80da1cbb645576ccc50fd8"/>
          <p:cNvPicPr>
            <a:picLocks noChangeAspect="1" noChangeArrowheads="1" noCrop="1"/>
          </p:cNvPicPr>
          <p:nvPr/>
        </p:nvPicPr>
        <p:blipFill>
          <a:blip r:embed="rId6" cstate="print"/>
          <a:srcRect/>
          <a:stretch>
            <a:fillRect/>
          </a:stretch>
        </p:blipFill>
        <p:spPr bwMode="auto">
          <a:xfrm>
            <a:off x="0" y="1000108"/>
            <a:ext cx="638175" cy="476250"/>
          </a:xfrm>
          <a:prstGeom prst="rect">
            <a:avLst/>
          </a:prstGeom>
          <a:noFill/>
          <a:ln w="9525">
            <a:noFill/>
            <a:miter lim="800000"/>
            <a:headEnd/>
            <a:tailEnd/>
          </a:ln>
        </p:spPr>
      </p:pic>
      <p:pic>
        <p:nvPicPr>
          <p:cNvPr id="19" name="Picture 26" descr="d2cb88548b80da1cbb645576ccc50fd8"/>
          <p:cNvPicPr>
            <a:picLocks noChangeAspect="1" noChangeArrowheads="1" noCrop="1"/>
          </p:cNvPicPr>
          <p:nvPr/>
        </p:nvPicPr>
        <p:blipFill>
          <a:blip r:embed="rId6" cstate="print"/>
          <a:srcRect/>
          <a:stretch>
            <a:fillRect/>
          </a:stretch>
        </p:blipFill>
        <p:spPr bwMode="auto">
          <a:xfrm>
            <a:off x="8215338" y="2285992"/>
            <a:ext cx="63817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1500174"/>
          </a:xfrm>
        </p:spPr>
        <p:txBody>
          <a:bodyPr>
            <a:noAutofit/>
          </a:bodyPr>
          <a:lstStyle/>
          <a:p>
            <a:r>
              <a:rPr lang="ru-RU" sz="1400" dirty="0" smtClean="0"/>
              <a:t/>
            </a:r>
            <a:br>
              <a:rPr lang="ru-RU" sz="1400" dirty="0" smtClean="0"/>
            </a:br>
            <a:endParaRPr lang="ru-RU" sz="1400" dirty="0"/>
          </a:p>
        </p:txBody>
      </p:sp>
      <p:sp>
        <p:nvSpPr>
          <p:cNvPr id="3" name="Содержимое 2"/>
          <p:cNvSpPr>
            <a:spLocks noGrp="1"/>
          </p:cNvSpPr>
          <p:nvPr>
            <p:ph idx="1"/>
          </p:nvPr>
        </p:nvSpPr>
        <p:spPr>
          <a:xfrm>
            <a:off x="457200" y="428604"/>
            <a:ext cx="8229600" cy="5880756"/>
          </a:xfrm>
        </p:spPr>
        <p:txBody>
          <a:bodyPr>
            <a:normAutofit fontScale="25000" lnSpcReduction="20000"/>
          </a:bodyPr>
          <a:lstStyle/>
          <a:p>
            <a:pPr algn="ctr">
              <a:buNone/>
            </a:pPr>
            <a:r>
              <a:rPr lang="ru-RU" sz="11100" b="1" dirty="0" smtClean="0">
                <a:solidFill>
                  <a:schemeClr val="accent1">
                    <a:lumMod val="40000"/>
                    <a:lumOff val="60000"/>
                  </a:schemeClr>
                </a:solidFill>
              </a:rPr>
              <a:t>Выводы.</a:t>
            </a:r>
            <a:endParaRPr lang="ru-RU" sz="11100" dirty="0" smtClean="0">
              <a:solidFill>
                <a:schemeClr val="accent1">
                  <a:lumMod val="40000"/>
                  <a:lumOff val="60000"/>
                </a:schemeClr>
              </a:solidFill>
            </a:endParaRPr>
          </a:p>
          <a:p>
            <a:pPr>
              <a:buNone/>
            </a:pPr>
            <a:r>
              <a:rPr lang="ru-RU" dirty="0" smtClean="0"/>
              <a:t> </a:t>
            </a:r>
          </a:p>
          <a:p>
            <a:pPr>
              <a:buNone/>
            </a:pPr>
            <a:r>
              <a:rPr lang="ru-RU" sz="9600" dirty="0" smtClean="0">
                <a:solidFill>
                  <a:schemeClr val="accent2">
                    <a:lumMod val="60000"/>
                    <a:lumOff val="40000"/>
                  </a:schemeClr>
                </a:solidFill>
              </a:rPr>
              <a:t>На основе проделанной работы можно сделать следующие выводы:  </a:t>
            </a:r>
          </a:p>
          <a:p>
            <a:pPr>
              <a:buNone/>
            </a:pPr>
            <a:r>
              <a:rPr lang="ru-RU" sz="9600" dirty="0" smtClean="0">
                <a:solidFill>
                  <a:schemeClr val="accent2">
                    <a:lumMod val="60000"/>
                    <a:lumOff val="40000"/>
                  </a:schemeClr>
                </a:solidFill>
              </a:rPr>
              <a:t> В нашей местности остаётся зимовать достаточно много различных птиц. Есть птицы, которые не смогут выжить без людей и живут около нас, это – голуби и воробьи. Есть птицы, которые  прекрасно живут в диких условиях. Есть птицы, которые в холодные зимние дни в поисках корма, прилетают к жилищу людей, благодаря доброте людей, выживают. Таким образом,  зимняя подкормка очень важна и она должна быть регулярной. Эта работа помогает не только уменьшить смертность птиц от голода, но и вывести здоровое потомство на следующий год. Поэтому необходимо привлечь как можно больше  небезучастных людей к подкормке птиц зимой. </a:t>
            </a:r>
          </a:p>
          <a:p>
            <a:pPr>
              <a:buNone/>
            </a:pPr>
            <a:r>
              <a:rPr lang="ru-RU" sz="9600" dirty="0" smtClean="0">
                <a:solidFill>
                  <a:schemeClr val="accent2">
                    <a:lumMod val="60000"/>
                    <a:lumOff val="40000"/>
                  </a:schemeClr>
                </a:solidFill>
              </a:rPr>
              <a:t>Трудно птицам зимовать, надо птицам помогать!</a:t>
            </a:r>
          </a:p>
          <a:p>
            <a:pPr>
              <a:buNone/>
            </a:pPr>
            <a:r>
              <a:rPr lang="ru-RU" sz="9600" dirty="0" smtClean="0">
                <a:solidFill>
                  <a:schemeClr val="accent2">
                    <a:lumMod val="60000"/>
                    <a:lumOff val="40000"/>
                  </a:schemeClr>
                </a:solidFill>
              </a:rPr>
              <a:t> </a:t>
            </a:r>
          </a:p>
          <a:p>
            <a:pPr>
              <a:buNone/>
            </a:pPr>
            <a:r>
              <a:rPr lang="ru-RU" sz="9600" dirty="0" smtClean="0">
                <a:solidFill>
                  <a:schemeClr val="accent4">
                    <a:lumMod val="20000"/>
                    <a:lumOff val="80000"/>
                  </a:schemeClr>
                </a:solidFill>
              </a:rPr>
              <a:t>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999\Pictures\Новая папка (10)\Clear Winter.JPG"/>
          <p:cNvPicPr>
            <a:picLocks noChangeAspect="1" noChangeArrowheads="1"/>
          </p:cNvPicPr>
          <p:nvPr/>
        </p:nvPicPr>
        <p:blipFill>
          <a:blip r:embed="rId2" cstate="print"/>
          <a:srcRect/>
          <a:stretch>
            <a:fillRect/>
          </a:stretch>
        </p:blipFill>
        <p:spPr bwMode="auto">
          <a:xfrm>
            <a:off x="428596" y="428604"/>
            <a:ext cx="8501062" cy="6000750"/>
          </a:xfrm>
          <a:prstGeom prst="rect">
            <a:avLst/>
          </a:prstGeom>
          <a:noFill/>
          <a:ln w="9525">
            <a:noFill/>
            <a:miter lim="800000"/>
            <a:headEnd/>
            <a:tailEnd/>
          </a:ln>
        </p:spPr>
      </p:pic>
      <p:sp>
        <p:nvSpPr>
          <p:cNvPr id="3" name="Прямоугольник 2"/>
          <p:cNvSpPr/>
          <p:nvPr/>
        </p:nvSpPr>
        <p:spPr>
          <a:xfrm>
            <a:off x="2357422" y="1928802"/>
            <a:ext cx="5000644" cy="4031873"/>
          </a:xfrm>
          <a:prstGeom prst="rect">
            <a:avLst/>
          </a:prstGeom>
        </p:spPr>
        <p:txBody>
          <a:bodyPr wrap="square">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spc="50" dirty="0" smtClean="0">
                <a:ln w="11430"/>
                <a:solidFill>
                  <a:srgbClr val="002060"/>
                </a:solidFill>
                <a:effectLst>
                  <a:glow rad="228600">
                    <a:schemeClr val="accent2">
                      <a:satMod val="175000"/>
                      <a:alpha val="40000"/>
                    </a:schemeClr>
                  </a:glow>
                  <a:outerShdw blurRad="76200" dist="50800" dir="5400000" algn="tl" rotWithShape="0">
                    <a:srgbClr val="000000">
                      <a:alpha val="65000"/>
                    </a:srgbClr>
                  </a:outerShdw>
                </a:effectLst>
              </a:rPr>
              <a:t>Покормите птиц зимой                                                                 Пусть со всех концов                                                                              К нам слетятся, как домой,                                                                    Стайки на крыльцо.</a:t>
            </a:r>
          </a:p>
          <a:p>
            <a:endParaRPr lang="ru-RU" sz="3200" b="1" spc="50" dirty="0" smtClean="0">
              <a:ln w="11430"/>
              <a:solidFill>
                <a:srgbClr val="002060"/>
              </a:solidFill>
              <a:effectLst>
                <a:glow rad="228600">
                  <a:schemeClr val="accent2">
                    <a:satMod val="175000"/>
                    <a:alpha val="40000"/>
                  </a:schemeClr>
                </a:glow>
                <a:outerShdw blurRad="76200" dist="50800" dir="5400000" algn="tl" rotWithShape="0">
                  <a:srgbClr val="000000">
                    <a:alpha val="65000"/>
                  </a:srgbClr>
                </a:outerShdw>
              </a:effectLst>
            </a:endParaRPr>
          </a:p>
          <a:p>
            <a:r>
              <a:rPr lang="ru-RU" sz="3200" b="1" spc="50" dirty="0" smtClean="0">
                <a:ln w="11430"/>
                <a:solidFill>
                  <a:srgbClr val="002060"/>
                </a:solidFill>
                <a:effectLst>
                  <a:glow rad="228600">
                    <a:schemeClr val="accent2">
                      <a:satMod val="175000"/>
                      <a:alpha val="40000"/>
                    </a:schemeClr>
                  </a:glow>
                  <a:outerShdw blurRad="76200" dist="50800" dir="5400000" algn="tl" rotWithShape="0">
                    <a:srgbClr val="000000">
                      <a:alpha val="65000"/>
                    </a:srgbClr>
                  </a:outerShdw>
                </a:effectLst>
              </a:rPr>
              <a:t>                         А. Яшин.</a:t>
            </a:r>
          </a:p>
          <a:p>
            <a:r>
              <a:rPr lang="ru-RU" sz="3200" b="1" spc="50" dirty="0" smtClean="0">
                <a:ln w="11430"/>
                <a:solidFill>
                  <a:srgbClr val="002060"/>
                </a:solidFill>
                <a:effectLst>
                  <a:outerShdw blurRad="76200" dist="50800" dir="5400000" algn="tl" rotWithShape="0">
                    <a:srgbClr val="000000">
                      <a:alpha val="65000"/>
                    </a:srgbClr>
                  </a:outerShdw>
                </a:effectLst>
              </a:rPr>
              <a:t> </a:t>
            </a:r>
            <a:endParaRPr lang="ru-RU" sz="3200" b="1" spc="50" dirty="0">
              <a:ln w="11430"/>
              <a:solidFill>
                <a:srgbClr val="002060"/>
              </a:soli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142984"/>
          </a:xfrm>
        </p:spPr>
        <p:txBody>
          <a:bodyPr/>
          <a:lstStyle/>
          <a:p>
            <a:pPr algn="ctr" fontAlgn="auto">
              <a:spcAft>
                <a:spcPts val="0"/>
              </a:spcAft>
              <a:defRPr/>
            </a:pPr>
            <a:r>
              <a:rPr lang="ru-RU" dirty="0" smtClean="0">
                <a:solidFill>
                  <a:schemeClr val="accent1">
                    <a:lumMod val="40000"/>
                    <a:lumOff val="60000"/>
                  </a:schemeClr>
                </a:solidFill>
                <a:effectLst>
                  <a:outerShdw blurRad="38100" dist="38100" dir="2700000" algn="tl">
                    <a:srgbClr val="000000">
                      <a:alpha val="43137"/>
                    </a:srgbClr>
                  </a:outerShdw>
                </a:effectLst>
              </a:rPr>
              <a:t>Народные приметы</a:t>
            </a:r>
            <a:endParaRPr lang="ru-RU" dirty="0">
              <a:solidFill>
                <a:schemeClr val="accent1">
                  <a:lumMod val="40000"/>
                  <a:lumOff val="60000"/>
                </a:schemeClr>
              </a:solidFill>
              <a:effectLst>
                <a:outerShdw blurRad="38100" dist="38100" dir="2700000" algn="tl">
                  <a:srgbClr val="000000">
                    <a:alpha val="43137"/>
                  </a:srgbClr>
                </a:outerShdw>
              </a:effectLst>
            </a:endParaRPr>
          </a:p>
        </p:txBody>
      </p:sp>
      <p:sp>
        <p:nvSpPr>
          <p:cNvPr id="11" name="Содержимое 10"/>
          <p:cNvSpPr>
            <a:spLocks noGrp="1"/>
          </p:cNvSpPr>
          <p:nvPr>
            <p:ph idx="1"/>
          </p:nvPr>
        </p:nvSpPr>
        <p:spPr>
          <a:xfrm>
            <a:off x="285720" y="1000125"/>
            <a:ext cx="8643968" cy="5500709"/>
          </a:xfrm>
        </p:spPr>
        <p:txBody>
          <a:bodyPr>
            <a:noAutofit/>
          </a:bodyPr>
          <a:lstStyle/>
          <a:p>
            <a:pPr marL="0" indent="0">
              <a:spcBef>
                <a:spcPts val="0"/>
              </a:spcBef>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Синичка с утра начинает пищать – ожидай ночью мороз.</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Воробьи дружно расчирикались – к оттепели.</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Ворона под крыло клюв прячет – к холоду.</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Перед метелью воробьи чирикают.</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Перед сильным ветром воробьи стайками перелетают с места на место.</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Синицы порхают под окном – к холоду.</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В марте птички щебечут к хорошей погоде.</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Снегирь зимой поёт на снег, вьюгу и слякоть.</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Если сядет тебе на руку синица, нужно загадать желание. Если вещая птаха подаёт голос – загаданному сбыться.</a:t>
            </a:r>
            <a:r>
              <a:rPr lang="ru-RU" sz="2400" dirty="0" smtClean="0">
                <a:solidFill>
                  <a:schemeClr val="accent4">
                    <a:lumMod val="20000"/>
                    <a:lumOff val="80000"/>
                  </a:schemeClr>
                </a:solidFill>
              </a:rPr>
              <a:t/>
            </a:r>
            <a:br>
              <a:rPr lang="ru-RU" sz="2400" dirty="0" smtClean="0">
                <a:solidFill>
                  <a:schemeClr val="accent4">
                    <a:lumMod val="20000"/>
                    <a:lumOff val="80000"/>
                  </a:schemeClr>
                </a:solidFill>
              </a:rPr>
            </a:b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normAutofit fontScale="90000"/>
          </a:bodyPr>
          <a:lstStyle/>
          <a:p>
            <a:pPr>
              <a:defRPr/>
            </a:pPr>
            <a:r>
              <a:rPr lang="ru-RU" dirty="0" smtClean="0">
                <a:solidFill>
                  <a:schemeClr val="accent1">
                    <a:lumMod val="40000"/>
                    <a:lumOff val="60000"/>
                  </a:schemeClr>
                </a:solidFill>
              </a:rPr>
              <a:t>Список использованной литературы:</a:t>
            </a:r>
            <a:r>
              <a:rPr lang="ru-RU" dirty="0" smtClean="0"/>
              <a:t/>
            </a:r>
            <a:br>
              <a:rPr lang="ru-RU" dirty="0" smtClean="0"/>
            </a:br>
            <a:endParaRPr lang="ru-RU" dirty="0"/>
          </a:p>
        </p:txBody>
      </p:sp>
      <p:sp>
        <p:nvSpPr>
          <p:cNvPr id="44035" name="Содержимое 2"/>
          <p:cNvSpPr>
            <a:spLocks noGrp="1"/>
          </p:cNvSpPr>
          <p:nvPr>
            <p:ph idx="1"/>
          </p:nvPr>
        </p:nvSpPr>
        <p:spPr/>
        <p:txBody>
          <a:bodyPr/>
          <a:lstStyle/>
          <a:p>
            <a:pPr>
              <a:buNone/>
            </a:pPr>
            <a:r>
              <a:rPr lang="ru-RU" dirty="0" smtClean="0">
                <a:solidFill>
                  <a:schemeClr val="bg1"/>
                </a:solidFill>
              </a:rPr>
              <a:t>1. </a:t>
            </a:r>
            <a:r>
              <a:rPr lang="ru-RU" dirty="0" smtClean="0">
                <a:solidFill>
                  <a:schemeClr val="accent2">
                    <a:lumMod val="60000"/>
                    <a:lumOff val="40000"/>
                  </a:schemeClr>
                </a:solidFill>
              </a:rPr>
              <a:t>«Покормите птиц зимой» автор А.Яшин</a:t>
            </a:r>
          </a:p>
          <a:p>
            <a:pPr>
              <a:buNone/>
            </a:pPr>
            <a:r>
              <a:rPr lang="ru-RU" dirty="0" smtClean="0">
                <a:solidFill>
                  <a:schemeClr val="bg1"/>
                </a:solidFill>
              </a:rPr>
              <a:t>2.</a:t>
            </a:r>
            <a:r>
              <a:rPr lang="ru-RU" dirty="0" smtClean="0">
                <a:solidFill>
                  <a:schemeClr val="accent2">
                    <a:lumMod val="60000"/>
                    <a:lumOff val="40000"/>
                  </a:schemeClr>
                </a:solidFill>
              </a:rPr>
              <a:t>Детская энциклопедия « Хочу всё знать» </a:t>
            </a:r>
          </a:p>
          <a:p>
            <a:pPr>
              <a:buNone/>
            </a:pPr>
            <a:r>
              <a:rPr lang="ru-RU" dirty="0" smtClean="0">
                <a:solidFill>
                  <a:schemeClr val="bg1"/>
                </a:solidFill>
              </a:rPr>
              <a:t>3.</a:t>
            </a:r>
            <a:r>
              <a:rPr lang="ru-RU" dirty="0" smtClean="0">
                <a:solidFill>
                  <a:schemeClr val="accent2">
                    <a:lumMod val="60000"/>
                    <a:lumOff val="40000"/>
                  </a:schemeClr>
                </a:solidFill>
              </a:rPr>
              <a:t>Фотографии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1214446"/>
          </a:xfrm>
        </p:spPr>
        <p:txBody>
          <a:bodyPr>
            <a:normAutofit/>
          </a:bodyPr>
          <a:lstStyle/>
          <a:p>
            <a:pPr algn="ctr" fontAlgn="auto">
              <a:spcAft>
                <a:spcPts val="0"/>
              </a:spcAft>
              <a:defRPr/>
            </a:pPr>
            <a:r>
              <a:rPr lang="ru-RU" dirty="0" smtClean="0">
                <a:solidFill>
                  <a:schemeClr val="accent1">
                    <a:lumMod val="40000"/>
                    <a:lumOff val="60000"/>
                  </a:schemeClr>
                </a:solidFill>
              </a:rPr>
              <a:t>Почему надо помогать птицам?</a:t>
            </a:r>
            <a:endParaRPr lang="ru-RU" dirty="0">
              <a:solidFill>
                <a:schemeClr val="accent1">
                  <a:lumMod val="40000"/>
                  <a:lumOff val="60000"/>
                </a:schemeClr>
              </a:solidFill>
            </a:endParaRPr>
          </a:p>
        </p:txBody>
      </p:sp>
      <p:sp>
        <p:nvSpPr>
          <p:cNvPr id="3" name="Содержимое 2"/>
          <p:cNvSpPr>
            <a:spLocks noGrp="1"/>
          </p:cNvSpPr>
          <p:nvPr>
            <p:ph idx="1"/>
          </p:nvPr>
        </p:nvSpPr>
        <p:spPr>
          <a:xfrm>
            <a:off x="214282" y="1500188"/>
            <a:ext cx="8715406" cy="4286266"/>
          </a:xfrm>
        </p:spPr>
        <p:txBody>
          <a:bodyPr>
            <a:normAutofit fontScale="55000" lnSpcReduction="20000"/>
          </a:bodyPr>
          <a:lstStyle/>
          <a:p>
            <a:pPr fontAlgn="auto">
              <a:spcAft>
                <a:spcPts val="0"/>
              </a:spcAft>
              <a:buClr>
                <a:schemeClr val="accent6">
                  <a:lumMod val="50000"/>
                </a:schemeClr>
              </a:buClr>
              <a:buSzPct val="80000"/>
              <a:buFont typeface="Wingdings 2"/>
              <a:buNone/>
              <a:defRPr/>
            </a:pPr>
            <a:r>
              <a:rPr lang="ru-RU" sz="7200" dirty="0" smtClean="0">
                <a:solidFill>
                  <a:schemeClr val="accent2">
                    <a:lumMod val="60000"/>
                    <a:lumOff val="40000"/>
                  </a:schemeClr>
                </a:solidFill>
              </a:rPr>
              <a:t>   </a:t>
            </a:r>
            <a:r>
              <a:rPr lang="ru-RU" sz="5900" dirty="0" smtClean="0">
                <a:solidFill>
                  <a:schemeClr val="accent2">
                    <a:lumMod val="60000"/>
                    <a:lumOff val="40000"/>
                  </a:schemeClr>
                </a:solidFill>
                <a:latin typeface="Times New Roman" pitchFamily="18" charset="0"/>
                <a:cs typeface="Times New Roman" pitchFamily="18" charset="0"/>
              </a:rPr>
              <a:t>Птицы приносят большую пользу природе – они уничтожают разных вредных жучков и гусениц. Но зима в России всегда очень снежная и морозная и эти вредители прячутся очень далеко и глубоко, и не все птицы могут их достать. Семена растений завалены толстым слоем снега, а красной рябины и боярышника на всех не хватает.  Многие птицы  даже замерзают в  лютые  холода от голода и холода. </a:t>
            </a:r>
            <a:endParaRPr lang="ru-RU" sz="5900" dirty="0">
              <a:solidFill>
                <a:schemeClr val="accent2">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786478"/>
          </a:xfrm>
        </p:spPr>
        <p:txBody>
          <a:bodyPr>
            <a:normAutofit/>
          </a:bodyPr>
          <a:lstStyle/>
          <a:p>
            <a:r>
              <a:rPr lang="ru-RU" sz="5300" dirty="0" smtClean="0">
                <a:solidFill>
                  <a:schemeClr val="accent1">
                    <a:lumMod val="40000"/>
                    <a:lumOff val="60000"/>
                  </a:schemeClr>
                </a:solidFill>
                <a:effectLst/>
                <a:latin typeface="+mn-lt"/>
              </a:rPr>
              <a:t>Актуальность проекта:</a:t>
            </a:r>
            <a:r>
              <a:rPr lang="ru-RU" sz="5300" dirty="0" smtClean="0">
                <a:solidFill>
                  <a:schemeClr val="accent2">
                    <a:lumMod val="75000"/>
                  </a:schemeClr>
                </a:solidFill>
              </a:rPr>
              <a:t/>
            </a:r>
            <a:br>
              <a:rPr lang="ru-RU" sz="5300" dirty="0" smtClean="0">
                <a:solidFill>
                  <a:schemeClr val="accent2">
                    <a:lumMod val="75000"/>
                  </a:schemeClr>
                </a:solidFill>
              </a:rPr>
            </a:br>
            <a:r>
              <a:rPr lang="ru-RU" sz="4400" dirty="0" smtClean="0">
                <a:solidFill>
                  <a:schemeClr val="accent2">
                    <a:lumMod val="60000"/>
                    <a:lumOff val="40000"/>
                  </a:schemeClr>
                </a:solidFill>
                <a:effectLst/>
              </a:rPr>
              <a:t>Большое количество птиц гибнет в холодный период года. Человек может помочь         им пережить стужу тем самым сохранить их численность.</a:t>
            </a:r>
            <a:endParaRPr lang="ru-RU" sz="4400" dirty="0">
              <a:solidFill>
                <a:schemeClr val="accent2">
                  <a:lumMod val="60000"/>
                  <a:lumOff val="40000"/>
                </a:schemeClr>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358246" cy="6001643"/>
          </a:xfrm>
          <a:prstGeom prst="rect">
            <a:avLst/>
          </a:prstGeom>
        </p:spPr>
        <p:txBody>
          <a:bodyPr wrap="square">
            <a:spAutoFit/>
          </a:bodyPr>
          <a:lstStyle/>
          <a:p>
            <a:pPr lvl="0" indent="449263" eaLnBrk="0" fontAlgn="base" hangingPunct="0">
              <a:spcBef>
                <a:spcPct val="0"/>
              </a:spcBef>
              <a:spcAft>
                <a:spcPct val="0"/>
              </a:spcAft>
            </a:pPr>
            <a:r>
              <a:rPr lang="ru-RU" sz="2400" b="1" dirty="0" smtClean="0">
                <a:solidFill>
                  <a:schemeClr val="accent1">
                    <a:lumMod val="40000"/>
                    <a:lumOff val="60000"/>
                  </a:schemeClr>
                </a:solidFill>
              </a:rPr>
              <a:t>Цель проекта</a:t>
            </a:r>
            <a:r>
              <a:rPr lang="ru-RU" sz="2800" b="1" dirty="0" smtClean="0">
                <a:solidFill>
                  <a:schemeClr val="accent1">
                    <a:lumMod val="40000"/>
                    <a:lumOff val="60000"/>
                  </a:schemeClr>
                </a:solidFill>
              </a:rPr>
              <a:t>: </a:t>
            </a:r>
            <a:r>
              <a:rPr lang="ru-RU" sz="2800" dirty="0" smtClean="0">
                <a:solidFill>
                  <a:schemeClr val="accent2">
                    <a:lumMod val="60000"/>
                    <a:lumOff val="40000"/>
                  </a:schemeClr>
                </a:solidFill>
              </a:rPr>
              <a:t>Изучение образа жизни и поведения птиц зимой. Воспитывать заботливое отношение к птицам, желание помогать им в трудных зимних условиях.</a:t>
            </a:r>
            <a:endParaRPr lang="ru-RU" sz="2800" b="1" i="1" dirty="0" smtClean="0">
              <a:solidFill>
                <a:schemeClr val="accent2">
                  <a:lumMod val="60000"/>
                  <a:lumOff val="40000"/>
                </a:schemeClr>
              </a:solidFill>
            </a:endParaRPr>
          </a:p>
          <a:p>
            <a:pPr lvl="0" indent="449263" eaLnBrk="0" fontAlgn="base" hangingPunct="0">
              <a:spcBef>
                <a:spcPct val="0"/>
              </a:spcBef>
              <a:spcAft>
                <a:spcPct val="0"/>
              </a:spcAft>
            </a:pPr>
            <a:r>
              <a:rPr lang="ru-RU" sz="2400" dirty="0" smtClean="0">
                <a:solidFill>
                  <a:schemeClr val="accent3"/>
                </a:solidFill>
              </a:rPr>
              <a:t/>
            </a:r>
            <a:br>
              <a:rPr lang="ru-RU" sz="2400" dirty="0" smtClean="0">
                <a:solidFill>
                  <a:schemeClr val="accent3"/>
                </a:solidFill>
              </a:rPr>
            </a:br>
            <a:r>
              <a:rPr lang="ru-RU" sz="2400" b="1" dirty="0" smtClean="0">
                <a:solidFill>
                  <a:schemeClr val="accent1">
                    <a:lumMod val="40000"/>
                    <a:lumOff val="60000"/>
                  </a:schemeClr>
                </a:solidFill>
              </a:rPr>
              <a:t>Задачи</a:t>
            </a:r>
            <a:r>
              <a:rPr lang="ru-RU" sz="2800" b="1" dirty="0" smtClean="0">
                <a:solidFill>
                  <a:schemeClr val="accent1">
                    <a:lumMod val="40000"/>
                    <a:lumOff val="60000"/>
                  </a:schemeClr>
                </a:solidFill>
              </a:rPr>
              <a:t>:</a:t>
            </a:r>
            <a:r>
              <a:rPr lang="ru-RU" sz="2800" b="1" dirty="0" smtClean="0">
                <a:solidFill>
                  <a:srgbClr val="002060"/>
                </a:solidFill>
              </a:rPr>
              <a:t> </a:t>
            </a:r>
            <a:r>
              <a:rPr lang="ru-RU" sz="2800" dirty="0" smtClean="0">
                <a:solidFill>
                  <a:schemeClr val="accent2">
                    <a:lumMod val="60000"/>
                    <a:lumOff val="40000"/>
                  </a:schemeClr>
                </a:solidFill>
              </a:rPr>
              <a:t>Расширить представление о жизни зимующих птиц нашего города.</a:t>
            </a:r>
            <a:br>
              <a:rPr lang="ru-RU" sz="2800" dirty="0" smtClean="0">
                <a:solidFill>
                  <a:schemeClr val="accent2">
                    <a:lumMod val="60000"/>
                    <a:lumOff val="40000"/>
                  </a:schemeClr>
                </a:solidFill>
              </a:rPr>
            </a:br>
            <a:r>
              <a:rPr lang="ru-RU" sz="2800" dirty="0" smtClean="0">
                <a:solidFill>
                  <a:schemeClr val="accent2">
                    <a:lumMod val="60000"/>
                    <a:lumOff val="40000"/>
                  </a:schemeClr>
                </a:solidFill>
              </a:rPr>
              <a:t>Провести наблюдения за поведением и питанием зимующих птиц.</a:t>
            </a:r>
            <a:br>
              <a:rPr lang="ru-RU" sz="2800" dirty="0" smtClean="0">
                <a:solidFill>
                  <a:schemeClr val="accent2">
                    <a:lumMod val="60000"/>
                    <a:lumOff val="40000"/>
                  </a:schemeClr>
                </a:solidFill>
              </a:rPr>
            </a:br>
            <a:r>
              <a:rPr lang="ru-RU" sz="2800" dirty="0" smtClean="0">
                <a:solidFill>
                  <a:schemeClr val="accent2">
                    <a:lumMod val="60000"/>
                    <a:lumOff val="40000"/>
                  </a:schemeClr>
                </a:solidFill>
              </a:rPr>
              <a:t>Практическое выполнение кормушек. </a:t>
            </a:r>
            <a:br>
              <a:rPr lang="ru-RU" sz="2800" dirty="0" smtClean="0">
                <a:solidFill>
                  <a:schemeClr val="accent2">
                    <a:lumMod val="60000"/>
                    <a:lumOff val="40000"/>
                  </a:schemeClr>
                </a:solidFill>
              </a:rPr>
            </a:br>
            <a:r>
              <a:rPr lang="ru-RU" sz="2800" dirty="0" smtClean="0">
                <a:solidFill>
                  <a:schemeClr val="accent2">
                    <a:lumMod val="60000"/>
                    <a:lumOff val="40000"/>
                  </a:schemeClr>
                </a:solidFill>
              </a:rPr>
              <a:t>Сделать анализ и обобщить результат</a:t>
            </a:r>
            <a:br>
              <a:rPr lang="ru-RU" sz="2800" dirty="0" smtClean="0">
                <a:solidFill>
                  <a:schemeClr val="accent2">
                    <a:lumMod val="60000"/>
                    <a:lumOff val="40000"/>
                  </a:schemeClr>
                </a:solidFill>
              </a:rPr>
            </a:br>
            <a:r>
              <a:rPr lang="ru-RU" sz="2800" dirty="0" smtClean="0">
                <a:solidFill>
                  <a:schemeClr val="accent2">
                    <a:lumMod val="60000"/>
                    <a:lumOff val="40000"/>
                  </a:schemeClr>
                </a:solidFill>
              </a:rPr>
              <a:t/>
            </a:r>
            <a:br>
              <a:rPr lang="ru-RU" sz="2800" dirty="0" smtClean="0">
                <a:solidFill>
                  <a:schemeClr val="accent2">
                    <a:lumMod val="60000"/>
                    <a:lumOff val="40000"/>
                  </a:schemeClr>
                </a:solidFill>
              </a:rPr>
            </a:br>
            <a:r>
              <a:rPr lang="ru-RU" sz="2400" dirty="0" smtClean="0">
                <a:solidFill>
                  <a:schemeClr val="accent3"/>
                </a:solidFill>
              </a:rPr>
              <a:t/>
            </a:r>
            <a:br>
              <a:rPr lang="ru-RU" sz="2400" dirty="0" smtClean="0">
                <a:solidFill>
                  <a:schemeClr val="accent3"/>
                </a:solidFill>
              </a:rPr>
            </a:br>
            <a:r>
              <a:rPr lang="ru-RU" sz="2400" b="1" i="1" dirty="0" smtClean="0">
                <a:solidFill>
                  <a:schemeClr val="accent2">
                    <a:lumMod val="75000"/>
                  </a:schemeClr>
                </a:solidFill>
              </a:rPr>
              <a:t> </a:t>
            </a:r>
            <a:r>
              <a:rPr lang="ru-RU" sz="2400" b="1" dirty="0" smtClean="0">
                <a:solidFill>
                  <a:schemeClr val="accent1">
                    <a:lumMod val="40000"/>
                    <a:lumOff val="60000"/>
                  </a:schemeClr>
                </a:solidFill>
                <a:effectLst>
                  <a:outerShdw blurRad="38100" dist="38100" dir="2700000" algn="tl">
                    <a:srgbClr val="000000">
                      <a:alpha val="43137"/>
                    </a:srgbClr>
                  </a:outerShdw>
                </a:effectLst>
              </a:rPr>
              <a:t>Сроки работы:</a:t>
            </a:r>
            <a:r>
              <a:rPr lang="ru-RU" sz="2400" b="1" dirty="0" smtClean="0">
                <a:solidFill>
                  <a:srgbClr val="002060"/>
                </a:solidFill>
                <a:effectLst>
                  <a:outerShdw blurRad="38100" dist="38100" dir="2700000" algn="tl">
                    <a:srgbClr val="000000">
                      <a:alpha val="43137"/>
                    </a:srgbClr>
                  </a:outerShdw>
                </a:effectLst>
              </a:rPr>
              <a:t> </a:t>
            </a:r>
            <a:r>
              <a:rPr lang="ru-RU" sz="2800" dirty="0" smtClean="0">
                <a:solidFill>
                  <a:schemeClr val="accent2">
                    <a:lumMod val="60000"/>
                    <a:lumOff val="40000"/>
                  </a:schemeClr>
                </a:solidFill>
              </a:rPr>
              <a:t>15-23февраля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chemeClr val="accent1">
                    <a:lumMod val="40000"/>
                    <a:lumOff val="60000"/>
                  </a:schemeClr>
                </a:solidFill>
              </a:rPr>
              <a:t>Этапы реализации проекта:</a:t>
            </a:r>
            <a:endParaRPr lang="ru-RU" sz="4000" dirty="0">
              <a:solidFill>
                <a:schemeClr val="accent1">
                  <a:lumMod val="40000"/>
                  <a:lumOff val="60000"/>
                </a:schemeClr>
              </a:solidFill>
            </a:endParaRPr>
          </a:p>
        </p:txBody>
      </p:sp>
      <p:sp>
        <p:nvSpPr>
          <p:cNvPr id="3" name="Содержимое 2"/>
          <p:cNvSpPr>
            <a:spLocks noGrp="1"/>
          </p:cNvSpPr>
          <p:nvPr>
            <p:ph idx="1"/>
          </p:nvPr>
        </p:nvSpPr>
        <p:spPr/>
        <p:txBody>
          <a:bodyPr/>
          <a:lstStyle/>
          <a:p>
            <a:pPr>
              <a:buNone/>
            </a:pPr>
            <a:r>
              <a:rPr lang="ru-RU" dirty="0" smtClean="0"/>
              <a:t/>
            </a:r>
            <a:br>
              <a:rPr lang="ru-RU" dirty="0" smtClean="0"/>
            </a:br>
            <a:r>
              <a:rPr lang="ru-RU" dirty="0" smtClean="0">
                <a:solidFill>
                  <a:schemeClr val="bg1"/>
                </a:solidFill>
              </a:rPr>
              <a:t>1. </a:t>
            </a:r>
            <a:r>
              <a:rPr lang="ru-RU" dirty="0" smtClean="0">
                <a:solidFill>
                  <a:schemeClr val="accent2">
                    <a:lumMod val="60000"/>
                    <a:lumOff val="40000"/>
                  </a:schemeClr>
                </a:solidFill>
              </a:rPr>
              <a:t>Подбор материала по интересующей теме.</a:t>
            </a:r>
            <a:r>
              <a:rPr lang="ru-RU" dirty="0" smtClean="0">
                <a:solidFill>
                  <a:schemeClr val="accent4">
                    <a:lumMod val="20000"/>
                    <a:lumOff val="80000"/>
                  </a:schemeClr>
                </a:solidFill>
              </a:rPr>
              <a:t/>
            </a:r>
            <a:br>
              <a:rPr lang="ru-RU" dirty="0" smtClean="0">
                <a:solidFill>
                  <a:schemeClr val="accent4">
                    <a:lumMod val="20000"/>
                    <a:lumOff val="80000"/>
                  </a:schemeClr>
                </a:solidFill>
              </a:rPr>
            </a:br>
            <a:r>
              <a:rPr lang="ru-RU" dirty="0" smtClean="0">
                <a:solidFill>
                  <a:schemeClr val="bg1"/>
                </a:solidFill>
              </a:rPr>
              <a:t>2. </a:t>
            </a:r>
            <a:r>
              <a:rPr lang="ru-RU" dirty="0" smtClean="0">
                <a:solidFill>
                  <a:schemeClr val="accent2">
                    <a:lumMod val="60000"/>
                    <a:lumOff val="40000"/>
                  </a:schemeClr>
                </a:solidFill>
              </a:rPr>
              <a:t>Подготовка практической части.</a:t>
            </a:r>
            <a:r>
              <a:rPr lang="ru-RU" dirty="0" smtClean="0">
                <a:solidFill>
                  <a:schemeClr val="accent4">
                    <a:lumMod val="20000"/>
                    <a:lumOff val="80000"/>
                  </a:schemeClr>
                </a:solidFill>
              </a:rPr>
              <a:t/>
            </a:r>
            <a:br>
              <a:rPr lang="ru-RU" dirty="0" smtClean="0">
                <a:solidFill>
                  <a:schemeClr val="accent4">
                    <a:lumMod val="20000"/>
                    <a:lumOff val="80000"/>
                  </a:schemeClr>
                </a:solidFill>
              </a:rPr>
            </a:br>
            <a:r>
              <a:rPr lang="ru-RU" dirty="0" smtClean="0">
                <a:solidFill>
                  <a:schemeClr val="bg1"/>
                </a:solidFill>
              </a:rPr>
              <a:t>3. </a:t>
            </a:r>
            <a:r>
              <a:rPr lang="ru-RU" dirty="0" smtClean="0">
                <a:solidFill>
                  <a:schemeClr val="accent2">
                    <a:lumMod val="60000"/>
                    <a:lumOff val="40000"/>
                  </a:schemeClr>
                </a:solidFill>
              </a:rPr>
              <a:t>Подкормка, наблюдение за кормушками.</a:t>
            </a:r>
            <a:r>
              <a:rPr lang="ru-RU" dirty="0" smtClean="0">
                <a:solidFill>
                  <a:schemeClr val="accent4">
                    <a:lumMod val="20000"/>
                    <a:lumOff val="80000"/>
                  </a:schemeClr>
                </a:solidFill>
              </a:rPr>
              <a:t/>
            </a:r>
            <a:br>
              <a:rPr lang="ru-RU" dirty="0" smtClean="0">
                <a:solidFill>
                  <a:schemeClr val="accent4">
                    <a:lumMod val="20000"/>
                    <a:lumOff val="80000"/>
                  </a:schemeClr>
                </a:solidFill>
              </a:rPr>
            </a:br>
            <a:r>
              <a:rPr lang="ru-RU" dirty="0" smtClean="0">
                <a:solidFill>
                  <a:schemeClr val="bg1"/>
                </a:solidFill>
              </a:rPr>
              <a:t>4. </a:t>
            </a:r>
            <a:r>
              <a:rPr lang="ru-RU" dirty="0" smtClean="0">
                <a:solidFill>
                  <a:schemeClr val="accent2">
                    <a:lumMod val="60000"/>
                    <a:lumOff val="40000"/>
                  </a:schemeClr>
                </a:solidFill>
              </a:rPr>
              <a:t>Внеклассное мероприятие «Зимующие птицы»</a:t>
            </a:r>
          </a:p>
          <a:p>
            <a:pPr>
              <a:buNone/>
            </a:pPr>
            <a:r>
              <a:rPr lang="ru-RU" dirty="0" smtClean="0">
                <a:solidFill>
                  <a:schemeClr val="accent4">
                    <a:lumMod val="20000"/>
                    <a:lumOff val="80000"/>
                  </a:schemeClr>
                </a:solidFill>
              </a:rPr>
              <a:t>     </a:t>
            </a:r>
            <a:r>
              <a:rPr lang="ru-RU" dirty="0" smtClean="0">
                <a:solidFill>
                  <a:schemeClr val="bg1"/>
                </a:solidFill>
              </a:rPr>
              <a:t>5.</a:t>
            </a:r>
            <a:r>
              <a:rPr lang="ru-RU" dirty="0" smtClean="0">
                <a:solidFill>
                  <a:schemeClr val="accent2">
                    <a:lumMod val="60000"/>
                    <a:lumOff val="40000"/>
                  </a:schemeClr>
                </a:solidFill>
              </a:rPr>
              <a:t>Рисование рисунков на тему «Покормите птиц зимой»</a:t>
            </a:r>
          </a:p>
          <a:p>
            <a:pPr>
              <a:buNone/>
            </a:pPr>
            <a:r>
              <a:rPr lang="ru-RU" dirty="0" smtClean="0">
                <a:solidFill>
                  <a:schemeClr val="accent4">
                    <a:lumMod val="20000"/>
                    <a:lumOff val="80000"/>
                  </a:schemeClr>
                </a:solidFill>
              </a:rPr>
              <a:t>     </a:t>
            </a:r>
            <a:r>
              <a:rPr lang="ru-RU" dirty="0" smtClean="0">
                <a:solidFill>
                  <a:schemeClr val="bg1"/>
                </a:solidFill>
              </a:rPr>
              <a:t>6.</a:t>
            </a:r>
            <a:r>
              <a:rPr lang="ru-RU" dirty="0" smtClean="0">
                <a:solidFill>
                  <a:schemeClr val="accent2">
                    <a:lumMod val="60000"/>
                    <a:lumOff val="40000"/>
                  </a:schemeClr>
                </a:solidFill>
              </a:rPr>
              <a:t>Подготовка сообщении о зимующих птицах.</a:t>
            </a:r>
            <a:r>
              <a:rPr lang="ru-RU" dirty="0" smtClean="0">
                <a:solidFill>
                  <a:schemeClr val="accent4">
                    <a:lumMod val="20000"/>
                    <a:lumOff val="80000"/>
                  </a:schemeClr>
                </a:solidFill>
              </a:rPr>
              <a:t/>
            </a:r>
            <a:br>
              <a:rPr lang="ru-RU" dirty="0" smtClean="0">
                <a:solidFill>
                  <a:schemeClr val="accent4">
                    <a:lumMod val="20000"/>
                    <a:lumOff val="80000"/>
                  </a:schemeClr>
                </a:solidFill>
              </a:rPr>
            </a:br>
            <a:endParaRPr lang="ru-RU"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428604"/>
            <a:ext cx="7929618" cy="4524315"/>
          </a:xfrm>
          <a:prstGeom prst="rect">
            <a:avLst/>
          </a:prstGeom>
        </p:spPr>
        <p:txBody>
          <a:bodyPr wrap="square">
            <a:spAutoFit/>
          </a:bodyPr>
          <a:lstStyle/>
          <a:p>
            <a:pPr lvl="0" indent="449263" eaLnBrk="0" fontAlgn="base" hangingPunct="0">
              <a:spcBef>
                <a:spcPct val="0"/>
              </a:spcBef>
              <a:spcAft>
                <a:spcPct val="0"/>
              </a:spcAft>
            </a:pPr>
            <a:r>
              <a:rPr lang="ru-RU" sz="2400" b="1" dirty="0" smtClean="0">
                <a:solidFill>
                  <a:schemeClr val="accent1">
                    <a:lumMod val="40000"/>
                    <a:lumOff val="60000"/>
                  </a:schemeClr>
                </a:solidFill>
                <a:latin typeface="Arial" pitchFamily="34" charset="0"/>
                <a:ea typeface="Times New Roman" pitchFamily="18" charset="0"/>
                <a:cs typeface="Arial" pitchFamily="34" charset="0"/>
              </a:rPr>
              <a:t>Ожидаемые результаты</a:t>
            </a:r>
            <a:r>
              <a:rPr lang="ru-RU" sz="2400" dirty="0" smtClean="0">
                <a:solidFill>
                  <a:schemeClr val="accent1">
                    <a:lumMod val="40000"/>
                    <a:lumOff val="60000"/>
                  </a:schemeClr>
                </a:solidFill>
                <a:latin typeface="Arial" pitchFamily="34" charset="0"/>
                <a:ea typeface="Times New Roman" pitchFamily="18" charset="0"/>
                <a:cs typeface="Arial" pitchFamily="34" charset="0"/>
              </a:rPr>
              <a:t>:</a:t>
            </a:r>
            <a:endParaRPr lang="ru-RU" sz="2400" dirty="0" smtClean="0">
              <a:solidFill>
                <a:schemeClr val="accent1">
                  <a:lumMod val="40000"/>
                  <a:lumOff val="60000"/>
                </a:schemeClr>
              </a:solidFill>
              <a:latin typeface="Arial" pitchFamily="34" charset="0"/>
              <a:cs typeface="Arial" pitchFamily="34" charset="0"/>
            </a:endParaRPr>
          </a:p>
          <a:p>
            <a:pPr lvl="0" indent="449263" eaLnBrk="0" fontAlgn="base" hangingPunct="0">
              <a:spcBef>
                <a:spcPct val="0"/>
              </a:spcBef>
              <a:spcAft>
                <a:spcPct val="0"/>
              </a:spcAft>
            </a:pPr>
            <a:r>
              <a:rPr lang="ru-RU" sz="2400" dirty="0" smtClean="0">
                <a:solidFill>
                  <a:schemeClr val="accent2">
                    <a:lumMod val="60000"/>
                    <a:lumOff val="40000"/>
                  </a:schemeClr>
                </a:solidFill>
                <a:latin typeface="Arial" pitchFamily="34" charset="0"/>
                <a:ea typeface="Times New Roman" pitchFamily="18" charset="0"/>
                <a:cs typeface="Arial" pitchFamily="34" charset="0"/>
              </a:rPr>
              <a:t>Узнать, какие птицы остаются зимовать в нашей местности; научиться делать кормушки; правильно кормить пернатых друзей; привлекать друзей к этому благородному делу.</a:t>
            </a:r>
          </a:p>
          <a:p>
            <a:pPr lvl="0" indent="449263" eaLnBrk="0" fontAlgn="base" hangingPunct="0">
              <a:spcBef>
                <a:spcPct val="0"/>
              </a:spcBef>
              <a:spcAft>
                <a:spcPct val="0"/>
              </a:spcAft>
            </a:pPr>
            <a:endParaRPr lang="ru-RU" sz="2400" dirty="0" smtClean="0">
              <a:latin typeface="Arial" pitchFamily="34" charset="0"/>
              <a:cs typeface="Arial" pitchFamily="34" charset="0"/>
            </a:endParaRPr>
          </a:p>
          <a:p>
            <a:pPr lvl="0" indent="449263" eaLnBrk="0" fontAlgn="base" hangingPunct="0">
              <a:spcBef>
                <a:spcPct val="0"/>
              </a:spcBef>
              <a:spcAft>
                <a:spcPct val="0"/>
              </a:spcAft>
            </a:pPr>
            <a:endParaRPr lang="ru-RU" sz="2400" dirty="0" smtClean="0">
              <a:latin typeface="Arial" pitchFamily="34" charset="0"/>
              <a:cs typeface="Arial" pitchFamily="34" charset="0"/>
            </a:endParaRPr>
          </a:p>
          <a:p>
            <a:pPr lvl="0" indent="449263" eaLnBrk="0" fontAlgn="base" hangingPunct="0">
              <a:spcBef>
                <a:spcPct val="0"/>
              </a:spcBef>
              <a:spcAft>
                <a:spcPct val="0"/>
              </a:spcAft>
            </a:pPr>
            <a:endParaRPr lang="ru-RU" sz="2400" dirty="0" smtClean="0">
              <a:latin typeface="Arial" pitchFamily="34" charset="0"/>
              <a:cs typeface="Arial" pitchFamily="34" charset="0"/>
            </a:endParaRPr>
          </a:p>
          <a:p>
            <a:pPr lvl="0" indent="449263" eaLnBrk="0" fontAlgn="base" hangingPunct="0">
              <a:spcBef>
                <a:spcPct val="0"/>
              </a:spcBef>
              <a:spcAft>
                <a:spcPct val="0"/>
              </a:spcAft>
            </a:pPr>
            <a:r>
              <a:rPr lang="ru-RU" sz="2400" b="1" dirty="0" smtClean="0">
                <a:solidFill>
                  <a:schemeClr val="accent1">
                    <a:lumMod val="40000"/>
                    <a:lumOff val="60000"/>
                  </a:schemeClr>
                </a:solidFill>
                <a:latin typeface="Arial" pitchFamily="34" charset="0"/>
                <a:ea typeface="Times New Roman" pitchFamily="18" charset="0"/>
                <a:cs typeface="Arial" pitchFamily="34" charset="0"/>
              </a:rPr>
              <a:t>Методы исследования:</a:t>
            </a:r>
            <a:endParaRPr lang="ru-RU" sz="2400" dirty="0" smtClean="0">
              <a:solidFill>
                <a:schemeClr val="accent1">
                  <a:lumMod val="40000"/>
                  <a:lumOff val="60000"/>
                </a:schemeClr>
              </a:solidFill>
              <a:latin typeface="Arial" pitchFamily="34" charset="0"/>
              <a:cs typeface="Arial" pitchFamily="34" charset="0"/>
            </a:endParaRPr>
          </a:p>
          <a:p>
            <a:pPr lvl="0" indent="449263" eaLnBrk="0" fontAlgn="base" hangingPunct="0">
              <a:spcBef>
                <a:spcPct val="0"/>
              </a:spcBef>
              <a:spcAft>
                <a:spcPct val="0"/>
              </a:spcAft>
            </a:pPr>
            <a:r>
              <a:rPr lang="ru-RU" sz="2400" dirty="0" smtClean="0">
                <a:solidFill>
                  <a:schemeClr val="accent2">
                    <a:lumMod val="60000"/>
                    <a:lumOff val="40000"/>
                  </a:schemeClr>
                </a:solidFill>
                <a:latin typeface="Arial" pitchFamily="34" charset="0"/>
                <a:ea typeface="Times New Roman" pitchFamily="18" charset="0"/>
                <a:cs typeface="Arial" pitchFamily="34" charset="0"/>
              </a:rPr>
              <a:t>Изучение  научно-познавательной литературы. </a:t>
            </a:r>
            <a:endParaRPr lang="ru-RU" sz="2400" dirty="0" smtClean="0">
              <a:solidFill>
                <a:schemeClr val="accent2">
                  <a:lumMod val="60000"/>
                  <a:lumOff val="40000"/>
                </a:schemeClr>
              </a:solidFill>
              <a:latin typeface="Arial" pitchFamily="34" charset="0"/>
              <a:cs typeface="Arial" pitchFamily="34" charset="0"/>
            </a:endParaRPr>
          </a:p>
          <a:p>
            <a:pPr lvl="0" indent="449263" eaLnBrk="0" fontAlgn="base" hangingPunct="0">
              <a:spcBef>
                <a:spcPct val="0"/>
              </a:spcBef>
              <a:spcAft>
                <a:spcPct val="0"/>
              </a:spcAft>
            </a:pPr>
            <a:r>
              <a:rPr lang="ru-RU" sz="2400" dirty="0" smtClean="0">
                <a:solidFill>
                  <a:schemeClr val="accent2">
                    <a:lumMod val="60000"/>
                    <a:lumOff val="40000"/>
                  </a:schemeClr>
                </a:solidFill>
                <a:latin typeface="Arial" pitchFamily="34" charset="0"/>
                <a:ea typeface="Times New Roman" pitchFamily="18" charset="0"/>
                <a:cs typeface="Arial" pitchFamily="34" charset="0"/>
              </a:rPr>
              <a:t>Консультация у учителя. </a:t>
            </a:r>
            <a:endParaRPr lang="ru-RU" sz="2400" dirty="0" smtClean="0">
              <a:solidFill>
                <a:schemeClr val="accent2">
                  <a:lumMod val="60000"/>
                  <a:lumOff val="40000"/>
                </a:schemeClr>
              </a:solidFill>
              <a:latin typeface="Arial" pitchFamily="34" charset="0"/>
              <a:cs typeface="Arial" pitchFamily="34" charset="0"/>
            </a:endParaRPr>
          </a:p>
          <a:p>
            <a:pPr lvl="0" indent="449263" eaLnBrk="0" fontAlgn="base" hangingPunct="0">
              <a:spcBef>
                <a:spcPct val="0"/>
              </a:spcBef>
              <a:spcAft>
                <a:spcPct val="0"/>
              </a:spcAft>
            </a:pPr>
            <a:r>
              <a:rPr lang="ru-RU" sz="2400" dirty="0" smtClean="0">
                <a:solidFill>
                  <a:schemeClr val="accent2">
                    <a:lumMod val="60000"/>
                    <a:lumOff val="40000"/>
                  </a:schemeClr>
                </a:solidFill>
                <a:latin typeface="Arial" pitchFamily="34" charset="0"/>
                <a:ea typeface="Times New Roman" pitchFamily="18" charset="0"/>
                <a:cs typeface="Arial" pitchFamily="34" charset="0"/>
              </a:rPr>
              <a:t>Наблюдение за птицами.</a:t>
            </a:r>
            <a:endParaRPr lang="ru-RU" sz="2400" dirty="0" smtClean="0">
              <a:solidFill>
                <a:schemeClr val="accent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714380"/>
          </a:xfrm>
        </p:spPr>
        <p:txBody>
          <a:bodyPr>
            <a:normAutofit fontScale="90000"/>
          </a:bodyPr>
          <a:lstStyle/>
          <a:p>
            <a:pPr fontAlgn="auto">
              <a:spcAft>
                <a:spcPts val="0"/>
              </a:spcAft>
              <a:defRPr/>
            </a:pPr>
            <a:r>
              <a:rPr lang="ru-RU" dirty="0" smtClean="0">
                <a:solidFill>
                  <a:schemeClr val="accent1">
                    <a:lumMod val="40000"/>
                    <a:lumOff val="60000"/>
                  </a:schemeClr>
                </a:solidFill>
              </a:rPr>
              <a:t>Памятка "Как подкармливать птиц»</a:t>
            </a:r>
            <a:br>
              <a:rPr lang="ru-RU" dirty="0" smtClean="0">
                <a:solidFill>
                  <a:schemeClr val="accent1">
                    <a:lumMod val="40000"/>
                    <a:lumOff val="60000"/>
                  </a:schemeClr>
                </a:solidFill>
              </a:rPr>
            </a:br>
            <a:endParaRPr lang="ru-RU" dirty="0">
              <a:solidFill>
                <a:schemeClr val="accent1">
                  <a:lumMod val="40000"/>
                  <a:lumOff val="60000"/>
                </a:schemeClr>
              </a:solidFill>
            </a:endParaRPr>
          </a:p>
        </p:txBody>
      </p:sp>
      <p:sp>
        <p:nvSpPr>
          <p:cNvPr id="3" name="Содержимое 2"/>
          <p:cNvSpPr>
            <a:spLocks noGrp="1"/>
          </p:cNvSpPr>
          <p:nvPr>
            <p:ph idx="1"/>
          </p:nvPr>
        </p:nvSpPr>
        <p:spPr>
          <a:xfrm>
            <a:off x="304800" y="642938"/>
            <a:ext cx="8686800" cy="6500812"/>
          </a:xfrm>
        </p:spPr>
        <p:txBody>
          <a:bodyPr>
            <a:noAutofit/>
          </a:bodyPr>
          <a:lstStyle/>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Кормушки лучше делать самые простые – из пакетов из–под молочных продуктов. А также из пластиковых бутылок, укреплённых вверх дном, чтобы зерно постепенно высыпалось на подставку.</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Развешивайте кормушки в спокойных для птиц местах.</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Следите, чтобы корм в кормушке был постоянно.</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Кормушки нужно держать в чистоте.</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Следите, чтобы в кормушке не было снега.</a:t>
            </a:r>
          </a:p>
          <a:p>
            <a:pPr marL="0" indent="0" fontAlgn="auto">
              <a:spcBef>
                <a:spcPts val="0"/>
              </a:spcBef>
              <a:spcAft>
                <a:spcPts val="0"/>
              </a:spcAft>
              <a:buClr>
                <a:schemeClr val="accent6">
                  <a:lumMod val="50000"/>
                </a:schemeClr>
              </a:buClr>
              <a:buSzPct val="80000"/>
              <a:buFont typeface="Wingdings" pitchFamily="2" charset="2"/>
              <a:buChar char="v"/>
              <a:defRPr/>
            </a:pPr>
            <a:r>
              <a:rPr lang="ru-RU" sz="2700" dirty="0" smtClean="0">
                <a:solidFill>
                  <a:schemeClr val="accent2">
                    <a:lumMod val="60000"/>
                    <a:lumOff val="40000"/>
                  </a:schemeClr>
                </a:solidFill>
                <a:latin typeface="Times New Roman" pitchFamily="18" charset="0"/>
                <a:cs typeface="Times New Roman" pitchFamily="18" charset="0"/>
              </a:rPr>
              <a:t>Помните, что основные зимние корма: семечки арбуза, дыни, тыквы, пшеничные отруби, овсяные хлопья, пшено, семена подсолнечника (не жаренные, не солёные), сушёные ягоды боярышника, шиповника, крошки белого хлеба, несолёное свиное сало, говяжий жир. Нельзя давать чёрный хлеб.</a:t>
            </a:r>
            <a:endParaRPr lang="ru-RU" sz="27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40000"/>
                    <a:lumOff val="60000"/>
                  </a:schemeClr>
                </a:solidFill>
              </a:rPr>
              <a:t>Наши кормушки.</a:t>
            </a:r>
            <a:endParaRPr lang="ru-RU" dirty="0">
              <a:solidFill>
                <a:schemeClr val="accent1">
                  <a:lumMod val="40000"/>
                  <a:lumOff val="60000"/>
                </a:schemeClr>
              </a:solidFill>
            </a:endParaRPr>
          </a:p>
        </p:txBody>
      </p:sp>
      <p:pic>
        <p:nvPicPr>
          <p:cNvPr id="1026" name="Picture 2" descr="I:\фотки\SDC11017.JPG"/>
          <p:cNvPicPr>
            <a:picLocks noGrp="1" noChangeAspect="1" noChangeArrowheads="1"/>
          </p:cNvPicPr>
          <p:nvPr>
            <p:ph idx="1"/>
          </p:nvPr>
        </p:nvPicPr>
        <p:blipFill>
          <a:blip r:embed="rId2" cstate="print"/>
          <a:stretch>
            <a:fillRect/>
          </a:stretch>
        </p:blipFill>
        <p:spPr bwMode="auto">
          <a:xfrm>
            <a:off x="285720" y="1500174"/>
            <a:ext cx="8572560" cy="507209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460</TotalTime>
  <Words>655</Words>
  <Application>Microsoft Office PowerPoint</Application>
  <PresentationFormat>Экран (4:3)</PresentationFormat>
  <Paragraphs>120</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Апекс</vt:lpstr>
      <vt:lpstr>Слайд 1</vt:lpstr>
      <vt:lpstr>Слайд 2</vt:lpstr>
      <vt:lpstr>Почему надо помогать птицам?</vt:lpstr>
      <vt:lpstr>Актуальность проекта: Большое количество птиц гибнет в холодный период года. Человек может помочь         им пережить стужу тем самым сохранить их численность.</vt:lpstr>
      <vt:lpstr>Слайд 5</vt:lpstr>
      <vt:lpstr>Этапы реализации проекта:</vt:lpstr>
      <vt:lpstr>Слайд 7</vt:lpstr>
      <vt:lpstr>Памятка "Как подкармливать птиц» </vt:lpstr>
      <vt:lpstr>Наши кормушки.</vt:lpstr>
      <vt:lpstr>Для изготовления кормушек мы использовали:</vt:lpstr>
      <vt:lpstr>Наши лучшие кормушки.</vt:lpstr>
      <vt:lpstr>Слайд 12</vt:lpstr>
      <vt:lpstr>Вот и первый гость…</vt:lpstr>
      <vt:lpstr>Наши наблюдения:</vt:lpstr>
      <vt:lpstr>В последнее время у нас остаются зимовать утки. Они собираются возле незамёрзших водоёмов. Им особенно нужна наша помощь. Мы ходили их кормить.</vt:lpstr>
      <vt:lpstr>Слайд 16</vt:lpstr>
      <vt:lpstr>Зимующие птицы </vt:lpstr>
      <vt:lpstr>Слайд 18</vt:lpstr>
      <vt:lpstr> </vt:lpstr>
      <vt:lpstr>Народные приметы</vt:lpstr>
      <vt:lpstr>Список использованной литературы: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п и</cp:lastModifiedBy>
  <cp:revision>54</cp:revision>
  <dcterms:created xsi:type="dcterms:W3CDTF">2012-02-15T15:10:47Z</dcterms:created>
  <dcterms:modified xsi:type="dcterms:W3CDTF">2012-03-06T17:50:30Z</dcterms:modified>
</cp:coreProperties>
</file>