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1-24T09:48:52.001" idx="1">
    <p:pos x="7690" y="10"/>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9710" y="1310640"/>
            <a:ext cx="11842115" cy="5412105"/>
          </a:xfrm>
        </p:spPr>
        <p:txBody>
          <a:bodyPr>
            <a:noAutofit/>
          </a:bodyPr>
          <a:lstStyle/>
          <a:p>
            <a:pPr algn="just"/>
            <a:r>
              <a:rPr lang="ru-RU" altLang="en-US" sz="3200" b="1">
                <a:latin typeface="Times New Roman" panose="02020603050405020304" charset="0"/>
                <a:cs typeface="Times New Roman" panose="02020603050405020304" charset="0"/>
              </a:rPr>
              <a:t>   </a:t>
            </a:r>
            <a:endParaRPr lang="ru-RU" altLang="en-US" sz="2800">
              <a:latin typeface="Times New Roman" panose="02020603050405020304" charset="0"/>
              <a:cs typeface="Times New Roman" panose="02020603050405020304" charset="0"/>
            </a:endParaRPr>
          </a:p>
        </p:txBody>
      </p:sp>
      <p:pic>
        <p:nvPicPr>
          <p:cNvPr id="4" name="Picture 3" descr="1"/>
          <p:cNvPicPr>
            <a:picLocks noChangeAspect="1"/>
          </p:cNvPicPr>
          <p:nvPr/>
        </p:nvPicPr>
        <p:blipFill>
          <a:blip r:embed="rId1"/>
          <a:stretch>
            <a:fillRect/>
          </a:stretch>
        </p:blipFill>
        <p:spPr>
          <a:xfrm>
            <a:off x="0" y="0"/>
            <a:ext cx="12192635" cy="6858635"/>
          </a:xfrm>
          <a:prstGeom prst="rect">
            <a:avLst/>
          </a:prstGeom>
        </p:spPr>
      </p:pic>
      <p:sp>
        <p:nvSpPr>
          <p:cNvPr id="5" name="Text Box 4"/>
          <p:cNvSpPr txBox="1"/>
          <p:nvPr/>
        </p:nvSpPr>
        <p:spPr>
          <a:xfrm>
            <a:off x="8096885" y="4161155"/>
            <a:ext cx="3939540" cy="1334135"/>
          </a:xfrm>
          <a:prstGeom prst="rect">
            <a:avLst/>
          </a:prstGeom>
          <a:noFill/>
        </p:spPr>
        <p:txBody>
          <a:bodyPr wrap="square" rtlCol="0">
            <a:noAutofit/>
          </a:bodyPr>
          <a:p>
            <a:pPr algn="ctr"/>
            <a:r>
              <a:rPr lang="ru-RU" altLang="en-US" sz="2800" b="1">
                <a:latin typeface="Times New Roman" panose="02020603050405020304" charset="0"/>
                <a:cs typeface="Times New Roman" panose="02020603050405020304" charset="0"/>
              </a:rPr>
              <a:t>Степанова З.Ф.</a:t>
            </a:r>
            <a:endParaRPr lang="ru-RU" altLang="en-US" sz="2800" b="1">
              <a:latin typeface="Times New Roman" panose="02020603050405020304" charset="0"/>
              <a:cs typeface="Times New Roman" panose="02020603050405020304" charset="0"/>
            </a:endParaRPr>
          </a:p>
          <a:p>
            <a:pPr algn="ctr"/>
            <a:r>
              <a:rPr lang="ru-RU" altLang="en-US" sz="2800" b="1">
                <a:latin typeface="Times New Roman" panose="02020603050405020304" charset="0"/>
                <a:cs typeface="Times New Roman" panose="02020603050405020304" charset="0"/>
              </a:rPr>
              <a:t>МОАУ «СОШ № 39 г.Орска»</a:t>
            </a:r>
            <a:endParaRPr lang="ru-RU" altLang="en-US" sz="2800" b="1">
              <a:latin typeface="Times New Roman" panose="02020603050405020304" charset="0"/>
              <a:cs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789940"/>
          </a:xfrm>
        </p:spPr>
        <p:txBody>
          <a:bodyPr>
            <a:normAutofit fontScale="90000"/>
          </a:bodyPr>
          <a:p>
            <a:pPr algn="ctr"/>
            <a:r>
              <a:rPr lang="ru-RU" altLang="en-US" b="1" i="1" dirty="0">
                <a:solidFill>
                  <a:srgbClr val="FF0000"/>
                </a:solidFill>
                <a:latin typeface="Times New Roman" panose="02020603050405020304" charset="0"/>
                <a:cs typeface="Times New Roman" panose="02020603050405020304" charset="0"/>
                <a:sym typeface="+mn-ea"/>
              </a:rPr>
              <a:t>Подготовка к ОГЭ</a:t>
            </a:r>
            <a:br>
              <a:rPr lang="ru-RU" altLang="en-US" b="1" i="1" dirty="0">
                <a:solidFill>
                  <a:srgbClr val="FF0000"/>
                </a:solidFill>
                <a:latin typeface="Times New Roman" panose="02020603050405020304" charset="0"/>
                <a:cs typeface="Times New Roman" panose="02020603050405020304" charset="0"/>
                <a:sym typeface="+mn-ea"/>
              </a:rPr>
            </a:br>
            <a:r>
              <a:rPr lang="ru-RU" altLang="en-US" b="1" i="1" dirty="0">
                <a:solidFill>
                  <a:srgbClr val="FF0000"/>
                </a:solidFill>
                <a:latin typeface="Times New Roman" panose="02020603050405020304" charset="0"/>
                <a:cs typeface="Times New Roman" panose="02020603050405020304" charset="0"/>
                <a:sym typeface="+mn-ea"/>
              </a:rPr>
              <a:t>по русскому языку</a:t>
            </a:r>
            <a:endParaRPr lang="en-US"/>
          </a:p>
        </p:txBody>
      </p:sp>
      <p:sp>
        <p:nvSpPr>
          <p:cNvPr id="3" name="Content Placeholder 2"/>
          <p:cNvSpPr>
            <a:spLocks noGrp="1"/>
          </p:cNvSpPr>
          <p:nvPr>
            <p:ph idx="1"/>
          </p:nvPr>
        </p:nvSpPr>
        <p:spPr>
          <a:xfrm>
            <a:off x="229870" y="1289685"/>
            <a:ext cx="11802745" cy="5423535"/>
          </a:xfrm>
        </p:spPr>
        <p:txBody>
          <a:bodyPr/>
          <a:p>
            <a:pPr algn="just"/>
            <a:r>
              <a:rPr lang="ru-RU" altLang="en-US" b="1">
                <a:latin typeface="Times New Roman" panose="02020603050405020304" charset="0"/>
                <a:cs typeface="Times New Roman" panose="02020603050405020304" charset="0"/>
                <a:sym typeface="+mn-ea"/>
              </a:rPr>
              <a:t> </a:t>
            </a:r>
            <a:r>
              <a:rPr lang="en-US" b="1">
                <a:latin typeface="Times New Roman" panose="02020603050405020304" charset="0"/>
                <a:cs typeface="Times New Roman" panose="02020603050405020304" charset="0"/>
                <a:sym typeface="+mn-ea"/>
              </a:rPr>
              <a:t>ОГЭ </a:t>
            </a:r>
            <a:r>
              <a:rPr lang="en-US">
                <a:latin typeface="Times New Roman" panose="02020603050405020304" charset="0"/>
                <a:cs typeface="Times New Roman" panose="02020603050405020304" charset="0"/>
                <a:sym typeface="+mn-ea"/>
              </a:rPr>
              <a:t>— это обязательный государственный экзамен за курс основного общего образования по четырем дисциплинам.</a:t>
            </a:r>
            <a:r>
              <a:rPr lang="ru-RU" altLang="en-US">
                <a:latin typeface="Times New Roman" panose="02020603050405020304" charset="0"/>
                <a:cs typeface="Times New Roman" panose="02020603050405020304" charset="0"/>
                <a:sym typeface="+mn-ea"/>
              </a:rPr>
              <a:t> </a:t>
            </a:r>
            <a:r>
              <a:rPr lang="en-US">
                <a:latin typeface="Times New Roman" panose="02020603050405020304" charset="0"/>
                <a:cs typeface="Times New Roman" panose="02020603050405020304" charset="0"/>
                <a:sym typeface="+mn-ea"/>
              </a:rPr>
              <a:t>Перед ОГЭ нужно пройти устное собеседование по русскому. Его сдают в своей школе, во втором полугодии. Чтобы школьника допустили до экзамена, на собеседовании нужно получить зачет.</a:t>
            </a:r>
            <a:endParaRPr lang="en-US">
              <a:latin typeface="Times New Roman" panose="02020603050405020304" charset="0"/>
              <a:cs typeface="Times New Roman" panose="02020603050405020304" charset="0"/>
            </a:endParaRPr>
          </a:p>
          <a:p>
            <a:pPr algn="just"/>
            <a:r>
              <a:rPr lang="ru-RU" altLang="en-US" b="1">
                <a:latin typeface="Times New Roman" panose="02020603050405020304" charset="0"/>
                <a:cs typeface="Times New Roman" panose="02020603050405020304" charset="0"/>
                <a:sym typeface="+mn-ea"/>
              </a:rPr>
              <a:t>     </a:t>
            </a:r>
            <a:r>
              <a:rPr lang="en-US" b="1">
                <a:latin typeface="Times New Roman" panose="02020603050405020304" charset="0"/>
                <a:cs typeface="Times New Roman" panose="02020603050405020304" charset="0"/>
                <a:sym typeface="+mn-ea"/>
              </a:rPr>
              <a:t>Демоверсия</a:t>
            </a:r>
            <a:r>
              <a:rPr lang="ru-RU" altLang="en-US">
                <a:latin typeface="Times New Roman" panose="02020603050405020304" charset="0"/>
                <a:cs typeface="Times New Roman" panose="02020603050405020304" charset="0"/>
                <a:sym typeface="+mn-ea"/>
              </a:rPr>
              <a:t>-э</a:t>
            </a:r>
            <a:r>
              <a:rPr lang="en-US">
                <a:latin typeface="Times New Roman" panose="02020603050405020304" charset="0"/>
                <a:cs typeface="Times New Roman" panose="02020603050405020304" charset="0"/>
                <a:sym typeface="+mn-ea"/>
              </a:rPr>
              <a:t>то образец экзаменационной работы. То, что получит школьник на самом экзамене, будет содержать вопросы и задания с похожими или такими же формулировками. В конце демоверсии есть ответы.</a:t>
            </a:r>
            <a:endParaRPr lang="en-US">
              <a:latin typeface="Times New Roman" panose="02020603050405020304" charset="0"/>
              <a:cs typeface="Times New Roman" panose="02020603050405020304" charset="0"/>
            </a:endParaRPr>
          </a:p>
          <a:p>
            <a:pPr algn="just"/>
            <a:r>
              <a:rPr lang="ru-RU" altLang="en-US" b="1">
                <a:latin typeface="Times New Roman" panose="02020603050405020304" charset="0"/>
                <a:cs typeface="Times New Roman" panose="02020603050405020304" charset="0"/>
                <a:sym typeface="+mn-ea"/>
              </a:rPr>
              <a:t>     </a:t>
            </a:r>
            <a:r>
              <a:rPr lang="en-US" b="1">
                <a:latin typeface="Times New Roman" panose="02020603050405020304" charset="0"/>
                <a:cs typeface="Times New Roman" panose="02020603050405020304" charset="0"/>
                <a:sym typeface="+mn-ea"/>
              </a:rPr>
              <a:t>Кодификатор.</a:t>
            </a:r>
            <a:r>
              <a:rPr lang="en-US">
                <a:latin typeface="Times New Roman" panose="02020603050405020304" charset="0"/>
                <a:cs typeface="Times New Roman" panose="02020603050405020304" charset="0"/>
                <a:sym typeface="+mn-ea"/>
              </a:rPr>
              <a:t> В этом документе дан полный список тем, которые должен знать выпускник девятого класса, и умений, которыми он должен владеть. Но включить все темы в одну экзаменационную работу невозможно</a:t>
            </a:r>
            <a:r>
              <a:rPr lang="ru-RU" altLang="en-US">
                <a:latin typeface="Times New Roman" panose="02020603050405020304" charset="0"/>
                <a:cs typeface="Times New Roman" panose="02020603050405020304" charset="0"/>
                <a:sym typeface="+mn-ea"/>
              </a:rPr>
              <a:t>.</a:t>
            </a:r>
            <a:endParaRPr lang="ru-RU" altLang="en-US">
              <a:latin typeface="Times New Roman" panose="02020603050405020304" charset="0"/>
              <a:cs typeface="Times New Roman" panose="02020603050405020304" charset="0"/>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01625" y="127635"/>
            <a:ext cx="11677650" cy="6729730"/>
          </a:xfrm>
        </p:spPr>
        <p:txBody>
          <a:bodyPr>
            <a:noAutofit/>
          </a:bodyPr>
          <a:p>
            <a:pPr marL="0" indent="0">
              <a:buNone/>
            </a:pPr>
            <a:r>
              <a:rPr lang="ru-RU" altLang="en-US" sz="3600">
                <a:latin typeface="Times New Roman" panose="02020603050405020304" charset="0"/>
                <a:cs typeface="Times New Roman" panose="02020603050405020304" charset="0"/>
              </a:rPr>
              <a:t>   </a:t>
            </a:r>
            <a:r>
              <a:rPr lang="en-US" sz="3600">
                <a:latin typeface="Times New Roman" panose="02020603050405020304" charset="0"/>
                <a:cs typeface="Times New Roman" panose="02020603050405020304" charset="0"/>
              </a:rPr>
              <a:t>В демоверсии экзамена три блока: изложение, тестовая часть и сочинение.</a:t>
            </a:r>
            <a:endParaRPr lang="en-US" sz="3600">
              <a:latin typeface="Times New Roman" panose="02020603050405020304" charset="0"/>
              <a:cs typeface="Times New Roman" panose="02020603050405020304" charset="0"/>
            </a:endParaRPr>
          </a:p>
          <a:p>
            <a:pPr marL="0" indent="0">
              <a:buNone/>
            </a:pPr>
            <a:r>
              <a:rPr lang="ru-RU" altLang="en-US" sz="3600">
                <a:latin typeface="Times New Roman" panose="02020603050405020304" charset="0"/>
                <a:cs typeface="Times New Roman" panose="02020603050405020304" charset="0"/>
              </a:rPr>
              <a:t>  </a:t>
            </a:r>
            <a:r>
              <a:rPr lang="ru-RU" altLang="en-US" sz="3600" b="1">
                <a:latin typeface="Times New Roman" panose="02020603050405020304" charset="0"/>
                <a:cs typeface="Times New Roman" panose="02020603050405020304" charset="0"/>
              </a:rPr>
              <a:t> </a:t>
            </a:r>
            <a:r>
              <a:rPr lang="en-US" sz="3600" b="1">
                <a:latin typeface="Times New Roman" panose="02020603050405020304" charset="0"/>
                <a:cs typeface="Times New Roman" panose="02020603050405020304" charset="0"/>
              </a:rPr>
              <a:t>Изложение.</a:t>
            </a:r>
            <a:r>
              <a:rPr lang="en-US" sz="3600">
                <a:latin typeface="Times New Roman" panose="02020603050405020304" charset="0"/>
                <a:cs typeface="Times New Roman" panose="02020603050405020304" charset="0"/>
              </a:rPr>
              <a:t> Это первое задание в ОГЭ.  На ОГЭ изложение пишут по тексту-рассуждению, в нем нет сюжета и героев, мало конкретных фактов, поэтому с ним работать сложнее.</a:t>
            </a:r>
            <a:r>
              <a:rPr lang="ru-RU" altLang="en-US" sz="3600">
                <a:latin typeface="Times New Roman" panose="02020603050405020304" charset="0"/>
                <a:cs typeface="Times New Roman" panose="02020603050405020304" charset="0"/>
              </a:rPr>
              <a:t> </a:t>
            </a:r>
            <a:endParaRPr lang="ru-RU" altLang="en-US" sz="3600">
              <a:latin typeface="Times New Roman" panose="02020603050405020304" charset="0"/>
              <a:cs typeface="Times New Roman" panose="02020603050405020304" charset="0"/>
            </a:endParaRPr>
          </a:p>
          <a:p>
            <a:pPr marL="0" indent="0">
              <a:buNone/>
            </a:pPr>
            <a:r>
              <a:rPr lang="ru-RU" altLang="en-US" sz="3600">
                <a:latin typeface="Times New Roman" panose="02020603050405020304" charset="0"/>
                <a:cs typeface="Times New Roman" panose="02020603050405020304" charset="0"/>
              </a:rPr>
              <a:t> </a:t>
            </a:r>
            <a:r>
              <a:rPr lang="en-US" sz="3600">
                <a:latin typeface="Times New Roman" panose="02020603050405020304" charset="0"/>
                <a:cs typeface="Times New Roman" panose="02020603050405020304" charset="0"/>
              </a:rPr>
              <a:t>Изложение должно быть сжатым. Рекомендуют оставлять главное и опускать детали. Минимальный объем — 70 слов, включая союзы, предлоги и частицы. В изложении должно быть три абзаца — как и в исходном тексте. Новый абзац — новый поворот темы, или, как принято говорить, новая микротема.</a:t>
            </a:r>
            <a:endParaRPr lang="en-US" sz="3600">
              <a:latin typeface="Times New Roman" panose="02020603050405020304" charset="0"/>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59385" y="635"/>
            <a:ext cx="12031980" cy="6748145"/>
          </a:xfrm>
        </p:spPr>
        <p:txBody>
          <a:bodyPr>
            <a:noAutofit/>
          </a:bodyPr>
          <a:p>
            <a:pPr marL="0" indent="0">
              <a:buNone/>
            </a:pPr>
            <a:r>
              <a:rPr lang="ru-RU" altLang="en-US" sz="3200">
                <a:latin typeface="Times New Roman" panose="02020603050405020304" charset="0"/>
                <a:cs typeface="Times New Roman" panose="02020603050405020304" charset="0"/>
              </a:rPr>
              <a:t>  </a:t>
            </a:r>
            <a:r>
              <a:rPr lang="en-US" sz="3200" b="1">
                <a:latin typeface="Times New Roman" panose="02020603050405020304" charset="0"/>
                <a:cs typeface="Times New Roman" panose="02020603050405020304" charset="0"/>
              </a:rPr>
              <a:t>Тестовая часть.</a:t>
            </a:r>
            <a:r>
              <a:rPr lang="en-US" sz="3200">
                <a:latin typeface="Times New Roman" panose="02020603050405020304" charset="0"/>
                <a:cs typeface="Times New Roman" panose="02020603050405020304" charset="0"/>
              </a:rPr>
              <a:t> Состоит из заданий с коротким ответом и анализа текста. Обычно дают отрывок из произведения советского или современного автора</a:t>
            </a:r>
            <a:r>
              <a:rPr lang="ru-RU" altLang="en-US" sz="3200">
                <a:latin typeface="Times New Roman" panose="02020603050405020304" charset="0"/>
                <a:cs typeface="Times New Roman" panose="02020603050405020304" charset="0"/>
              </a:rPr>
              <a:t>. </a:t>
            </a:r>
            <a:r>
              <a:rPr lang="en-US" sz="3200">
                <a:latin typeface="Times New Roman" panose="02020603050405020304" charset="0"/>
                <a:cs typeface="Times New Roman" panose="02020603050405020304" charset="0"/>
              </a:rPr>
              <a:t>Затем следуют два тестовых задания по этому тексту, номера со второго по третий по сквозной нумерации. С ними работает стандартная схема подготовки: повторяем тему, выполняем тесты.</a:t>
            </a:r>
            <a:endParaRPr lang="en-US" sz="3200">
              <a:latin typeface="Times New Roman" panose="02020603050405020304" charset="0"/>
              <a:cs typeface="Times New Roman" panose="02020603050405020304" charset="0"/>
            </a:endParaRPr>
          </a:p>
          <a:p>
            <a:pPr marL="0" indent="0">
              <a:buNone/>
            </a:pPr>
            <a:r>
              <a:rPr lang="ru-RU" altLang="en-US" sz="3200">
                <a:latin typeface="Times New Roman" panose="02020603050405020304" charset="0"/>
                <a:cs typeface="Times New Roman" panose="02020603050405020304" charset="0"/>
              </a:rPr>
              <a:t>   </a:t>
            </a:r>
            <a:r>
              <a:rPr lang="en-US" sz="3200">
                <a:latin typeface="Times New Roman" panose="02020603050405020304" charset="0"/>
                <a:cs typeface="Times New Roman" panose="02020603050405020304" charset="0"/>
              </a:rPr>
              <a:t>С четвертого по девятое идут задания, проверяющие общую грамотность школьника. Например, в задании № 5 просят расставить знаки препинания и указать все цифры, на месте которых должны стоять тире.</a:t>
            </a:r>
            <a:endParaRPr lang="en-US" sz="3200">
              <a:latin typeface="Times New Roman" panose="02020603050405020304" charset="0"/>
              <a:cs typeface="Times New Roman" panose="02020603050405020304" charset="0"/>
            </a:endParaRPr>
          </a:p>
          <a:p>
            <a:pPr marL="0" indent="0">
              <a:buNone/>
            </a:pPr>
            <a:r>
              <a:rPr lang="ru-RU" altLang="en-US" sz="3200">
                <a:latin typeface="Times New Roman" panose="02020603050405020304" charset="0"/>
                <a:cs typeface="Times New Roman" panose="02020603050405020304" charset="0"/>
              </a:rPr>
              <a:t>   </a:t>
            </a:r>
            <a:r>
              <a:rPr lang="en-US" sz="3200">
                <a:latin typeface="Times New Roman" panose="02020603050405020304" charset="0"/>
                <a:cs typeface="Times New Roman" panose="02020603050405020304" charset="0"/>
              </a:rPr>
              <a:t>Задания с 10 по 12 относятся к тексту. Его нужно внимательно прочитать, а потом ответить на вопросы: например, какие высказывания соответствуют содержанию, в каких предложениях есть метафор</a:t>
            </a:r>
            <a:r>
              <a:rPr lang="ru-RU" altLang="en-US" sz="3200">
                <a:latin typeface="Times New Roman" panose="02020603050405020304" charset="0"/>
                <a:cs typeface="Times New Roman" panose="02020603050405020304" charset="0"/>
              </a:rPr>
              <a:t>а.</a:t>
            </a:r>
            <a:endParaRPr lang="ru-RU" altLang="en-US" sz="3200">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41605" y="-635"/>
            <a:ext cx="12050395" cy="6732270"/>
          </a:xfrm>
        </p:spPr>
        <p:txBody>
          <a:bodyPr>
            <a:normAutofit lnSpcReduction="20000"/>
          </a:bodyPr>
          <a:p>
            <a:endParaRPr lang="en-US" sz="2665" b="1">
              <a:latin typeface="Times New Roman" panose="02020603050405020304" charset="0"/>
              <a:cs typeface="Times New Roman" panose="02020603050405020304" charset="0"/>
            </a:endParaRPr>
          </a:p>
          <a:p>
            <a:r>
              <a:rPr lang="en-US" sz="2665" b="1">
                <a:latin typeface="Times New Roman" panose="02020603050405020304" charset="0"/>
                <a:cs typeface="Times New Roman" panose="02020603050405020304" charset="0"/>
              </a:rPr>
              <a:t>Сочинение.</a:t>
            </a:r>
            <a:r>
              <a:rPr lang="en-US" sz="2665">
                <a:latin typeface="Times New Roman" panose="02020603050405020304" charset="0"/>
                <a:cs typeface="Times New Roman" panose="02020603050405020304" charset="0"/>
              </a:rPr>
              <a:t> Это задание номер 13. Оно дается в трех вариантах: 13.1, 13.2 и 13.3. Выбрать нужно один. Все варианты подразумевают использование художественного текста из второй части работы. </a:t>
            </a:r>
            <a:endParaRPr lang="en-US" sz="2665">
              <a:latin typeface="Times New Roman" panose="02020603050405020304" charset="0"/>
              <a:cs typeface="Times New Roman" panose="02020603050405020304" charset="0"/>
            </a:endParaRPr>
          </a:p>
          <a:p>
            <a:endParaRPr lang="en-US" sz="2665" b="1">
              <a:latin typeface="Times New Roman" panose="02020603050405020304" charset="0"/>
              <a:cs typeface="Times New Roman" panose="02020603050405020304" charset="0"/>
            </a:endParaRPr>
          </a:p>
          <a:p>
            <a:r>
              <a:rPr lang="en-US" sz="2665" b="1">
                <a:latin typeface="Times New Roman" panose="02020603050405020304" charset="0"/>
                <a:cs typeface="Times New Roman" panose="02020603050405020304" charset="0"/>
              </a:rPr>
              <a:t>13.1</a:t>
            </a:r>
            <a:r>
              <a:rPr lang="en-US" sz="2665">
                <a:latin typeface="Times New Roman" panose="02020603050405020304" charset="0"/>
                <a:cs typeface="Times New Roman" panose="02020603050405020304" charset="0"/>
              </a:rPr>
              <a:t> — сочинение на лингвистическую тему. Ученикам дается цитата о русском языке, частях речи, синтаксисе и так далее. Вот пример задания с сокращенными формулировками</a:t>
            </a:r>
            <a:endParaRPr lang="en-US" sz="2665">
              <a:latin typeface="Times New Roman" panose="02020603050405020304" charset="0"/>
              <a:cs typeface="Times New Roman" panose="02020603050405020304" charset="0"/>
            </a:endParaRPr>
          </a:p>
          <a:p>
            <a:pPr marL="0" indent="0">
              <a:buNone/>
            </a:pPr>
            <a:r>
              <a:rPr lang="ru-RU" altLang="en-US" sz="2665">
                <a:latin typeface="Times New Roman" panose="02020603050405020304" charset="0"/>
                <a:cs typeface="Times New Roman" panose="02020603050405020304" charset="0"/>
              </a:rPr>
              <a:t>    </a:t>
            </a:r>
            <a:r>
              <a:rPr lang="en-US" sz="2665">
                <a:latin typeface="Times New Roman" panose="02020603050405020304" charset="0"/>
                <a:cs typeface="Times New Roman" panose="02020603050405020304" charset="0"/>
              </a:rPr>
              <a:t>Напишите сочинение-рассуждение, раскрывая смысл высказывания известного лингвиста Нины Сергеевны Валгиной: «Многоточие — частый и незаменимый знак в текстах большого эмоционального накала, интеллектуальной напряженности».</a:t>
            </a:r>
            <a:endParaRPr lang="en-US" sz="2665">
              <a:latin typeface="Times New Roman" panose="02020603050405020304" charset="0"/>
              <a:cs typeface="Times New Roman" panose="02020603050405020304" charset="0"/>
            </a:endParaRPr>
          </a:p>
          <a:p>
            <a:pPr marL="0" indent="0">
              <a:buNone/>
            </a:pPr>
            <a:r>
              <a:rPr lang="ru-RU" altLang="en-US" sz="2665">
                <a:latin typeface="Times New Roman" panose="02020603050405020304" charset="0"/>
                <a:cs typeface="Times New Roman" panose="02020603050405020304" charset="0"/>
              </a:rPr>
              <a:t>   </a:t>
            </a:r>
            <a:r>
              <a:rPr lang="en-US" sz="2665">
                <a:latin typeface="Times New Roman" panose="02020603050405020304" charset="0"/>
                <a:cs typeface="Times New Roman" panose="02020603050405020304" charset="0"/>
              </a:rPr>
              <a:t>Приведите в сочинении два примера-аргумента из прочитанного текста, подтверждающих ваши рассуждения. Приводя примеры-аргументы, указывайте номера нужных предложений или применяйте цитирование. Объем сочинения должен составлять не менее 70 слов</a:t>
            </a:r>
            <a:endParaRPr lang="en-US" sz="2665">
              <a:latin typeface="Times New Roman" panose="02020603050405020304" charset="0"/>
              <a:cs typeface="Times New Roman" panose="02020603050405020304" charset="0"/>
            </a:endParaRPr>
          </a:p>
          <a:p>
            <a:pPr marL="0" indent="0">
              <a:buNone/>
            </a:pPr>
            <a:r>
              <a:rPr lang="ru-RU" altLang="en-US" sz="2665">
                <a:latin typeface="Times New Roman" panose="02020603050405020304" charset="0"/>
                <a:cs typeface="Times New Roman" panose="02020603050405020304" charset="0"/>
              </a:rPr>
              <a:t>   </a:t>
            </a:r>
            <a:endParaRPr lang="en-US" sz="2665"/>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0" y="635"/>
            <a:ext cx="12191365" cy="6857365"/>
          </a:xfrm>
        </p:spPr>
        <p:txBody>
          <a:bodyPr>
            <a:noAutofit/>
          </a:bodyPr>
          <a:p>
            <a:pPr marL="0" indent="0">
              <a:buNone/>
            </a:pPr>
            <a:r>
              <a:rPr lang="en-US" sz="3200" b="1">
                <a:latin typeface="Times New Roman" panose="02020603050405020304" charset="0"/>
                <a:cs typeface="Times New Roman" panose="02020603050405020304" charset="0"/>
              </a:rPr>
              <a:t>13.2 </a:t>
            </a:r>
            <a:r>
              <a:rPr lang="en-US" sz="3200">
                <a:latin typeface="Times New Roman" panose="02020603050405020304" charset="0"/>
                <a:cs typeface="Times New Roman" panose="02020603050405020304" charset="0"/>
              </a:rPr>
              <a:t>— сочинение по содержанию данного текста:</a:t>
            </a:r>
            <a:endParaRPr lang="en-US" sz="3200">
              <a:latin typeface="Times New Roman" panose="02020603050405020304" charset="0"/>
              <a:cs typeface="Times New Roman" panose="02020603050405020304" charset="0"/>
            </a:endParaRPr>
          </a:p>
          <a:p>
            <a:pPr marL="0" indent="0">
              <a:buNone/>
            </a:pPr>
            <a:r>
              <a:rPr lang="ru-RU" altLang="en-US" sz="3200">
                <a:latin typeface="Times New Roman" panose="02020603050405020304" charset="0"/>
                <a:cs typeface="Times New Roman" panose="02020603050405020304" charset="0"/>
              </a:rPr>
              <a:t>   </a:t>
            </a:r>
            <a:r>
              <a:rPr lang="en-US" sz="3200">
                <a:latin typeface="Times New Roman" panose="02020603050405020304" charset="0"/>
                <a:cs typeface="Times New Roman" panose="02020603050405020304" charset="0"/>
              </a:rPr>
              <a:t>Напишите сочинение-рассуждение. Объясните, как вы понимаете смысл финала текста: «Его резанули тоска и одиночество, которые рвались из этого письма. И любовь к нему, к Журке, о которой он, оказывается, и не знал…»</a:t>
            </a:r>
            <a:endParaRPr lang="en-US" sz="3200">
              <a:latin typeface="Times New Roman" panose="02020603050405020304" charset="0"/>
              <a:cs typeface="Times New Roman" panose="02020603050405020304" charset="0"/>
            </a:endParaRPr>
          </a:p>
          <a:p>
            <a:pPr marL="0" indent="0">
              <a:buNone/>
            </a:pPr>
            <a:r>
              <a:rPr lang="ru-RU" altLang="en-US" sz="3200">
                <a:latin typeface="Times New Roman" panose="02020603050405020304" charset="0"/>
                <a:cs typeface="Times New Roman" panose="02020603050405020304" charset="0"/>
              </a:rPr>
              <a:t>   </a:t>
            </a:r>
            <a:r>
              <a:rPr lang="en-US" sz="3200">
                <a:latin typeface="Times New Roman" panose="02020603050405020304" charset="0"/>
                <a:cs typeface="Times New Roman" panose="02020603050405020304" charset="0"/>
              </a:rPr>
              <a:t>Приведите в сочинении два примера-иллюстрации из прочитанного текста, подтверждающих ваши рассуждения. Приводя примеры-иллюстрации, указывайте номера нужных предложений или применяйте цитирование. Объем сочинения должен составлять не менее 70 слов.</a:t>
            </a:r>
            <a:endParaRPr lang="en-US" sz="3200">
              <a:latin typeface="Times New Roman" panose="02020603050405020304" charset="0"/>
              <a:cs typeface="Times New Roman" panose="02020603050405020304" charset="0"/>
            </a:endParaRPr>
          </a:p>
          <a:p>
            <a:pPr marL="0" indent="0">
              <a:buNone/>
            </a:pPr>
            <a:r>
              <a:rPr lang="ru-RU" altLang="en-US" sz="3200">
                <a:latin typeface="Times New Roman" panose="02020603050405020304" charset="0"/>
                <a:cs typeface="Times New Roman" panose="02020603050405020304" charset="0"/>
              </a:rPr>
              <a:t>   </a:t>
            </a:r>
            <a:r>
              <a:rPr lang="en-US" sz="3200">
                <a:latin typeface="Times New Roman" panose="02020603050405020304" charset="0"/>
                <a:cs typeface="Times New Roman" panose="02020603050405020304" charset="0"/>
              </a:rPr>
              <a:t>Это простая работа для тех, кто умеет писать обычные школьные сочинения по литературе на такие темы, как «Лишний ли человек Чацкий» или «Почему Татьяна отказала Онегину». Здесь важно ответить на вопрос и доказать это примерами.</a:t>
            </a:r>
            <a:endParaRPr lang="en-US" sz="3200">
              <a:latin typeface="Times New Roman" panose="02020603050405020304" charset="0"/>
              <a:cs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0" y="635"/>
            <a:ext cx="12191365" cy="6857365"/>
          </a:xfrm>
        </p:spPr>
        <p:txBody>
          <a:bodyPr/>
          <a:p>
            <a:pPr marL="0" indent="0">
              <a:buNone/>
            </a:pPr>
            <a:r>
              <a:rPr lang="ru-RU" altLang="en-US">
                <a:latin typeface="Times New Roman" panose="02020603050405020304" charset="0"/>
                <a:cs typeface="Times New Roman" panose="02020603050405020304" charset="0"/>
              </a:rPr>
              <a:t>   </a:t>
            </a:r>
            <a:r>
              <a:rPr lang="en-US" b="1">
                <a:latin typeface="Times New Roman" panose="02020603050405020304" charset="0"/>
                <a:cs typeface="Times New Roman" panose="02020603050405020304" charset="0"/>
              </a:rPr>
              <a:t>13.3</a:t>
            </a:r>
            <a:r>
              <a:rPr lang="en-US">
                <a:latin typeface="Times New Roman" panose="02020603050405020304" charset="0"/>
                <a:cs typeface="Times New Roman" panose="02020603050405020304" charset="0"/>
              </a:rPr>
              <a:t> — сочинение-рассуждение на нравственную или философскую тему:</a:t>
            </a:r>
            <a:endParaRPr lang="en-US">
              <a:latin typeface="Times New Roman" panose="02020603050405020304" charset="0"/>
              <a:cs typeface="Times New Roman" panose="02020603050405020304" charset="0"/>
            </a:endParaRPr>
          </a:p>
          <a:p>
            <a:pPr marL="0" indent="0">
              <a:buNone/>
            </a:pPr>
            <a:r>
              <a:rPr lang="ru-RU" altLang="en-US">
                <a:latin typeface="Times New Roman" panose="02020603050405020304" charset="0"/>
                <a:cs typeface="Times New Roman" panose="02020603050405020304" charset="0"/>
              </a:rPr>
              <a:t>   </a:t>
            </a:r>
            <a:r>
              <a:rPr lang="en-US">
                <a:latin typeface="Times New Roman" panose="02020603050405020304" charset="0"/>
                <a:cs typeface="Times New Roman" panose="02020603050405020304" charset="0"/>
              </a:rPr>
              <a:t>Напишите сочинение-рассуждение на тему «Кого мы называем настоящим другом?». Дайте определение выражению «настоящий друг» и прокомментируйте его, ответив на вопрос, сформулированный в теме сочинения.</a:t>
            </a:r>
            <a:endParaRPr lang="en-US">
              <a:latin typeface="Times New Roman" panose="02020603050405020304" charset="0"/>
              <a:cs typeface="Times New Roman" panose="02020603050405020304" charset="0"/>
            </a:endParaRPr>
          </a:p>
          <a:p>
            <a:pPr marL="0" indent="0">
              <a:buNone/>
            </a:pPr>
            <a:r>
              <a:rPr lang="ru-RU" altLang="en-US">
                <a:latin typeface="Times New Roman" panose="02020603050405020304" charset="0"/>
                <a:cs typeface="Times New Roman" panose="02020603050405020304" charset="0"/>
              </a:rPr>
              <a:t>  </a:t>
            </a:r>
            <a:r>
              <a:rPr lang="en-US">
                <a:latin typeface="Times New Roman" panose="02020603050405020304" charset="0"/>
                <a:cs typeface="Times New Roman" panose="02020603050405020304" charset="0"/>
              </a:rPr>
              <a:t>Приведите в сочинении два примера-аргумента, подтверждающих ваши рассуждения: один пример-аргумент приведите из прочитанного текста, а другой — из вашего жизненного опыта. Приводя пример-аргумент из прочитанного текста, указывайте номера нужных предложений или применяйте цитирование. Объем сочинения должен составлять не менее 70 слов.</a:t>
            </a:r>
            <a:endParaRPr lang="en-US">
              <a:latin typeface="Times New Roman" panose="02020603050405020304" charset="0"/>
              <a:cs typeface="Times New Roman" panose="02020603050405020304" charset="0"/>
            </a:endParaRPr>
          </a:p>
          <a:p>
            <a:pPr marL="0" indent="0">
              <a:buNone/>
            </a:pPr>
            <a:r>
              <a:rPr lang="ru-RU" altLang="en-US" b="1">
                <a:latin typeface="Times New Roman" panose="02020603050405020304" charset="0"/>
                <a:cs typeface="Times New Roman" panose="02020603050405020304" charset="0"/>
              </a:rPr>
              <a:t>     </a:t>
            </a:r>
            <a:r>
              <a:rPr lang="en-US" b="1">
                <a:latin typeface="Times New Roman" panose="02020603050405020304" charset="0"/>
                <a:cs typeface="Times New Roman" panose="02020603050405020304" charset="0"/>
              </a:rPr>
              <a:t> </a:t>
            </a:r>
            <a:r>
              <a:rPr lang="ru-RU" altLang="en-US" b="1">
                <a:solidFill>
                  <a:srgbClr val="FF0000"/>
                </a:solidFill>
                <a:latin typeface="Times New Roman" panose="02020603050405020304" charset="0"/>
                <a:cs typeface="Times New Roman" panose="02020603050405020304" charset="0"/>
              </a:rPr>
              <a:t>Н</a:t>
            </a:r>
            <a:r>
              <a:rPr lang="en-US" b="1">
                <a:solidFill>
                  <a:srgbClr val="FF0000"/>
                </a:solidFill>
                <a:latin typeface="Times New Roman" panose="02020603050405020304" charset="0"/>
                <a:cs typeface="Times New Roman" panose="02020603050405020304" charset="0"/>
              </a:rPr>
              <a:t>ельзя п</a:t>
            </a:r>
            <a:r>
              <a:rPr lang="ru-RU" altLang="en-US" b="1">
                <a:solidFill>
                  <a:srgbClr val="FF0000"/>
                </a:solidFill>
                <a:latin typeface="Times New Roman" panose="02020603050405020304" charset="0"/>
                <a:cs typeface="Times New Roman" panose="02020603050405020304" charset="0"/>
              </a:rPr>
              <a:t>рименять</a:t>
            </a:r>
            <a:r>
              <a:rPr lang="en-US" b="1">
                <a:solidFill>
                  <a:srgbClr val="FF0000"/>
                </a:solidFill>
                <a:latin typeface="Times New Roman" panose="02020603050405020304" charset="0"/>
                <a:cs typeface="Times New Roman" panose="02020603050405020304" charset="0"/>
              </a:rPr>
              <a:t> в сочинении ОГЭ:</a:t>
            </a:r>
            <a:endParaRPr lang="en-US" b="1">
              <a:solidFill>
                <a:srgbClr val="FF0000"/>
              </a:solidFill>
              <a:latin typeface="Times New Roman" panose="02020603050405020304" charset="0"/>
              <a:cs typeface="Times New Roman" panose="02020603050405020304" charset="0"/>
            </a:endParaRPr>
          </a:p>
          <a:p>
            <a:pPr marL="0" indent="0">
              <a:buNone/>
            </a:pPr>
            <a:r>
              <a:rPr lang="en-US" b="1">
                <a:latin typeface="Times New Roman" panose="02020603050405020304" charset="0"/>
                <a:cs typeface="Times New Roman" panose="02020603050405020304" charset="0"/>
              </a:rPr>
              <a:t>Произведения популярной культуры.</a:t>
            </a:r>
            <a:r>
              <a:rPr lang="en-US">
                <a:latin typeface="Times New Roman" panose="02020603050405020304" charset="0"/>
                <a:cs typeface="Times New Roman" panose="02020603050405020304" charset="0"/>
              </a:rPr>
              <a:t> Аниме, манга, фанфики, комиксы и компьютерные игры не считаются серьёзными литературными аргументами. </a:t>
            </a:r>
            <a:endParaRPr lang="en-US">
              <a:latin typeface="Times New Roman" panose="02020603050405020304" charset="0"/>
              <a:cs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23825" y="145415"/>
            <a:ext cx="11801475" cy="6496685"/>
          </a:xfrm>
        </p:spPr>
        <p:txBody>
          <a:bodyPr>
            <a:noAutofit/>
          </a:bodyPr>
          <a:p>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Д</a:t>
            </a:r>
            <a:r>
              <a:rPr lang="en-US" sz="2400">
                <a:latin typeface="Times New Roman" panose="02020603050405020304" charset="0"/>
                <a:cs typeface="Times New Roman" panose="02020603050405020304" charset="0"/>
              </a:rPr>
              <a:t>лительная и регулярная подготовка — гарантия хороших баллов. Но не стоит пренебрегать лайфхаками на опыте предыдущих лет:</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На изложении при первом прослушивании записывайте из предложений подлежащие, сказуемые и главные смысловые слова, по порядку. Не надо записывать обороты и вводные слова.</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После первого прослушивания определите микротемы, а во время второго убедитесь, что ничего не упустили. Разделяя темы, читающий делает паузы, — ориентируйтесь на это тоже.</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Применяйте не один, а несколько способов сжатия текста (исключение, обобщение, уточнение).</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Внимательно перепроверяйте, правильно ли вы записали цифры краткого ответа.</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Выберите один тип сочинения из актуального ОГЭ и готовьтесь к нему по алгоритму.</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Перед сдачей проверьте текст на ошибки и логичность изложения, посчитайте слова.</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Ставьте таймер, когда решаете задания, чтобы научиться решать быстро.</a:t>
            </a:r>
            <a:endParaRPr lang="en-US" sz="24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5232</Words>
  <Application>WPS Presentation</Application>
  <PresentationFormat>Widescreen</PresentationFormat>
  <Paragraphs>47</Paragraphs>
  <Slides>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vt:lpstr>
      <vt:lpstr>SimSun</vt:lpstr>
      <vt:lpstr>Wingdings</vt:lpstr>
      <vt:lpstr>Calibri Light</vt:lpstr>
      <vt:lpstr>Calibri</vt:lpstr>
      <vt:lpstr>Microsoft YaHei</vt:lpstr>
      <vt:lpstr>Arial Unicode MS</vt:lpstr>
      <vt:lpstr>Times New Roman</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User</dc:creator>
  <cp:lastModifiedBy>User</cp:lastModifiedBy>
  <cp:revision>1</cp:revision>
  <dcterms:created xsi:type="dcterms:W3CDTF">2025-01-24T05:24:14Z</dcterms:created>
  <dcterms:modified xsi:type="dcterms:W3CDTF">2025-01-24T05:24:14Z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7705BE192FC047D5A764B21F393AD210_12</vt:lpwstr>
  </property>
  <property fmtid="{D5CDD505-2E9C-101B-9397-08002B2CF9AE}" pid="3" name="KSOProductBuildVer">
    <vt:lpwstr>1033-12.2.0.13431</vt:lpwstr>
  </property>
</Properties>
</file>