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76" r:id="rId5"/>
    <p:sldId id="277" r:id="rId6"/>
    <p:sldId id="273" r:id="rId7"/>
    <p:sldId id="257" r:id="rId8"/>
    <p:sldId id="258" r:id="rId9"/>
    <p:sldId id="278" r:id="rId10"/>
    <p:sldId id="279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71" r:id="rId21"/>
    <p:sldId id="269" r:id="rId22"/>
    <p:sldId id="270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0" autoAdjust="0"/>
    <p:restoredTop sz="94609" autoAdjust="0"/>
  </p:normalViewPr>
  <p:slideViewPr>
    <p:cSldViewPr>
      <p:cViewPr varScale="1">
        <p:scale>
          <a:sx n="77" d="100"/>
          <a:sy n="77" d="100"/>
        </p:scale>
        <p:origin x="-95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702CBF-4359-4187-A113-118B23ECBB27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4B150A-82A6-4B02-9BB2-82F48AA20BE2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i="1" dirty="0" smtClean="0">
              <a:solidFill>
                <a:srgbClr val="7030A0"/>
              </a:solidFill>
            </a:rPr>
            <a:t>Цепи питания ( пример карточки )</a:t>
          </a:r>
        </a:p>
        <a:p>
          <a:pPr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dirty="0"/>
        </a:p>
      </dgm:t>
    </dgm:pt>
    <dgm:pt modelId="{5103E614-D98F-46F7-BD11-4E32654066DB}" type="parTrans" cxnId="{1333FB9D-9D5A-4D4F-893C-C1329057FBBF}">
      <dgm:prSet/>
      <dgm:spPr/>
      <dgm:t>
        <a:bodyPr/>
        <a:lstStyle/>
        <a:p>
          <a:endParaRPr lang="ru-RU"/>
        </a:p>
      </dgm:t>
    </dgm:pt>
    <dgm:pt modelId="{B15AED8B-7209-4A99-81EF-C981E66E9654}" type="sibTrans" cxnId="{1333FB9D-9D5A-4D4F-893C-C1329057FBBF}">
      <dgm:prSet/>
      <dgm:spPr/>
      <dgm:t>
        <a:bodyPr/>
        <a:lstStyle/>
        <a:p>
          <a:endParaRPr lang="ru-RU"/>
        </a:p>
      </dgm:t>
    </dgm:pt>
    <dgm:pt modelId="{DD878B00-0922-463C-9780-97A434EFF55D}">
      <dgm:prSet/>
      <dgm:spPr/>
      <dgm:t>
        <a:bodyPr/>
        <a:lstStyle/>
        <a:p>
          <a:pPr rtl="0"/>
          <a:r>
            <a:rPr lang="ru-RU" b="0" i="0" dirty="0" smtClean="0"/>
            <a:t>голубика — лемминг — полярная сова — песец — белый медведь; </a:t>
          </a:r>
          <a:endParaRPr lang="ru-RU" dirty="0"/>
        </a:p>
      </dgm:t>
    </dgm:pt>
    <dgm:pt modelId="{673CC879-4AA2-440E-86FF-3D38AA11E5BC}" type="parTrans" cxnId="{C8AA03E2-411D-44A5-92AA-F91FDAD3B27A}">
      <dgm:prSet/>
      <dgm:spPr/>
      <dgm:t>
        <a:bodyPr/>
        <a:lstStyle/>
        <a:p>
          <a:endParaRPr lang="ru-RU"/>
        </a:p>
      </dgm:t>
    </dgm:pt>
    <dgm:pt modelId="{F628FC04-0DCD-490B-89C1-44D0E69619C8}" type="sibTrans" cxnId="{C8AA03E2-411D-44A5-92AA-F91FDAD3B27A}">
      <dgm:prSet/>
      <dgm:spPr/>
      <dgm:t>
        <a:bodyPr/>
        <a:lstStyle/>
        <a:p>
          <a:endParaRPr lang="ru-RU"/>
        </a:p>
      </dgm:t>
    </dgm:pt>
    <dgm:pt modelId="{08A61E6A-4DD0-46FA-9F19-4E4528D33FCB}">
      <dgm:prSet/>
      <dgm:spPr/>
      <dgm:t>
        <a:bodyPr/>
        <a:lstStyle/>
        <a:p>
          <a:pPr rtl="0"/>
          <a:r>
            <a:rPr lang="ru-RU" b="0" i="0" dirty="0" smtClean="0"/>
            <a:t>карликовая береза — заяц — песец; </a:t>
          </a:r>
          <a:endParaRPr lang="ru-RU" dirty="0"/>
        </a:p>
      </dgm:t>
    </dgm:pt>
    <dgm:pt modelId="{D035A049-6398-4663-A8CA-B5CDE7BFD1DC}" type="parTrans" cxnId="{E222ABE3-23A4-44DB-BF6C-84F04CF85332}">
      <dgm:prSet/>
      <dgm:spPr/>
      <dgm:t>
        <a:bodyPr/>
        <a:lstStyle/>
        <a:p>
          <a:endParaRPr lang="ru-RU"/>
        </a:p>
      </dgm:t>
    </dgm:pt>
    <dgm:pt modelId="{D9146158-7017-4EB8-8EB6-1CD2157FF0A7}" type="sibTrans" cxnId="{E222ABE3-23A4-44DB-BF6C-84F04CF85332}">
      <dgm:prSet/>
      <dgm:spPr/>
      <dgm:t>
        <a:bodyPr/>
        <a:lstStyle/>
        <a:p>
          <a:endParaRPr lang="ru-RU"/>
        </a:p>
      </dgm:t>
    </dgm:pt>
    <dgm:pt modelId="{E609E696-16F2-4AE6-9629-8C7A2A0CB72B}">
      <dgm:prSet/>
      <dgm:spPr/>
      <dgm:t>
        <a:bodyPr/>
        <a:lstStyle/>
        <a:p>
          <a:pPr rtl="0"/>
          <a:r>
            <a:rPr lang="ru-RU" b="0" i="0" dirty="0" smtClean="0"/>
            <a:t>водоросли — рыба — белый медведь;</a:t>
          </a:r>
          <a:endParaRPr lang="ru-RU" dirty="0"/>
        </a:p>
      </dgm:t>
    </dgm:pt>
    <dgm:pt modelId="{419CB6CB-1484-4A6B-8D1C-FB366236237A}" type="parTrans" cxnId="{863C004C-5C4F-4439-A8EB-6555EB7BAF37}">
      <dgm:prSet/>
      <dgm:spPr/>
      <dgm:t>
        <a:bodyPr/>
        <a:lstStyle/>
        <a:p>
          <a:endParaRPr lang="ru-RU"/>
        </a:p>
      </dgm:t>
    </dgm:pt>
    <dgm:pt modelId="{80287A3C-2F57-4E25-B9C3-3C964D194D67}" type="sibTrans" cxnId="{863C004C-5C4F-4439-A8EB-6555EB7BAF37}">
      <dgm:prSet/>
      <dgm:spPr/>
      <dgm:t>
        <a:bodyPr/>
        <a:lstStyle/>
        <a:p>
          <a:endParaRPr lang="ru-RU"/>
        </a:p>
      </dgm:t>
    </dgm:pt>
    <dgm:pt modelId="{6C246C3F-B1CC-4783-A659-94E516410EFA}">
      <dgm:prSet/>
      <dgm:spPr/>
      <dgm:t>
        <a:bodyPr/>
        <a:lstStyle/>
        <a:p>
          <a:pPr rtl="0"/>
          <a:r>
            <a:rPr lang="ru-RU" b="0" i="0" dirty="0" smtClean="0"/>
            <a:t>комар — стрекоза — кулик — волк.</a:t>
          </a:r>
          <a:endParaRPr lang="ru-RU" dirty="0"/>
        </a:p>
      </dgm:t>
    </dgm:pt>
    <dgm:pt modelId="{7A961D42-46A1-4FC2-A80C-511099AAF1D1}" type="parTrans" cxnId="{3B582B59-A2BA-49CE-BABB-F185F2E3A61F}">
      <dgm:prSet/>
      <dgm:spPr/>
      <dgm:t>
        <a:bodyPr/>
        <a:lstStyle/>
        <a:p>
          <a:endParaRPr lang="ru-RU"/>
        </a:p>
      </dgm:t>
    </dgm:pt>
    <dgm:pt modelId="{3EFBE8C2-13E6-4B33-8AAD-377E659A34D4}" type="sibTrans" cxnId="{3B582B59-A2BA-49CE-BABB-F185F2E3A61F}">
      <dgm:prSet/>
      <dgm:spPr/>
      <dgm:t>
        <a:bodyPr/>
        <a:lstStyle/>
        <a:p>
          <a:endParaRPr lang="ru-RU"/>
        </a:p>
      </dgm:t>
    </dgm:pt>
    <dgm:pt modelId="{8501B4AE-3B41-4CF5-A346-1196F8B956D0}" type="pres">
      <dgm:prSet presAssocID="{D8702CBF-4359-4187-A113-118B23ECBB2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C237E1E-7001-4CD0-BB1D-3D2F3F6DD264}" type="pres">
      <dgm:prSet presAssocID="{D8702CBF-4359-4187-A113-118B23ECBB27}" presName="pyramid" presStyleLbl="node1" presStyleIdx="0" presStyleCnt="1"/>
      <dgm:spPr/>
    </dgm:pt>
    <dgm:pt modelId="{D3404850-12E8-4722-9A4F-3465D206423A}" type="pres">
      <dgm:prSet presAssocID="{D8702CBF-4359-4187-A113-118B23ECBB27}" presName="theList" presStyleCnt="0"/>
      <dgm:spPr/>
    </dgm:pt>
    <dgm:pt modelId="{8A68221C-253E-4E75-82F2-D8BA3B561C57}" type="pres">
      <dgm:prSet presAssocID="{534B150A-82A6-4B02-9BB2-82F48AA20BE2}" presName="aNode" presStyleLbl="fgAcc1" presStyleIdx="0" presStyleCnt="5" custScaleX="175469" custLinFactY="-49189" custLinFactNeighborX="-2863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C29F6-E568-4FA8-9A38-1FE3682F1D53}" type="pres">
      <dgm:prSet presAssocID="{534B150A-82A6-4B02-9BB2-82F48AA20BE2}" presName="aSpace" presStyleCnt="0"/>
      <dgm:spPr/>
    </dgm:pt>
    <dgm:pt modelId="{B0B8B2DC-F6E2-42B5-9680-53FD0CE99758}" type="pres">
      <dgm:prSet presAssocID="{DD878B00-0922-463C-9780-97A434EFF55D}" presName="aNode" presStyleLbl="fgAcc1" presStyleIdx="1" presStyleCnt="5" custScaleX="160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87F448-2897-4EED-A858-30410C7A1DA0}" type="pres">
      <dgm:prSet presAssocID="{DD878B00-0922-463C-9780-97A434EFF55D}" presName="aSpace" presStyleCnt="0"/>
      <dgm:spPr/>
    </dgm:pt>
    <dgm:pt modelId="{351E5121-073C-41D8-966D-E692C8924E7B}" type="pres">
      <dgm:prSet presAssocID="{08A61E6A-4DD0-46FA-9F19-4E4528D33FCB}" presName="aNode" presStyleLbl="fgAcc1" presStyleIdx="2" presStyleCnt="5" custScaleX="156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2432F-C902-4230-8279-58F402CC5E3B}" type="pres">
      <dgm:prSet presAssocID="{08A61E6A-4DD0-46FA-9F19-4E4528D33FCB}" presName="aSpace" presStyleCnt="0"/>
      <dgm:spPr/>
    </dgm:pt>
    <dgm:pt modelId="{32C3DDF4-349D-4819-B2A9-9A4B4E7AE6E8}" type="pres">
      <dgm:prSet presAssocID="{E609E696-16F2-4AE6-9629-8C7A2A0CB72B}" presName="aNode" presStyleLbl="fgAcc1" presStyleIdx="3" presStyleCnt="5" custScaleX="1566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734146-7BE6-4C91-B3EC-32675C31F1A6}" type="pres">
      <dgm:prSet presAssocID="{E609E696-16F2-4AE6-9629-8C7A2A0CB72B}" presName="aSpace" presStyleCnt="0"/>
      <dgm:spPr/>
    </dgm:pt>
    <dgm:pt modelId="{78300764-2DA7-4CD1-8058-68245C9E0796}" type="pres">
      <dgm:prSet presAssocID="{6C246C3F-B1CC-4783-A659-94E516410EFA}" presName="aNode" presStyleLbl="fgAcc1" presStyleIdx="4" presStyleCnt="5" custScaleX="159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80CB7-37AD-420A-8AAF-08878806E88C}" type="pres">
      <dgm:prSet presAssocID="{6C246C3F-B1CC-4783-A659-94E516410EFA}" presName="aSpace" presStyleCnt="0"/>
      <dgm:spPr/>
    </dgm:pt>
  </dgm:ptLst>
  <dgm:cxnLst>
    <dgm:cxn modelId="{863C004C-5C4F-4439-A8EB-6555EB7BAF37}" srcId="{D8702CBF-4359-4187-A113-118B23ECBB27}" destId="{E609E696-16F2-4AE6-9629-8C7A2A0CB72B}" srcOrd="3" destOrd="0" parTransId="{419CB6CB-1484-4A6B-8D1C-FB366236237A}" sibTransId="{80287A3C-2F57-4E25-B9C3-3C964D194D67}"/>
    <dgm:cxn modelId="{3B582B59-A2BA-49CE-BABB-F185F2E3A61F}" srcId="{D8702CBF-4359-4187-A113-118B23ECBB27}" destId="{6C246C3F-B1CC-4783-A659-94E516410EFA}" srcOrd="4" destOrd="0" parTransId="{7A961D42-46A1-4FC2-A80C-511099AAF1D1}" sibTransId="{3EFBE8C2-13E6-4B33-8AAD-377E659A34D4}"/>
    <dgm:cxn modelId="{BA70258F-C296-4EE9-8721-E008DA5870CE}" type="presOf" srcId="{DD878B00-0922-463C-9780-97A434EFF55D}" destId="{B0B8B2DC-F6E2-42B5-9680-53FD0CE99758}" srcOrd="0" destOrd="0" presId="urn:microsoft.com/office/officeart/2005/8/layout/pyramid2"/>
    <dgm:cxn modelId="{429274AF-A4BF-42F4-B8B9-6C097F4D9A21}" type="presOf" srcId="{E609E696-16F2-4AE6-9629-8C7A2A0CB72B}" destId="{32C3DDF4-349D-4819-B2A9-9A4B4E7AE6E8}" srcOrd="0" destOrd="0" presId="urn:microsoft.com/office/officeart/2005/8/layout/pyramid2"/>
    <dgm:cxn modelId="{C8AA03E2-411D-44A5-92AA-F91FDAD3B27A}" srcId="{D8702CBF-4359-4187-A113-118B23ECBB27}" destId="{DD878B00-0922-463C-9780-97A434EFF55D}" srcOrd="1" destOrd="0" parTransId="{673CC879-4AA2-440E-86FF-3D38AA11E5BC}" sibTransId="{F628FC04-0DCD-490B-89C1-44D0E69619C8}"/>
    <dgm:cxn modelId="{2FDBEE99-2272-4C1E-8D24-EAF1A5D75E5E}" type="presOf" srcId="{6C246C3F-B1CC-4783-A659-94E516410EFA}" destId="{78300764-2DA7-4CD1-8058-68245C9E0796}" srcOrd="0" destOrd="0" presId="urn:microsoft.com/office/officeart/2005/8/layout/pyramid2"/>
    <dgm:cxn modelId="{176011CB-FC3C-454F-9732-AE616C9DE734}" type="presOf" srcId="{534B150A-82A6-4B02-9BB2-82F48AA20BE2}" destId="{8A68221C-253E-4E75-82F2-D8BA3B561C57}" srcOrd="0" destOrd="0" presId="urn:microsoft.com/office/officeart/2005/8/layout/pyramid2"/>
    <dgm:cxn modelId="{7AFD2C26-0A82-44DE-BB96-2964B2BDB227}" type="presOf" srcId="{08A61E6A-4DD0-46FA-9F19-4E4528D33FCB}" destId="{351E5121-073C-41D8-966D-E692C8924E7B}" srcOrd="0" destOrd="0" presId="urn:microsoft.com/office/officeart/2005/8/layout/pyramid2"/>
    <dgm:cxn modelId="{E222ABE3-23A4-44DB-BF6C-84F04CF85332}" srcId="{D8702CBF-4359-4187-A113-118B23ECBB27}" destId="{08A61E6A-4DD0-46FA-9F19-4E4528D33FCB}" srcOrd="2" destOrd="0" parTransId="{D035A049-6398-4663-A8CA-B5CDE7BFD1DC}" sibTransId="{D9146158-7017-4EB8-8EB6-1CD2157FF0A7}"/>
    <dgm:cxn modelId="{1333FB9D-9D5A-4D4F-893C-C1329057FBBF}" srcId="{D8702CBF-4359-4187-A113-118B23ECBB27}" destId="{534B150A-82A6-4B02-9BB2-82F48AA20BE2}" srcOrd="0" destOrd="0" parTransId="{5103E614-D98F-46F7-BD11-4E32654066DB}" sibTransId="{B15AED8B-7209-4A99-81EF-C981E66E9654}"/>
    <dgm:cxn modelId="{B13F2A74-40FF-4799-9737-0B05A5296D4D}" type="presOf" srcId="{D8702CBF-4359-4187-A113-118B23ECBB27}" destId="{8501B4AE-3B41-4CF5-A346-1196F8B956D0}" srcOrd="0" destOrd="0" presId="urn:microsoft.com/office/officeart/2005/8/layout/pyramid2"/>
    <dgm:cxn modelId="{EC3023F2-644F-4545-A9B4-4CB70AA542E7}" type="presParOf" srcId="{8501B4AE-3B41-4CF5-A346-1196F8B956D0}" destId="{BC237E1E-7001-4CD0-BB1D-3D2F3F6DD264}" srcOrd="0" destOrd="0" presId="urn:microsoft.com/office/officeart/2005/8/layout/pyramid2"/>
    <dgm:cxn modelId="{352C6F2B-B926-4926-BA7A-0236C6E66664}" type="presParOf" srcId="{8501B4AE-3B41-4CF5-A346-1196F8B956D0}" destId="{D3404850-12E8-4722-9A4F-3465D206423A}" srcOrd="1" destOrd="0" presId="urn:microsoft.com/office/officeart/2005/8/layout/pyramid2"/>
    <dgm:cxn modelId="{1C407FAF-0B41-420C-BBA9-D1F81324318D}" type="presParOf" srcId="{D3404850-12E8-4722-9A4F-3465D206423A}" destId="{8A68221C-253E-4E75-82F2-D8BA3B561C57}" srcOrd="0" destOrd="0" presId="urn:microsoft.com/office/officeart/2005/8/layout/pyramid2"/>
    <dgm:cxn modelId="{D727EB6F-959B-4BE9-9217-BB86D213E102}" type="presParOf" srcId="{D3404850-12E8-4722-9A4F-3465D206423A}" destId="{B16C29F6-E568-4FA8-9A38-1FE3682F1D53}" srcOrd="1" destOrd="0" presId="urn:microsoft.com/office/officeart/2005/8/layout/pyramid2"/>
    <dgm:cxn modelId="{6F2810AC-950F-4EF6-9FB9-5A1FD747331F}" type="presParOf" srcId="{D3404850-12E8-4722-9A4F-3465D206423A}" destId="{B0B8B2DC-F6E2-42B5-9680-53FD0CE99758}" srcOrd="2" destOrd="0" presId="urn:microsoft.com/office/officeart/2005/8/layout/pyramid2"/>
    <dgm:cxn modelId="{0FE0FB1F-ED77-42F9-95B1-9CA047C15A9C}" type="presParOf" srcId="{D3404850-12E8-4722-9A4F-3465D206423A}" destId="{9387F448-2897-4EED-A858-30410C7A1DA0}" srcOrd="3" destOrd="0" presId="urn:microsoft.com/office/officeart/2005/8/layout/pyramid2"/>
    <dgm:cxn modelId="{5CE3A4E1-3A4E-42E6-B519-207DF1979891}" type="presParOf" srcId="{D3404850-12E8-4722-9A4F-3465D206423A}" destId="{351E5121-073C-41D8-966D-E692C8924E7B}" srcOrd="4" destOrd="0" presId="urn:microsoft.com/office/officeart/2005/8/layout/pyramid2"/>
    <dgm:cxn modelId="{AB73FADB-73DE-4FA0-BBD2-F7584BF6C1A3}" type="presParOf" srcId="{D3404850-12E8-4722-9A4F-3465D206423A}" destId="{6152432F-C902-4230-8279-58F402CC5E3B}" srcOrd="5" destOrd="0" presId="urn:microsoft.com/office/officeart/2005/8/layout/pyramid2"/>
    <dgm:cxn modelId="{FAA71E17-C723-49B2-8AE6-51284DDD9A96}" type="presParOf" srcId="{D3404850-12E8-4722-9A4F-3465D206423A}" destId="{32C3DDF4-349D-4819-B2A9-9A4B4E7AE6E8}" srcOrd="6" destOrd="0" presId="urn:microsoft.com/office/officeart/2005/8/layout/pyramid2"/>
    <dgm:cxn modelId="{6F7F3401-5383-489F-83F8-3F10676A9800}" type="presParOf" srcId="{D3404850-12E8-4722-9A4F-3465D206423A}" destId="{44734146-7BE6-4C91-B3EC-32675C31F1A6}" srcOrd="7" destOrd="0" presId="urn:microsoft.com/office/officeart/2005/8/layout/pyramid2"/>
    <dgm:cxn modelId="{FD63CB63-A5D7-4DB8-A55E-E11205E77CF9}" type="presParOf" srcId="{D3404850-12E8-4722-9A4F-3465D206423A}" destId="{78300764-2DA7-4CD1-8058-68245C9E0796}" srcOrd="8" destOrd="0" presId="urn:microsoft.com/office/officeart/2005/8/layout/pyramid2"/>
    <dgm:cxn modelId="{DAB243B2-3C3D-422A-B667-D7B7ED7CA56B}" type="presParOf" srcId="{D3404850-12E8-4722-9A4F-3465D206423A}" destId="{53F80CB7-37AD-420A-8AAF-08878806E88C}" srcOrd="9" destOrd="0" presId="urn:microsoft.com/office/officeart/2005/8/layout/pyramid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EE75FF-FE97-4772-82E1-9DBDBF81C3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59A2F74-2680-4686-9861-C5E54D16E16D}">
      <dgm:prSet/>
      <dgm:spPr/>
      <dgm:t>
        <a:bodyPr/>
        <a:lstStyle/>
        <a:p>
          <a:pPr rtl="0"/>
          <a:r>
            <a:rPr lang="ru-RU" dirty="0" smtClean="0"/>
            <a:t>Пример карточек (степь)</a:t>
          </a:r>
          <a:endParaRPr lang="ru-RU" dirty="0"/>
        </a:p>
      </dgm:t>
    </dgm:pt>
    <dgm:pt modelId="{0AEF2C3E-F82F-460D-944B-866F3DDB2DF8}" type="parTrans" cxnId="{872AEE4D-77B2-41E3-80FD-62AFB5970B35}">
      <dgm:prSet/>
      <dgm:spPr/>
      <dgm:t>
        <a:bodyPr/>
        <a:lstStyle/>
        <a:p>
          <a:endParaRPr lang="ru-RU"/>
        </a:p>
      </dgm:t>
    </dgm:pt>
    <dgm:pt modelId="{8B41FB59-5517-497D-8F24-B5C8569C3835}" type="sibTrans" cxnId="{872AEE4D-77B2-41E3-80FD-62AFB5970B35}">
      <dgm:prSet/>
      <dgm:spPr/>
      <dgm:t>
        <a:bodyPr/>
        <a:lstStyle/>
        <a:p>
          <a:endParaRPr lang="ru-RU"/>
        </a:p>
      </dgm:t>
    </dgm:pt>
    <dgm:pt modelId="{B5221DDB-06E7-4792-BCD8-2BC07E94D151}" type="pres">
      <dgm:prSet presAssocID="{9CEE75FF-FE97-4772-82E1-9DBDBF81C3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4531C6-A48B-42AF-9A0A-16D2A59CACCA}" type="pres">
      <dgm:prSet presAssocID="{759A2F74-2680-4686-9861-C5E54D16E16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2AEE4D-77B2-41E3-80FD-62AFB5970B35}" srcId="{9CEE75FF-FE97-4772-82E1-9DBDBF81C3F7}" destId="{759A2F74-2680-4686-9861-C5E54D16E16D}" srcOrd="0" destOrd="0" parTransId="{0AEF2C3E-F82F-460D-944B-866F3DDB2DF8}" sibTransId="{8B41FB59-5517-497D-8F24-B5C8569C3835}"/>
    <dgm:cxn modelId="{F1A18AE8-C7FD-4786-BAEE-71CFF4046026}" type="presOf" srcId="{9CEE75FF-FE97-4772-82E1-9DBDBF81C3F7}" destId="{B5221DDB-06E7-4792-BCD8-2BC07E94D151}" srcOrd="0" destOrd="0" presId="urn:microsoft.com/office/officeart/2005/8/layout/vList2"/>
    <dgm:cxn modelId="{AC4DC7FE-271C-42A9-8536-7200E240B403}" type="presOf" srcId="{759A2F74-2680-4686-9861-C5E54D16E16D}" destId="{094531C6-A48B-42AF-9A0A-16D2A59CACCA}" srcOrd="0" destOrd="0" presId="urn:microsoft.com/office/officeart/2005/8/layout/vList2"/>
    <dgm:cxn modelId="{FD0ADB50-2F8A-4663-9E21-68CEE3EDC4CB}" type="presParOf" srcId="{B5221DDB-06E7-4792-BCD8-2BC07E94D151}" destId="{094531C6-A48B-42AF-9A0A-16D2A59CACCA}" srcOrd="0" destOrd="0" presId="urn:microsoft.com/office/officeart/2005/8/layout/vList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5B90F49-C866-4945-ADC2-D25CE4F230F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FDDC95-B628-45D7-B75E-298F82F493DD}">
      <dgm:prSet/>
      <dgm:spPr/>
      <dgm:t>
        <a:bodyPr/>
        <a:lstStyle/>
        <a:p>
          <a:pPr rtl="0"/>
          <a:endParaRPr lang="ru-RU" dirty="0"/>
        </a:p>
      </dgm:t>
    </dgm:pt>
    <dgm:pt modelId="{2C3B0D1F-FE60-4783-B2E8-9DB6B1C2CF9D}" type="parTrans" cxnId="{8B70229B-B2A6-4A13-9C66-65775C6D8DFD}">
      <dgm:prSet/>
      <dgm:spPr/>
      <dgm:t>
        <a:bodyPr/>
        <a:lstStyle/>
        <a:p>
          <a:endParaRPr lang="ru-RU"/>
        </a:p>
      </dgm:t>
    </dgm:pt>
    <dgm:pt modelId="{6ABFD75B-262F-4422-B19F-48171E54C7B7}" type="sibTrans" cxnId="{8B70229B-B2A6-4A13-9C66-65775C6D8DFD}">
      <dgm:prSet/>
      <dgm:spPr/>
      <dgm:t>
        <a:bodyPr/>
        <a:lstStyle/>
        <a:p>
          <a:endParaRPr lang="ru-RU"/>
        </a:p>
      </dgm:t>
    </dgm:pt>
    <dgm:pt modelId="{58B42002-0802-42D2-A8D4-686B23D70419}">
      <dgm:prSet/>
      <dgm:spPr/>
      <dgm:t>
        <a:bodyPr/>
        <a:lstStyle/>
        <a:p>
          <a:pPr rtl="0"/>
          <a:endParaRPr lang="ru-RU" dirty="0"/>
        </a:p>
      </dgm:t>
    </dgm:pt>
    <dgm:pt modelId="{FBA7AFA9-388B-4CC6-B846-33D5C901B279}" type="parTrans" cxnId="{1029F28F-83D6-4548-B0AE-8A1246AA9430}">
      <dgm:prSet/>
      <dgm:spPr/>
      <dgm:t>
        <a:bodyPr/>
        <a:lstStyle/>
        <a:p>
          <a:endParaRPr lang="ru-RU"/>
        </a:p>
      </dgm:t>
    </dgm:pt>
    <dgm:pt modelId="{418EE5A9-7820-418C-8752-3989106D018D}" type="sibTrans" cxnId="{1029F28F-83D6-4548-B0AE-8A1246AA9430}">
      <dgm:prSet/>
      <dgm:spPr/>
      <dgm:t>
        <a:bodyPr/>
        <a:lstStyle/>
        <a:p>
          <a:endParaRPr lang="ru-RU"/>
        </a:p>
      </dgm:t>
    </dgm:pt>
    <dgm:pt modelId="{C7FB7D60-9EC8-4E5E-86B0-762CE548CDDA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i="0" dirty="0" smtClean="0"/>
            <a:t>  </a:t>
          </a:r>
          <a:r>
            <a:rPr lang="ru-RU" dirty="0" smtClean="0"/>
            <a:t>Л</a:t>
          </a:r>
          <a:r>
            <a:rPr lang="ru-RU" b="0" i="0" dirty="0" smtClean="0"/>
            <a:t>етом очень жарко, лето засушливое. Зимой - очень холодно. Но тем не менее в  обитает немалое количество животных, птиц и всяких насекомых.</a:t>
          </a:r>
          <a:endParaRPr lang="ru-RU" dirty="0" smtClean="0"/>
        </a:p>
        <a:p>
          <a:pPr marL="285750" indent="0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87C593B6-5A71-420C-8334-CE119AFC5656}" type="parTrans" cxnId="{2BAD2A89-D806-4DCB-8C1E-1D92C96A9CB9}">
      <dgm:prSet/>
      <dgm:spPr/>
      <dgm:t>
        <a:bodyPr/>
        <a:lstStyle/>
        <a:p>
          <a:endParaRPr lang="ru-RU"/>
        </a:p>
      </dgm:t>
    </dgm:pt>
    <dgm:pt modelId="{B13FBEE0-7426-418E-9F1C-A782D801B301}" type="sibTrans" cxnId="{2BAD2A89-D806-4DCB-8C1E-1D92C96A9CB9}">
      <dgm:prSet/>
      <dgm:spPr/>
      <dgm:t>
        <a:bodyPr/>
        <a:lstStyle/>
        <a:p>
          <a:endParaRPr lang="ru-RU"/>
        </a:p>
      </dgm:t>
    </dgm:pt>
    <dgm:pt modelId="{B3172DC4-5E38-4A9C-BCCE-A4820CAFBE91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0" i="0" dirty="0" smtClean="0"/>
            <a:t> </a:t>
          </a:r>
          <a:r>
            <a:rPr lang="ru-RU" dirty="0" smtClean="0"/>
            <a:t>Д</a:t>
          </a:r>
          <a:r>
            <a:rPr lang="ru-RU" b="0" i="0" dirty="0" smtClean="0"/>
            <a:t>еревьев нет, но много различных кустарников и растут злаковые</a:t>
          </a:r>
          <a:endParaRPr lang="ru-RU" dirty="0" smtClean="0"/>
        </a:p>
        <a:p>
          <a:pPr marL="228600" indent="0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CFB7EC98-09FB-4E0A-8EB0-EEEAFC5543F3}" type="parTrans" cxnId="{A1B49DC1-5518-48DE-AAA0-339C5B48E471}">
      <dgm:prSet/>
      <dgm:spPr/>
      <dgm:t>
        <a:bodyPr/>
        <a:lstStyle/>
        <a:p>
          <a:endParaRPr lang="ru-RU"/>
        </a:p>
      </dgm:t>
    </dgm:pt>
    <dgm:pt modelId="{67343F9B-4471-4D5C-91B8-8A863B6C6FF0}" type="sibTrans" cxnId="{A1B49DC1-5518-48DE-AAA0-339C5B48E471}">
      <dgm:prSet/>
      <dgm:spPr/>
      <dgm:t>
        <a:bodyPr/>
        <a:lstStyle/>
        <a:p>
          <a:endParaRPr lang="ru-RU"/>
        </a:p>
      </dgm:t>
    </dgm:pt>
    <dgm:pt modelId="{7BE7EC96-EA5E-4180-937C-A10806A36039}" type="pres">
      <dgm:prSet presAssocID="{25B90F49-C866-4945-ADC2-D25CE4F230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415F88-6E0D-4DDF-ABAF-F5CE97F91D81}" type="pres">
      <dgm:prSet presAssocID="{CBFDDC95-B628-45D7-B75E-298F82F493DD}" presName="composite" presStyleCnt="0"/>
      <dgm:spPr/>
    </dgm:pt>
    <dgm:pt modelId="{FFBF3722-93C6-4EE5-8D5B-FF79734CF144}" type="pres">
      <dgm:prSet presAssocID="{CBFDDC95-B628-45D7-B75E-298F82F493D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A787B-5FFC-4797-AACF-E2AB1B50BAD3}" type="pres">
      <dgm:prSet presAssocID="{CBFDDC95-B628-45D7-B75E-298F82F493DD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925D82-26AF-4C98-8B59-604C0534C486}" type="pres">
      <dgm:prSet presAssocID="{6ABFD75B-262F-4422-B19F-48171E54C7B7}" presName="sp" presStyleCnt="0"/>
      <dgm:spPr/>
    </dgm:pt>
    <dgm:pt modelId="{B4435D13-FE30-42BA-9BE6-D81CE25FB101}" type="pres">
      <dgm:prSet presAssocID="{58B42002-0802-42D2-A8D4-686B23D70419}" presName="composite" presStyleCnt="0"/>
      <dgm:spPr/>
    </dgm:pt>
    <dgm:pt modelId="{9E08F18F-1418-4265-A0D8-78A2EB75922D}" type="pres">
      <dgm:prSet presAssocID="{58B42002-0802-42D2-A8D4-686B23D70419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4A1A7-2867-4DFE-A18A-FB7496B1A4AF}" type="pres">
      <dgm:prSet presAssocID="{58B42002-0802-42D2-A8D4-686B23D70419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10B830-6969-4D64-A989-D93C7483DDD7}" type="presOf" srcId="{C7FB7D60-9EC8-4E5E-86B0-762CE548CDDA}" destId="{0D8A787B-5FFC-4797-AACF-E2AB1B50BAD3}" srcOrd="0" destOrd="0" presId="urn:microsoft.com/office/officeart/2005/8/layout/chevron2"/>
    <dgm:cxn modelId="{8B70229B-B2A6-4A13-9C66-65775C6D8DFD}" srcId="{25B90F49-C866-4945-ADC2-D25CE4F230F9}" destId="{CBFDDC95-B628-45D7-B75E-298F82F493DD}" srcOrd="0" destOrd="0" parTransId="{2C3B0D1F-FE60-4783-B2E8-9DB6B1C2CF9D}" sibTransId="{6ABFD75B-262F-4422-B19F-48171E54C7B7}"/>
    <dgm:cxn modelId="{A1B49DC1-5518-48DE-AAA0-339C5B48E471}" srcId="{58B42002-0802-42D2-A8D4-686B23D70419}" destId="{B3172DC4-5E38-4A9C-BCCE-A4820CAFBE91}" srcOrd="0" destOrd="0" parTransId="{CFB7EC98-09FB-4E0A-8EB0-EEEAFC5543F3}" sibTransId="{67343F9B-4471-4D5C-91B8-8A863B6C6FF0}"/>
    <dgm:cxn modelId="{3100C858-3B05-42D6-800F-FD89FC592ACC}" type="presOf" srcId="{B3172DC4-5E38-4A9C-BCCE-A4820CAFBE91}" destId="{23D4A1A7-2867-4DFE-A18A-FB7496B1A4AF}" srcOrd="0" destOrd="0" presId="urn:microsoft.com/office/officeart/2005/8/layout/chevron2"/>
    <dgm:cxn modelId="{224EDE1B-53C8-4C69-9676-2C4191834499}" type="presOf" srcId="{58B42002-0802-42D2-A8D4-686B23D70419}" destId="{9E08F18F-1418-4265-A0D8-78A2EB75922D}" srcOrd="0" destOrd="0" presId="urn:microsoft.com/office/officeart/2005/8/layout/chevron2"/>
    <dgm:cxn modelId="{2BAD2A89-D806-4DCB-8C1E-1D92C96A9CB9}" srcId="{CBFDDC95-B628-45D7-B75E-298F82F493DD}" destId="{C7FB7D60-9EC8-4E5E-86B0-762CE548CDDA}" srcOrd="0" destOrd="0" parTransId="{87C593B6-5A71-420C-8334-CE119AFC5656}" sibTransId="{B13FBEE0-7426-418E-9F1C-A782D801B301}"/>
    <dgm:cxn modelId="{1029F28F-83D6-4548-B0AE-8A1246AA9430}" srcId="{25B90F49-C866-4945-ADC2-D25CE4F230F9}" destId="{58B42002-0802-42D2-A8D4-686B23D70419}" srcOrd="1" destOrd="0" parTransId="{FBA7AFA9-388B-4CC6-B846-33D5C901B279}" sibTransId="{418EE5A9-7820-418C-8752-3989106D018D}"/>
    <dgm:cxn modelId="{4902E3DE-D1F9-44C5-A9AF-D2B83C90E947}" type="presOf" srcId="{25B90F49-C866-4945-ADC2-D25CE4F230F9}" destId="{7BE7EC96-EA5E-4180-937C-A10806A36039}" srcOrd="0" destOrd="0" presId="urn:microsoft.com/office/officeart/2005/8/layout/chevron2"/>
    <dgm:cxn modelId="{416F389E-894D-48FB-AB47-64F80F54C471}" type="presOf" srcId="{CBFDDC95-B628-45D7-B75E-298F82F493DD}" destId="{FFBF3722-93C6-4EE5-8D5B-FF79734CF144}" srcOrd="0" destOrd="0" presId="urn:microsoft.com/office/officeart/2005/8/layout/chevron2"/>
    <dgm:cxn modelId="{08230A5A-FDA9-4867-9BA5-AF2917847FE9}" type="presParOf" srcId="{7BE7EC96-EA5E-4180-937C-A10806A36039}" destId="{F6415F88-6E0D-4DDF-ABAF-F5CE97F91D81}" srcOrd="0" destOrd="0" presId="urn:microsoft.com/office/officeart/2005/8/layout/chevron2"/>
    <dgm:cxn modelId="{0AD6CD51-1673-4843-9323-1B4E51AB5F3C}" type="presParOf" srcId="{F6415F88-6E0D-4DDF-ABAF-F5CE97F91D81}" destId="{FFBF3722-93C6-4EE5-8D5B-FF79734CF144}" srcOrd="0" destOrd="0" presId="urn:microsoft.com/office/officeart/2005/8/layout/chevron2"/>
    <dgm:cxn modelId="{46EE7E40-4D68-4A80-9B71-A17AFAB8259C}" type="presParOf" srcId="{F6415F88-6E0D-4DDF-ABAF-F5CE97F91D81}" destId="{0D8A787B-5FFC-4797-AACF-E2AB1B50BAD3}" srcOrd="1" destOrd="0" presId="urn:microsoft.com/office/officeart/2005/8/layout/chevron2"/>
    <dgm:cxn modelId="{C117F547-52B8-40E8-9DF0-CFC312EE77BF}" type="presParOf" srcId="{7BE7EC96-EA5E-4180-937C-A10806A36039}" destId="{15925D82-26AF-4C98-8B59-604C0534C486}" srcOrd="1" destOrd="0" presId="urn:microsoft.com/office/officeart/2005/8/layout/chevron2"/>
    <dgm:cxn modelId="{A1D8703B-BC10-40A0-B670-7DDA9B401F51}" type="presParOf" srcId="{7BE7EC96-EA5E-4180-937C-A10806A36039}" destId="{B4435D13-FE30-42BA-9BE6-D81CE25FB101}" srcOrd="2" destOrd="0" presId="urn:microsoft.com/office/officeart/2005/8/layout/chevron2"/>
    <dgm:cxn modelId="{4BC822D8-E9B7-4626-9C91-E8C48DCC059D}" type="presParOf" srcId="{B4435D13-FE30-42BA-9BE6-D81CE25FB101}" destId="{9E08F18F-1418-4265-A0D8-78A2EB75922D}" srcOrd="0" destOrd="0" presId="urn:microsoft.com/office/officeart/2005/8/layout/chevron2"/>
    <dgm:cxn modelId="{B5D3C836-D44E-465C-BF89-C0799009F273}" type="presParOf" srcId="{B4435D13-FE30-42BA-9BE6-D81CE25FB101}" destId="{23D4A1A7-2867-4DFE-A18A-FB7496B1A4AF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4828-F344-446A-9266-613048C5BA20}" type="datetimeFigureOut">
              <a:rPr lang="ru-RU" smtClean="0"/>
              <a:pPr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537DE-A2F7-49B0-ACBD-E4745FDDBC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Окружающий мир 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>4 класс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>Природные зоны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>                                   МАОУ СШ 90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>                                     Склярова Л.Н.</a:t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/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b="1" i="1" dirty="0" smtClean="0">
                <a:solidFill>
                  <a:schemeClr val="accent2"/>
                </a:solidFill>
              </a:rPr>
              <a:t/>
            </a:r>
            <a:br>
              <a:rPr lang="ru-RU" b="1" i="1" dirty="0" smtClean="0">
                <a:solidFill>
                  <a:schemeClr val="accent2"/>
                </a:solidFill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расноярск</a:t>
            </a:r>
            <a:endParaRPr lang="ru-RU" sz="1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</a:rPr>
              <a:t>Приветствие</a:t>
            </a:r>
            <a:endParaRPr lang="ru-RU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Когда встречаем мы рассвет,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Мы говорим ему ... 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 улыбкой солнце дарит свет,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Нам посылая свой ... 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При встрече через много лет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Вы крикните друзьям ... 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И улыбнутся вам в ответ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От слова доброго ... 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И вы запомните совет:</a:t>
            </a:r>
          </a:p>
          <a:p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Дарите всем друзьям ...  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357166"/>
          <a:ext cx="8115328" cy="576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2"/>
                </a:solidFill>
              </a:rPr>
              <a:t>Пищевая цепочка для зоны степей :</a:t>
            </a:r>
            <a:endParaRPr lang="ru-RU" i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0" i="0" dirty="0" smtClean="0"/>
              <a:t>В пищевой цепи стоят следующие животные, птицы и даже рептилия:</a:t>
            </a:r>
          </a:p>
          <a:p>
            <a:r>
              <a:rPr lang="ru-RU" b="0" i="0" dirty="0" smtClean="0"/>
              <a:t>Волк</a:t>
            </a:r>
          </a:p>
          <a:p>
            <a:r>
              <a:rPr lang="ru-RU" b="0" i="0" dirty="0" smtClean="0"/>
              <a:t>Лиса</a:t>
            </a:r>
          </a:p>
          <a:p>
            <a:r>
              <a:rPr lang="ru-RU" b="0" i="0" dirty="0" smtClean="0"/>
              <a:t>Степной хорь</a:t>
            </a:r>
          </a:p>
          <a:p>
            <a:r>
              <a:rPr lang="ru-RU" b="0" i="0" dirty="0" smtClean="0"/>
              <a:t>Степной </a:t>
            </a:r>
            <a:r>
              <a:rPr lang="ru-RU" b="0" i="0" dirty="0" err="1" smtClean="0"/>
              <a:t>орел-курганник</a:t>
            </a:r>
            <a:endParaRPr lang="ru-RU" b="0" i="0" dirty="0" smtClean="0"/>
          </a:p>
          <a:p>
            <a:r>
              <a:rPr lang="ru-RU" b="0" i="0" dirty="0" smtClean="0"/>
              <a:t>Пустельга</a:t>
            </a:r>
          </a:p>
          <a:p>
            <a:r>
              <a:rPr lang="ru-RU" b="0" i="0" dirty="0" smtClean="0"/>
              <a:t>Степная гадюка.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ответа детей (степь)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1028" name="Picture 4" descr="http://cdn01.ru/files/users/images/60/36/603629d99210e88a031bac51cc87b9b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5581650" cy="473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 ответа СТЕПЬ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Из растений там есть кустарники, деревья  не растут. Есть много злаковых. Летает много пернатых. Бегают сайгаки и степные волки.</a:t>
            </a:r>
          </a:p>
          <a:p>
            <a:r>
              <a:rPr lang="ru-RU" dirty="0" smtClean="0"/>
              <a:t>Вот к примеру такая цепочка получается: </a:t>
            </a:r>
            <a:r>
              <a:rPr lang="ru-RU" b="1" dirty="0" smtClean="0"/>
              <a:t>злаки - мышка полевка - хорек - степной орел</a:t>
            </a:r>
            <a:r>
              <a:rPr lang="ru-RU" dirty="0" smtClean="0"/>
              <a:t>. 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89" y="285728"/>
            <a:ext cx="8743711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8246587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648472"/>
            <a:ext cx="8215369" cy="616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42852"/>
            <a:ext cx="6000792" cy="6835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 современном этапе в сфере образования важно реализовывать такие учебные задачи, решение которых помогает не только формировать знания, уметь добывать информацию, но и применять знания и информацию на практике, в жизненных ситуациях. Модель уроков 4-К : </a:t>
            </a:r>
            <a:r>
              <a:rPr lang="ru-RU" dirty="0" err="1" smtClean="0"/>
              <a:t>креативное</a:t>
            </a:r>
            <a:r>
              <a:rPr lang="ru-RU" dirty="0" smtClean="0"/>
              <a:t> мышление, критическое мышление, коммуникация, кооперация- одна из современных моделей уроков, направленных на формирование необходимых компетенций.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210318_111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500042"/>
            <a:ext cx="5429288" cy="562612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Арктическая зона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85860"/>
            <a:ext cx="635798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5225553" cy="60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FF0000"/>
                </a:solidFill>
              </a:rPr>
              <a:t>Рефлексия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 1. Весь урок у меня было … настроение</a:t>
            </a:r>
          </a:p>
          <a:p>
            <a:r>
              <a:rPr lang="ru-RU" dirty="0" smtClean="0"/>
              <a:t> - бодрое             - тревожное</a:t>
            </a:r>
          </a:p>
          <a:p>
            <a:r>
              <a:rPr lang="ru-RU" dirty="0" smtClean="0"/>
              <a:t> - активное           - сонное</a:t>
            </a:r>
          </a:p>
          <a:p>
            <a:r>
              <a:rPr lang="ru-RU" dirty="0" smtClean="0"/>
              <a:t> - загадочное      - печальное</a:t>
            </a:r>
          </a:p>
          <a:p>
            <a:r>
              <a:rPr lang="ru-RU" dirty="0" smtClean="0"/>
              <a:t> - уютное            - задумчивое</a:t>
            </a:r>
          </a:p>
          <a:p>
            <a:r>
              <a:rPr lang="ru-RU" dirty="0" smtClean="0"/>
              <a:t> 2. Задания на уроке были:</a:t>
            </a:r>
          </a:p>
          <a:p>
            <a:r>
              <a:rPr lang="ru-RU" dirty="0" smtClean="0"/>
              <a:t> -интересными</a:t>
            </a:r>
          </a:p>
          <a:p>
            <a:r>
              <a:rPr lang="ru-RU" dirty="0" smtClean="0"/>
              <a:t>- необычными</a:t>
            </a:r>
          </a:p>
          <a:p>
            <a:r>
              <a:rPr lang="ru-RU" dirty="0" smtClean="0"/>
              <a:t> - скучными</a:t>
            </a:r>
          </a:p>
          <a:p>
            <a:r>
              <a:rPr lang="ru-RU" dirty="0" smtClean="0"/>
              <a:t> 3. Мне приятно было работать с … .</a:t>
            </a:r>
          </a:p>
          <a:p>
            <a:r>
              <a:rPr lang="ru-RU" dirty="0" smtClean="0"/>
              <a:t> 4. Мне больше всего понравилось на уроке: 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Общее описание занятия: </a:t>
            </a:r>
          </a:p>
          <a:p>
            <a:r>
              <a:rPr lang="ru-RU" dirty="0" smtClean="0"/>
              <a:t>Закрепление понятия «природные зоны», работа с различными источниками по поиску, анализу и отбору информации о природных зонах России, совершенствование умения работы с физической картой, понимание условий разделения территорий планеты и нашей страны на природные зоны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>
                <a:solidFill>
                  <a:srgbClr val="C00000"/>
                </a:solidFill>
              </a:rPr>
              <a:t>Предпочтительное время проведения активности: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       40 мин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Учебные цели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развитие умений работать с разными заданиями , развитие умений работать с информацией.</a:t>
            </a:r>
          </a:p>
          <a:p>
            <a:r>
              <a:rPr lang="ru-RU" dirty="0" smtClean="0"/>
              <a:t> формирования представлений о природных зонах России , получение умений поиска необходимой информации и анализа найденной информации, обсуждение , развитие интереса к предмету, любви к своей Родине.</a:t>
            </a:r>
          </a:p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Критерии оценки</a:t>
            </a: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1.Качество и количество поисковых вопросов и предложений (гипотез) в процессе обсуждения. </a:t>
            </a:r>
          </a:p>
          <a:p>
            <a:r>
              <a:rPr lang="ru-RU" dirty="0" smtClean="0"/>
              <a:t>2 Качество вопросов и суждений на этапе обсуждения и критического анализа полученных результатов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https://ds05.infourok.ru/uploads/ex/0a9f/00004536-5aa022cd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24959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00FF"/>
                </a:solidFill>
              </a:rPr>
              <a:t>Описание природной зоны</a:t>
            </a:r>
            <a:endParaRPr lang="ru-RU" b="1" i="1" dirty="0">
              <a:solidFill>
                <a:srgbClr val="0000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 smtClean="0"/>
              <a:t>Заболоченная тундра протянулась узкой полосой в северной части планеты. Она находится по соседству с областью арктических пустынь и природные условия здесь суровы. Регион населяют живые существа, которые приспособились к недостатку тепла и солнечного света.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2"/>
                </a:solidFill>
              </a:rPr>
              <a:t>животные</a:t>
            </a:r>
            <a:endParaRPr lang="ru-RU" b="1" i="1" dirty="0">
              <a:solidFill>
                <a:schemeClr val="accent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0" i="0" dirty="0" smtClean="0"/>
              <a:t>Животные тундры — основные участники пищевых цепей. Приспособиться к сложным условиям обитания им помогли: белая окраска шерсти и оперенья, которые меняются на пестрые лишь на пару теплых месяцев; слой подкожного жира; утепленные конечности (опушка в области лап); зимняя спячка; миграция в края с более мягким климатом; густой мех и теплый пух.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Универсальные учебные действия</a:t>
            </a:r>
            <a:r>
              <a:rPr lang="ru-RU" dirty="0" smtClean="0">
                <a:solidFill>
                  <a:srgbClr val="00B050"/>
                </a:solidFill>
              </a:rPr>
              <a:t/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Широкая мотивационная основа учебной деятельности, включающая социальные, учебно-познавательные и внешние мотивы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1781</TotalTime>
  <Words>466</Words>
  <Application>Microsoft Office PowerPoint</Application>
  <PresentationFormat>Экран (4:3)</PresentationFormat>
  <Paragraphs>71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Окружающий мир  4 класс Природные зоны                                    МАОУ СШ 90                                      Склярова Л.Н.   Красноярск</vt:lpstr>
      <vt:lpstr>Слайд 2</vt:lpstr>
      <vt:lpstr>Слайд 3</vt:lpstr>
      <vt:lpstr>Учебные цели </vt:lpstr>
      <vt:lpstr>Критерии оценки </vt:lpstr>
      <vt:lpstr>Слайд 6</vt:lpstr>
      <vt:lpstr>Описание природной зоны</vt:lpstr>
      <vt:lpstr>животные</vt:lpstr>
      <vt:lpstr>Универсальные учебные действия </vt:lpstr>
      <vt:lpstr>Приветствие</vt:lpstr>
      <vt:lpstr>Слайд 11</vt:lpstr>
      <vt:lpstr>Слайд 12</vt:lpstr>
      <vt:lpstr>Пищевая цепочка для зоны степей :</vt:lpstr>
      <vt:lpstr>Пример ответа детей (степь)</vt:lpstr>
      <vt:lpstr>Пример ответа СТЕПЬ</vt:lpstr>
      <vt:lpstr>Слайд 16</vt:lpstr>
      <vt:lpstr>Слайд 17</vt:lpstr>
      <vt:lpstr>Слайд 18</vt:lpstr>
      <vt:lpstr>Слайд 19</vt:lpstr>
      <vt:lpstr>Слайд 20</vt:lpstr>
      <vt:lpstr>Арктическая зона</vt:lpstr>
      <vt:lpstr>Слайд 22</vt:lpstr>
      <vt:lpstr>Рефлексия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Окружающий мир  4 класс Природные зоны</dc:title>
  <dc:creator>larisa</dc:creator>
  <cp:lastModifiedBy>larisa</cp:lastModifiedBy>
  <cp:revision>29</cp:revision>
  <dcterms:created xsi:type="dcterms:W3CDTF">2021-03-21T07:36:02Z</dcterms:created>
  <dcterms:modified xsi:type="dcterms:W3CDTF">2025-01-12T04:00:06Z</dcterms:modified>
</cp:coreProperties>
</file>