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258" r:id="rId3"/>
    <p:sldId id="268" r:id="rId4"/>
    <p:sldId id="263" r:id="rId5"/>
    <p:sldId id="265" r:id="rId6"/>
    <p:sldId id="264" r:id="rId7"/>
    <p:sldId id="269" r:id="rId8"/>
    <p:sldId id="270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8085C0-EA18-4E63-B880-33885D19D596}">
          <p14:sldIdLst>
            <p14:sldId id="256"/>
            <p14:sldId id="258"/>
            <p14:sldId id="268"/>
            <p14:sldId id="263"/>
            <p14:sldId id="265"/>
            <p14:sldId id="264"/>
            <p14:sldId id="269"/>
            <p14:sldId id="27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027" autoAdjust="0"/>
  </p:normalViewPr>
  <p:slideViewPr>
    <p:cSldViewPr snapToGrid="0" showGuides="1">
      <p:cViewPr>
        <p:scale>
          <a:sx n="75" d="100"/>
          <a:sy n="75" d="100"/>
        </p:scale>
        <p:origin x="492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27A3-7EFF-49A7-B427-3C971ED70A4E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89349-72C8-46D6-B2FD-781829052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89349-72C8-46D6-B2FD-781829052E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7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89349-72C8-46D6-B2FD-781829052E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0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89349-72C8-46D6-B2FD-781829052E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7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89349-72C8-46D6-B2FD-781829052E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9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759656"/>
            <a:ext cx="7723163" cy="308082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Подростковая преступность: причины и пути </a:t>
            </a:r>
            <a:r>
              <a:rPr lang="ru-RU" b="1" dirty="0">
                <a:latin typeface="Arial Black" panose="020B0A04020102020204" pitchFamily="34" charset="0"/>
              </a:rPr>
              <a:t>решения проблемы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150" y="4131681"/>
            <a:ext cx="5493184" cy="74095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Выполнила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Фролова Юлия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91120-0F7A-4E88-8083-868F40EF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126" y="894040"/>
            <a:ext cx="2381250" cy="21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6C9FFF-074B-4475-90EC-7FD01E8E6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664" y="1268850"/>
            <a:ext cx="7134726" cy="3670594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Подростковая преступность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одна из актуальных проблем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мира, которая в наше время приобретает масштабность.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Преступность несовершеннолетних утратила черты детского поведения.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часто становятся на преступный путь, не способные правильно воспринимать трудности в жизни.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- дети от 14 до 18 лет - находятся в том возрасте, когда они стараются доказать всем окружающим, что уже взрослые, а на самом деле они еще не в полной мере осознают, что совершают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2851484" y="841248"/>
            <a:ext cx="5828426" cy="855205"/>
          </a:xfrm>
          <a:solidFill>
            <a:schemeClr val="accent1"/>
          </a:solidFill>
        </p:spPr>
        <p:txBody>
          <a:bodyPr/>
          <a:lstStyle/>
          <a:p>
            <a:r>
              <a:rPr lang="ru-RU" dirty="0"/>
              <a:t>     </a:t>
            </a:r>
            <a:r>
              <a:rPr lang="ru-RU" sz="4400" b="1" dirty="0"/>
              <a:t>введение</a:t>
            </a:r>
            <a:endParaRPr lang="ru-RU" b="1" dirty="0"/>
          </a:p>
        </p:txBody>
      </p:sp>
      <p:sp>
        <p:nvSpPr>
          <p:cNvPr id="9" name="Объект 7"/>
          <p:cNvSpPr>
            <a:spLocks noGrp="1"/>
          </p:cNvSpPr>
          <p:nvPr>
            <p:ph sz="half" idx="4294967295"/>
          </p:nvPr>
        </p:nvSpPr>
        <p:spPr>
          <a:xfrm>
            <a:off x="9553074" y="5630779"/>
            <a:ext cx="1371600" cy="468395"/>
          </a:xfrm>
        </p:spPr>
        <p:txBody>
          <a:bodyPr/>
          <a:lstStyle/>
          <a:p>
            <a:pPr marL="0" indent="0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3101EF-445E-4828-96DD-F32EE0B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97" y="1059366"/>
            <a:ext cx="190821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6D4C6A-EC7A-4D6D-8077-50AC034A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304"/>
            <a:ext cx="3392245" cy="22634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F678-EADD-4831-AEEB-C3108DFC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5510460" y="5811253"/>
            <a:ext cx="2658981" cy="721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6BD44-E403-47F5-A396-E30DDFF9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300" y="868680"/>
            <a:ext cx="7315200" cy="5120640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преступность среди подростков, одна из самых актуальных проблем, стоящих перед обществом и государством. Многие ученые и сотрудники органов внутренних дел заняты изучением и поиском решения данной проблемы, но уровень преступности среди подростков неуклонно растет. Это означает, что ныне известные методы профилактики правонарушений не действуют.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1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36374" y="752170"/>
            <a:ext cx="1257448" cy="5338916"/>
          </a:xfrm>
          <a:solidFill>
            <a:schemeClr val="accent1"/>
          </a:solidFill>
        </p:spPr>
        <p:txBody>
          <a:bodyPr/>
          <a:lstStyle/>
          <a:p>
            <a:r>
              <a:rPr lang="ru-RU"/>
              <a:t>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734" y="752169"/>
            <a:ext cx="4561087" cy="5338916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:</a:t>
            </a:r>
            <a:b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9" name="Объект 7"/>
          <p:cNvSpPr>
            <a:spLocks noGrp="1"/>
          </p:cNvSpPr>
          <p:nvPr>
            <p:ph sz="half" idx="2"/>
          </p:nvPr>
        </p:nvSpPr>
        <p:spPr>
          <a:xfrm>
            <a:off x="5024931" y="759542"/>
            <a:ext cx="6577780" cy="5338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Причины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 подростка.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Неблагополучная обстановка в семье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влияние Интернета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Пьянство среди подростков.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Подстрекательство со стороны взрослых преступников.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правовая грамотность у подростков (уверенность в безнаказанности)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582DCC-9E47-440C-BA87-C1E90DF2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4" y="978219"/>
            <a:ext cx="3204547" cy="17837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83E47C-7C34-4157-B964-F6228510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153" y="2683467"/>
            <a:ext cx="2619375" cy="1743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261A53-5691-42B5-8F6C-E9AC0E30D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34" y="4247733"/>
            <a:ext cx="2478119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3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36374" y="752170"/>
            <a:ext cx="1257448" cy="5338916"/>
          </a:xfrm>
          <a:solidFill>
            <a:schemeClr val="accent1"/>
          </a:solidFill>
        </p:spPr>
        <p:txBody>
          <a:bodyPr/>
          <a:lstStyle/>
          <a:p>
            <a:r>
              <a:rPr lang="ru-RU"/>
              <a:t>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734" y="752169"/>
            <a:ext cx="4561087" cy="5338916"/>
          </a:xfrm>
        </p:spPr>
        <p:txBody>
          <a:bodyPr>
            <a:normAutofit/>
          </a:bodyPr>
          <a:lstStyle/>
          <a:p>
            <a:r>
              <a:rPr lang="ru-RU" b="1" i="0" dirty="0">
                <a:effectLst/>
                <a:latin typeface="-apple-system"/>
              </a:rPr>
              <a:t>Особенности юридической ответственности несовершеннолетних</a:t>
            </a:r>
            <a:br>
              <a:rPr lang="ru-RU" b="1" i="0" dirty="0">
                <a:effectLst/>
                <a:latin typeface="-apple-system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7"/>
          <p:cNvSpPr>
            <a:spLocks noGrp="1"/>
          </p:cNvSpPr>
          <p:nvPr>
            <p:ph sz="half" idx="2"/>
          </p:nvPr>
        </p:nvSpPr>
        <p:spPr>
          <a:xfrm>
            <a:off x="4974913" y="1322973"/>
            <a:ext cx="4206830" cy="3365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Рано или поздно люди сталкиваются с последствиями при совершении правонарушений. В зависимости от тяжести преступления, подростку придется понести административную или уголовную ответственность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FC535-479B-4A6C-AEA2-73392AAC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192" y="4688058"/>
            <a:ext cx="2719155" cy="17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36373" y="752169"/>
            <a:ext cx="1257448" cy="5338916"/>
          </a:xfrm>
          <a:solidFill>
            <a:schemeClr val="accent1"/>
          </a:solidFill>
        </p:spPr>
        <p:txBody>
          <a:bodyPr/>
          <a:lstStyle/>
          <a:p>
            <a:r>
              <a:rPr lang="ru-RU"/>
              <a:t>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734" y="752169"/>
            <a:ext cx="4561087" cy="5338916"/>
          </a:xfrm>
        </p:spPr>
        <p:txBody>
          <a:bodyPr>
            <a:normAutofit/>
          </a:bodyPr>
          <a:lstStyle/>
          <a:p>
            <a:r>
              <a:rPr lang="ru-RU" b="1" i="0" dirty="0">
                <a:effectLst/>
                <a:latin typeface="-apple-system"/>
              </a:rPr>
              <a:t>Административное наказание</a:t>
            </a:r>
            <a:br>
              <a:rPr lang="ru-RU" b="1" i="0" dirty="0">
                <a:effectLst/>
                <a:latin typeface="-apple-system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Объект 7"/>
          <p:cNvSpPr>
            <a:spLocks noGrp="1"/>
          </p:cNvSpPr>
          <p:nvPr>
            <p:ph sz="half" idx="2"/>
          </p:nvPr>
        </p:nvSpPr>
        <p:spPr>
          <a:xfrm>
            <a:off x="4693821" y="752169"/>
            <a:ext cx="7498179" cy="5564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27C69-D8BB-4C25-8663-B14005717A42}"/>
              </a:ext>
            </a:extLst>
          </p:cNvPr>
          <p:cNvSpPr txBox="1"/>
          <p:nvPr/>
        </p:nvSpPr>
        <p:spPr>
          <a:xfrm>
            <a:off x="4932415" y="1695097"/>
            <a:ext cx="6130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Штраф.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B6F3A-A634-4D15-9684-E20E74D5F55C}"/>
              </a:ext>
            </a:extLst>
          </p:cNvPr>
          <p:cNvSpPr txBox="1"/>
          <p:nvPr/>
        </p:nvSpPr>
        <p:spPr>
          <a:xfrm>
            <a:off x="4932415" y="752169"/>
            <a:ext cx="6130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административной ответственности несовершеннолетним могут назначить следующие способы наказания: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1C67B-24EC-4984-852C-8642DA5D43BA}"/>
              </a:ext>
            </a:extLst>
          </p:cNvPr>
          <p:cNvSpPr txBox="1"/>
          <p:nvPr/>
        </p:nvSpPr>
        <p:spPr>
          <a:xfrm>
            <a:off x="4916372" y="2064429"/>
            <a:ext cx="6130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работы.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7266A-23A7-4F74-BA15-A2C7A7AC2356}"/>
              </a:ext>
            </a:extLst>
          </p:cNvPr>
          <p:cNvSpPr txBox="1"/>
          <p:nvPr/>
        </p:nvSpPr>
        <p:spPr>
          <a:xfrm>
            <a:off x="4900329" y="2464539"/>
            <a:ext cx="6130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Исправительные работы.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BCF707-27F9-4C23-B5C3-3ACB4C9F9F86}"/>
              </a:ext>
            </a:extLst>
          </p:cNvPr>
          <p:cNvSpPr txBox="1"/>
          <p:nvPr/>
        </p:nvSpPr>
        <p:spPr>
          <a:xfrm>
            <a:off x="4932415" y="3165734"/>
            <a:ext cx="61300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многие подростки не расценивают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наказание. Неправильная оценка приводит к тому, что трудные дети чувствуют безнаказанность при совершении ряда преступлений. </a:t>
            </a:r>
            <a:r>
              <a:rPr lang="ru-RU" sz="2400" b="1" i="0" dirty="0">
                <a:effectLst/>
                <a:latin typeface="-apple-system"/>
              </a:rPr>
              <a:t>В каких случаях наступает уголовная ответственность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2EADA-871A-4397-9C9F-CD920A7D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303081" cy="4601183"/>
          </a:xfrm>
        </p:spPr>
        <p:txBody>
          <a:bodyPr/>
          <a:lstStyle/>
          <a:p>
            <a:r>
              <a:rPr lang="ru-RU" b="1" i="0" dirty="0">
                <a:effectLst/>
                <a:latin typeface="-apple-system"/>
              </a:rPr>
              <a:t>Преступность несовершеннолетних и пути ее преодоления</a:t>
            </a:r>
            <a:br>
              <a:rPr lang="ru-RU" b="1" i="0" dirty="0"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D35E24E-6C1D-4AC2-8BE5-6A85266B4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674" y="604380"/>
            <a:ext cx="7315200" cy="5120640"/>
          </a:xfrm>
        </p:spPr>
        <p:txBody>
          <a:bodyPr>
            <a:normAutofit/>
          </a:bodyPr>
          <a:lstStyle/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института образования.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законодательных статей и их последствий. 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воспитание.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проведение профилактических бесед. 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психолога.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6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C4495F5-65BD-4D8A-8CFD-6B68DD404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91440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F9A9032-487C-480D-9A90-DDA4D5F7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163" y="2739846"/>
            <a:ext cx="7315200" cy="914400"/>
          </a:xfrm>
        </p:spPr>
        <p:txBody>
          <a:bodyPr>
            <a:no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можно отметить, что подростковая преступность является серьезной проблемой, которая требует внимания и усилий со стороны родителей и государства в целом.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7867675" cy="3255264"/>
          </a:xfrm>
        </p:spPr>
        <p:txBody>
          <a:bodyPr>
            <a:normAutofit/>
          </a:bodyPr>
          <a:lstStyle/>
          <a:p>
            <a:r>
              <a:rPr lang="ru-RU">
                <a:latin typeface="Arial Black" panose="020B0A04020102020204" pitchFamily="34" charset="0"/>
              </a:rPr>
              <a:t>Спасибо за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BE1F4A-A707-4D3D-B7AC-F4B1EE557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922" y="3495802"/>
            <a:ext cx="2115820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353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341</TotalTime>
  <Words>347</Words>
  <Application>Microsoft Office PowerPoint</Application>
  <PresentationFormat>Широкоэкранный</PresentationFormat>
  <Paragraphs>41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-apple-system</vt:lpstr>
      <vt:lpstr>Arial</vt:lpstr>
      <vt:lpstr>Arial Black</vt:lpstr>
      <vt:lpstr>Calibri</vt:lpstr>
      <vt:lpstr>Corbel</vt:lpstr>
      <vt:lpstr>Times New Roman</vt:lpstr>
      <vt:lpstr>Verdana</vt:lpstr>
      <vt:lpstr>Wingdings 2</vt:lpstr>
      <vt:lpstr>Рамка</vt:lpstr>
      <vt:lpstr>Подростковая преступность: причины и пути решения проблемы</vt:lpstr>
      <vt:lpstr>Подростковая преступность - это одна из актуальных проблем современного мира, которая в наше время приобретает масштабность. Преступность несовершеннолетних утратила черты детского поведения. Подростки часто становятся на преступный путь, не способные правильно воспринимать трудности в жизни. Подростки - дети от 14 до 18 лет - находятся в том возрасте, когда они стараются доказать всем окружающим, что уже взрослые, а на самом деле они еще не в полной мере осознают, что совершают</vt:lpstr>
      <vt:lpstr>Презентация PowerPoint</vt:lpstr>
      <vt:lpstr>: </vt:lpstr>
      <vt:lpstr>Особенности юридической ответственности несовершеннолетних </vt:lpstr>
      <vt:lpstr>Административное наказание </vt:lpstr>
      <vt:lpstr>Преступность несовершеннолетних и пути ее преодоления 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организации Крыма</dc:title>
  <dc:creator>admin</dc:creator>
  <cp:lastModifiedBy>User</cp:lastModifiedBy>
  <cp:revision>45</cp:revision>
  <dcterms:created xsi:type="dcterms:W3CDTF">2023-11-14T16:54:55Z</dcterms:created>
  <dcterms:modified xsi:type="dcterms:W3CDTF">2024-10-12T17:34:59Z</dcterms:modified>
</cp:coreProperties>
</file>