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81" r:id="rId14"/>
    <p:sldId id="280" r:id="rId15"/>
    <p:sldId id="269" r:id="rId16"/>
    <p:sldId id="277" r:id="rId17"/>
    <p:sldId id="276" r:id="rId18"/>
    <p:sldId id="279" r:id="rId19"/>
    <p:sldId id="278" r:id="rId20"/>
    <p:sldId id="258" r:id="rId21"/>
    <p:sldId id="259" r:id="rId22"/>
    <p:sldId id="260" r:id="rId23"/>
    <p:sldId id="261" r:id="rId24"/>
    <p:sldId id="262" r:id="rId25"/>
    <p:sldId id="263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23" autoAdjust="0"/>
    <p:restoredTop sz="94660"/>
  </p:normalViewPr>
  <p:slideViewPr>
    <p:cSldViewPr>
      <p:cViewPr varScale="1">
        <p:scale>
          <a:sx n="55" d="100"/>
          <a:sy n="55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110DC0-266A-4BCC-A583-96FEC669898F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4DCF1D-738E-4B6E-990A-59425807D7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102;&#1083;&#1080;&#1103;\&#1087;&#1088;&#1077;&#1079;&#1077;&#1085;&#1090;&#1072;&#1094;&#1080;&#1080;\&#1054;&#1073;&#1088;&#1072;&#1079;&#1099;%20&#1073;&#1086;&#1075;&#1072;&#1090;&#1099;&#1088;&#1077;&#1081;\03%20-%20&#1040;.%20&#1041;&#1086;&#1088;&#1086;&#1076;&#1080;&#1085;.%20&#1057;&#1080;&#1084;&#1092;&#1086;&#1085;&#1080;&#1103;%20&#8470;2%20%20&#1041;&#1086;&#1075;&#1072;&#1090;&#1099;&#1088;&#1089;&#1082;&#1072;&#1103;%20%20&#1063;.I.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699804"/>
            <a:ext cx="5127104" cy="2393492"/>
          </a:xfrm>
        </p:spPr>
        <p:txBody>
          <a:bodyPr/>
          <a:lstStyle/>
          <a:p>
            <a:r>
              <a:rPr lang="ru-RU" sz="2400" dirty="0" smtClean="0"/>
              <a:t>Работа  выполнена </a:t>
            </a:r>
          </a:p>
          <a:p>
            <a:r>
              <a:rPr lang="ru-RU" sz="2400" dirty="0" smtClean="0"/>
              <a:t> учениками  5 «Б» класса.  </a:t>
            </a:r>
            <a:r>
              <a:rPr lang="ru-RU" sz="2400" dirty="0" smtClean="0"/>
              <a:t>Руководитель:</a:t>
            </a:r>
            <a:endParaRPr lang="ru-RU" sz="2400" dirty="0" smtClean="0"/>
          </a:p>
          <a:p>
            <a:r>
              <a:rPr lang="ru-RU" sz="2400" smtClean="0"/>
              <a:t>Ю</a:t>
            </a:r>
            <a:r>
              <a:rPr lang="ru-RU" sz="2400" dirty="0" smtClean="0"/>
              <a:t>. Н. </a:t>
            </a:r>
            <a:r>
              <a:rPr lang="ru-RU" sz="2400" dirty="0" err="1" smtClean="0"/>
              <a:t>Шаповалова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6"/>
            <a:ext cx="8305800" cy="2722236"/>
          </a:xfrm>
        </p:spPr>
        <p:txBody>
          <a:bodyPr/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Проект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Образ богатырей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в искусстве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03 - А. Бородин. Симфония №2  Богатырская  Ч.I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smtClean="0">
                <a:solidFill>
                  <a:srgbClr val="FF0000"/>
                </a:solidFill>
              </a:rPr>
              <a:t>Алеша Попович и </a:t>
            </a:r>
            <a:br>
              <a:rPr lang="ru-RU" sz="6700" dirty="0" smtClean="0">
                <a:solidFill>
                  <a:srgbClr val="FF0000"/>
                </a:solidFill>
              </a:rPr>
            </a:br>
            <a:r>
              <a:rPr lang="ru-RU" sz="6700" dirty="0" err="1" smtClean="0">
                <a:solidFill>
                  <a:srgbClr val="FF0000"/>
                </a:solidFill>
              </a:rPr>
              <a:t>Тугарин</a:t>
            </a:r>
            <a:r>
              <a:rPr lang="ru-RU" sz="6700" dirty="0" smtClean="0">
                <a:solidFill>
                  <a:srgbClr val="FF0000"/>
                </a:solidFill>
              </a:rPr>
              <a:t> </a:t>
            </a:r>
            <a:r>
              <a:rPr lang="ru-RU" sz="6700" dirty="0" err="1" smtClean="0">
                <a:solidFill>
                  <a:srgbClr val="FF0000"/>
                </a:solidFill>
              </a:rPr>
              <a:t>Змеёвич</a:t>
            </a:r>
            <a:endParaRPr lang="ru-RU" sz="67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витя\Desktop\Васильев\20352-image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460851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Русские богатыри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витя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160240" cy="18329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412776"/>
            <a:ext cx="360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Никита Кожемяка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41277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Вольга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  <a:r>
              <a:rPr lang="ru-RU" sz="2800" dirty="0" err="1" smtClean="0">
                <a:solidFill>
                  <a:schemeClr val="bg1"/>
                </a:solidFill>
              </a:rPr>
              <a:t>Святославич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витя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916832"/>
            <a:ext cx="2016224" cy="1872208"/>
          </a:xfrm>
          <a:prstGeom prst="rect">
            <a:avLst/>
          </a:prstGeom>
          <a:noFill/>
        </p:spPr>
      </p:pic>
      <p:pic>
        <p:nvPicPr>
          <p:cNvPr id="5124" name="Picture 4" descr="C:\Users\витя\Desktop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996952"/>
            <a:ext cx="2088232" cy="216023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2492896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 Садко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5" name="Picture 5" descr="C:\Users\витя\Desktop\getphoto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509120"/>
            <a:ext cx="2160240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4005064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Микула </a:t>
            </a:r>
            <a:r>
              <a:rPr lang="ru-RU" sz="2400" dirty="0" err="1" smtClean="0">
                <a:solidFill>
                  <a:schemeClr val="bg1"/>
                </a:solidFill>
              </a:rPr>
              <a:t>Селянинович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3789040"/>
            <a:ext cx="2016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Святогор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6" name="Picture 6" descr="C:\Users\витя\Desktop\Васильев\20352-image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293096"/>
            <a:ext cx="1944216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Образ богатырей в живописи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витя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232248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5229200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 smtClean="0">
                <a:solidFill>
                  <a:schemeClr val="bg1"/>
                </a:solidFill>
              </a:rPr>
              <a:t>Илья Ефимович Репин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1844 - 1930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витя\Desktop\Репин\130619014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4536504" cy="403244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155679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Садко в царстве подводного царя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653136"/>
            <a:ext cx="4464496" cy="14428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Михаил Александрович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Врубель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1856-1910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витя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384376" cy="3744416"/>
          </a:xfrm>
          <a:prstGeom prst="rect">
            <a:avLst/>
          </a:prstGeom>
          <a:noFill/>
        </p:spPr>
      </p:pic>
      <p:pic>
        <p:nvPicPr>
          <p:cNvPr id="8196" name="Picture 4" descr="C:\Users\витя\Desktop\bogat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268760"/>
            <a:ext cx="3672408" cy="50405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4008" y="404665"/>
            <a:ext cx="4032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Богатырь</a:t>
            </a:r>
            <a:r>
              <a:rPr lang="ru-RU" sz="4400" dirty="0" smtClean="0"/>
              <a:t> </a:t>
            </a:r>
            <a:endParaRPr lang="ru-RU" sz="4400" dirty="0"/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725144"/>
            <a:ext cx="507605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Константин </a:t>
            </a:r>
            <a:r>
              <a:rPr lang="vi-VN" sz="3200" dirty="0" smtClean="0">
                <a:solidFill>
                  <a:schemeClr val="bg1"/>
                </a:solidFill>
              </a:rPr>
              <a:t>Алексеевич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Васильев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1942-1976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витя\Desktop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528392" cy="4032448"/>
          </a:xfrm>
          <a:prstGeom prst="rect">
            <a:avLst/>
          </a:prstGeom>
          <a:noFill/>
        </p:spPr>
      </p:pic>
      <p:pic>
        <p:nvPicPr>
          <p:cNvPr id="7171" name="Picture 3" descr="C:\Users\витя\Desktop\Васильев\20352-imag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06513"/>
            <a:ext cx="3744416" cy="50028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548681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Огненный меч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Васнецов Виктор Михайлович</a:t>
            </a:r>
            <a:b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5" descr="Автопортре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032448" cy="4755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1700806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Вошёл в историю русского искусства как создатель произведений на темы, </a:t>
            </a:r>
            <a:r>
              <a:rPr lang="ru-RU" sz="3200" dirty="0" err="1" smtClean="0">
                <a:solidFill>
                  <a:schemeClr val="bg1"/>
                </a:solidFill>
              </a:rPr>
              <a:t>почеркнутые</a:t>
            </a:r>
            <a:r>
              <a:rPr lang="ru-RU" sz="3200" dirty="0" smtClean="0">
                <a:solidFill>
                  <a:schemeClr val="bg1"/>
                </a:solidFill>
              </a:rPr>
              <a:t> из былин и сказок.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 algn="ctr"/>
            <a:r>
              <a:rPr lang="ru-RU" sz="4800" b="1" kern="1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После побоища Игоря </a:t>
            </a:r>
            <a:r>
              <a:rPr lang="ru-RU" sz="4800" b="1" kern="10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Святославича</a:t>
            </a:r>
            <a:r>
              <a:rPr lang="ru-RU" sz="4800" b="1" kern="1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с половцами</a:t>
            </a:r>
            <a:br>
              <a:rPr lang="ru-RU" sz="4800" b="1" kern="10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</a:br>
            <a:endParaRPr lang="ru-RU" sz="4400" b="1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4" descr="Картина «После побоища Игоря Святославича с половцами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328592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/>
            </a:r>
            <a:br>
              <a:rPr lang="ru-RU" sz="4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r>
              <a:rPr lang="ru-RU" sz="6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Витязь на распутье</a:t>
            </a:r>
            <a:br>
              <a:rPr lang="ru-RU" sz="6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Picture 4" descr="Картина «Витязь на распутье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4608512" cy="46805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а «Баян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1557339"/>
            <a:ext cx="5616625" cy="4679974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2411760" y="620713"/>
            <a:ext cx="3888431" cy="715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Баян</a:t>
            </a:r>
            <a:endParaRPr lang="ru-RU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Богатыри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4" descr="Картина «Богатыри» (Три богатыря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353" y="1524000"/>
            <a:ext cx="6105293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ри богатыр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20880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565212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«</a:t>
            </a:r>
            <a:r>
              <a:rPr lang="ru-RU" i="1" dirty="0" smtClean="0">
                <a:solidFill>
                  <a:schemeClr val="tx2">
                    <a:lumMod val="90000"/>
                  </a:schemeClr>
                </a:solidFill>
              </a:rPr>
              <a:t>Можно, не побывав в России, получить представление о стране и народе, слушая эту музыку», </a:t>
            </a:r>
            <a:r>
              <a:rPr lang="ru-RU" i="1" dirty="0" smtClean="0">
                <a:solidFill>
                  <a:schemeClr val="accent1">
                    <a:lumMod val="25000"/>
                  </a:schemeClr>
                </a:solidFill>
              </a:rPr>
              <a:t>—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сказал о Второй симфонии Бородина немецкий дирижер  Феликс </a:t>
            </a:r>
            <a:r>
              <a:rPr lang="ru-RU" dirty="0" err="1" smtClean="0">
                <a:solidFill>
                  <a:schemeClr val="accent1">
                    <a:lumMod val="25000"/>
                  </a:schemeClr>
                </a:solidFill>
              </a:rPr>
              <a:t>Вейнгартнер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  </a:t>
            </a:r>
            <a:r>
              <a:rPr lang="ru-RU" sz="3200" dirty="0" smtClean="0"/>
              <a:t>Симфония №2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dirty="0" smtClean="0"/>
              <a:t>«Богатырская»– 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одна из первых и наиболее  выдающихся образцов русского эпического симфонизма.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ru-RU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29614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10000"/>
                  </a:schemeClr>
                </a:solidFill>
              </a:rPr>
              <a:t>  </a:t>
            </a:r>
            <a:r>
              <a:rPr lang="ru-RU" sz="4400" b="1" dirty="0" smtClean="0">
                <a:solidFill>
                  <a:srgbClr val="FF0000"/>
                </a:solidFill>
              </a:rPr>
              <a:t>Александр Порфирьевич Бородин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02_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33123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6700" dirty="0" smtClean="0">
                <a:solidFill>
                  <a:srgbClr val="FF0000"/>
                </a:solidFill>
              </a:rPr>
              <a:t>1-Сбор Богатырей </a:t>
            </a:r>
            <a:endParaRPr lang="ru-RU" sz="67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Богатыр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24000"/>
            <a:ext cx="41764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6600" dirty="0" smtClean="0">
                <a:solidFill>
                  <a:srgbClr val="FF0000"/>
                </a:solidFill>
              </a:rPr>
              <a:t>2-Игры Богатырей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" name="Рисунок 4" descr="Богаты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7337"/>
            <a:ext cx="4392487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3-Песнь Баяна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2" descr="Васнецов песнь бая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24000"/>
            <a:ext cx="540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0" indent="-411480" algn="ctr"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4-Пир Богатырей</a:t>
            </a:r>
          </a:p>
        </p:txBody>
      </p:sp>
      <p:pic>
        <p:nvPicPr>
          <p:cNvPr id="4" name="Рисунок 2" descr="Пир у княз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8965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огатырь на к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32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Богатырь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4664"/>
            <a:ext cx="41764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Витязь на ко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9604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Богатыри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17646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72819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76443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Князь Владимир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 Красное Солнышко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витя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3672408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Заставы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витя\Desktop\bog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36712"/>
            <a:ext cx="4718298" cy="2808312"/>
          </a:xfrm>
          <a:prstGeom prst="rect">
            <a:avLst/>
          </a:prstGeom>
          <a:noFill/>
        </p:spPr>
      </p:pic>
      <p:pic>
        <p:nvPicPr>
          <p:cNvPr id="3075" name="Picture 3" descr="C:\Users\витя\Desktop\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240360" cy="2304256"/>
          </a:xfrm>
          <a:prstGeom prst="rect">
            <a:avLst/>
          </a:prstGeom>
          <a:noFill/>
        </p:spPr>
      </p:pic>
      <p:pic>
        <p:nvPicPr>
          <p:cNvPr id="3076" name="Picture 4" descr="C:\Users\витя\Desktop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520280" cy="2736304"/>
          </a:xfrm>
          <a:prstGeom prst="rect">
            <a:avLst/>
          </a:prstGeom>
          <a:noFill/>
        </p:spPr>
      </p:pic>
      <p:pic>
        <p:nvPicPr>
          <p:cNvPr id="3077" name="Picture 5" descr="C:\Users\витя\Desktop\2bcf14bfe21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717032"/>
            <a:ext cx="2376264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Слепые певцы Васнец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240360" cy="4176464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C00000"/>
                </a:solidFill>
              </a:rPr>
              <a:t>Былины 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3779912" y="1412875"/>
            <a:ext cx="5364088" cy="43195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	</a:t>
            </a:r>
            <a:r>
              <a:rPr lang="ru-RU" sz="3200" dirty="0" smtClean="0">
                <a:solidFill>
                  <a:schemeClr val="bg1"/>
                </a:solidFill>
              </a:rPr>
              <a:t>Это удивительные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песни-сказания –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народ создал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 незапамятные времена.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	Они переходили из уст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в уста, от стариков к детям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Певцы русской старины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витя\Desktop\sk-ruslan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12368" cy="4896544"/>
          </a:xfrm>
          <a:prstGeom prst="rect">
            <a:avLst/>
          </a:prstGeom>
          <a:noFill/>
        </p:spPr>
      </p:pic>
      <p:pic>
        <p:nvPicPr>
          <p:cNvPr id="4099" name="Picture 3" descr="C:\Users\витя\Desktop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0688"/>
            <a:ext cx="2674218" cy="2652886"/>
          </a:xfrm>
          <a:prstGeom prst="rect">
            <a:avLst/>
          </a:prstGeom>
          <a:noFill/>
        </p:spPr>
      </p:pic>
      <p:pic>
        <p:nvPicPr>
          <p:cNvPr id="1026" name="Picture 2" descr="C:\Users\витя\Desktop\200px-Рыбников_Павел_Николае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93096"/>
            <a:ext cx="1944216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3501008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Павел Николаевич Рыбников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573016"/>
            <a:ext cx="2915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Александр Фёдорович   </a:t>
            </a: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Гильфердинг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витя\Desktop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2016224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Илья - Муромец и Соловей - разбойник</a:t>
            </a:r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9685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Святогор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 Илья Муромец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886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Добрыня и Змей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витя\Desktop\11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85924"/>
            <a:ext cx="5040560" cy="44793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461</TotalTime>
  <Words>176</Words>
  <Application>Microsoft Office PowerPoint</Application>
  <PresentationFormat>Экран (4:3)</PresentationFormat>
  <Paragraphs>55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Проект Образ богатырей  в искусстве</vt:lpstr>
      <vt:lpstr>Слайд 2</vt:lpstr>
      <vt:lpstr>Князь Владимир  Красное Солнышко</vt:lpstr>
      <vt:lpstr>Заставы</vt:lpstr>
      <vt:lpstr>Былины </vt:lpstr>
      <vt:lpstr>Певцы русской старины</vt:lpstr>
      <vt:lpstr>Илья - Муромец и Соловей - разбойник</vt:lpstr>
      <vt:lpstr>Святогор и Илья Муромец</vt:lpstr>
      <vt:lpstr>Добрыня и Змей</vt:lpstr>
      <vt:lpstr>«  Алеша Попович и  Тугарин Змеёвич</vt:lpstr>
      <vt:lpstr>Русские богатыри</vt:lpstr>
      <vt:lpstr>Образ богатырей в живописи</vt:lpstr>
      <vt:lpstr>Слайд 13</vt:lpstr>
      <vt:lpstr>Слайд 14</vt:lpstr>
      <vt:lpstr>Васнецов Виктор Михайлович </vt:lpstr>
      <vt:lpstr>После побоища Игоря Святославича с половцами </vt:lpstr>
      <vt:lpstr>    Витязь на распутье </vt:lpstr>
      <vt:lpstr>Слайд 18</vt:lpstr>
      <vt:lpstr>Богатыри</vt:lpstr>
      <vt:lpstr>   Александр Порфирьевич Бородин </vt:lpstr>
      <vt:lpstr>   1-Сбор Богатырей </vt:lpstr>
      <vt:lpstr> 2-Игры Богатырей</vt:lpstr>
      <vt:lpstr> 3-Песнь Баяна</vt:lpstr>
      <vt:lpstr>4-Пир Богатырей</vt:lpstr>
      <vt:lpstr>Слайд 25</vt:lpstr>
      <vt:lpstr>Слайд 26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йй</dc:title>
  <dc:creator>витя</dc:creator>
  <cp:lastModifiedBy>user</cp:lastModifiedBy>
  <cp:revision>55</cp:revision>
  <dcterms:created xsi:type="dcterms:W3CDTF">2012-12-04T14:34:05Z</dcterms:created>
  <dcterms:modified xsi:type="dcterms:W3CDTF">2025-01-16T15:03:54Z</dcterms:modified>
</cp:coreProperties>
</file>