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8" r:id="rId6"/>
    <p:sldId id="280" r:id="rId7"/>
    <p:sldId id="266" r:id="rId8"/>
    <p:sldId id="261" r:id="rId9"/>
    <p:sldId id="276" r:id="rId10"/>
    <p:sldId id="277" r:id="rId11"/>
    <p:sldId id="281" r:id="rId12"/>
    <p:sldId id="267" r:id="rId13"/>
    <p:sldId id="262" r:id="rId14"/>
    <p:sldId id="268" r:id="rId15"/>
    <p:sldId id="263" r:id="rId16"/>
    <p:sldId id="269" r:id="rId17"/>
    <p:sldId id="264" r:id="rId18"/>
    <p:sldId id="282" r:id="rId19"/>
    <p:sldId id="265" r:id="rId20"/>
    <p:sldId id="271" r:id="rId21"/>
    <p:sldId id="272" r:id="rId22"/>
    <p:sldId id="273" r:id="rId23"/>
    <p:sldId id="274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2DD84-7EEE-4A46-9F0E-D0A51ED0EB56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A3280-5E77-45C0-B0CE-9577CB80D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6;&#1090;&#1082;&#1088;&#1099;&#1090;&#1086;&#1077;%20&#1084;&#1077;&#1088;&#1086;&#1087;&#1088;&#1080;&#1103;&#1090;&#1080;&#1077;\PRIKOL+NAYa+Balagan+Limited+V+lesu+rodilas+elochka.mp3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74838_stock-photo-merry-christmas-bor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8726" y="0"/>
            <a:ext cx="1114432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857387"/>
          </a:xfrm>
        </p:spPr>
        <p:txBody>
          <a:bodyPr/>
          <a:lstStyle/>
          <a:p>
            <a:r>
              <a:rPr lang="ru-RU" b="1" dirty="0" smtClean="0"/>
              <a:t>Тема: Как празднуют Новый год в разных странах.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7786742" cy="4643470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tx1"/>
                </a:solidFill>
              </a:rPr>
              <a:t>Задачи</a:t>
            </a:r>
            <a:r>
              <a:rPr lang="ru-RU" sz="3400" b="1" dirty="0" smtClean="0">
                <a:solidFill>
                  <a:schemeClr val="tx1"/>
                </a:solidFill>
              </a:rPr>
              <a:t>:</a:t>
            </a:r>
          </a:p>
          <a:p>
            <a:pPr algn="just">
              <a:buFont typeface="Wingdings" pitchFamily="2" charset="2"/>
              <a:buChar char="v"/>
            </a:pPr>
            <a:endParaRPr lang="ru-RU" sz="3400" b="1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3400" b="1" dirty="0" smtClean="0">
                <a:solidFill>
                  <a:schemeClr val="tx1"/>
                </a:solidFill>
              </a:rPr>
              <a:t>Познакомить воспитанниц </a:t>
            </a:r>
            <a:r>
              <a:rPr lang="ru-RU" sz="3400" b="1" dirty="0">
                <a:solidFill>
                  <a:schemeClr val="tx1"/>
                </a:solidFill>
              </a:rPr>
              <a:t>с традициями и особенностями празднования Нового года в разных странах;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3400" b="1" dirty="0">
                <a:solidFill>
                  <a:schemeClr val="tx1"/>
                </a:solidFill>
              </a:rPr>
              <a:t>Развивать толерантность и уважение к традициям других народов;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3400" b="1" dirty="0">
                <a:solidFill>
                  <a:schemeClr val="tx1"/>
                </a:solidFill>
              </a:rPr>
              <a:t>Воспитывать чувство патриотизма, уважение и дружеское отношение друг к другу;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3400" b="1" dirty="0" smtClean="0">
                <a:solidFill>
                  <a:schemeClr val="tx1"/>
                </a:solidFill>
              </a:rPr>
              <a:t> Развивать  познавательный интерес, любознательность</a:t>
            </a:r>
            <a:r>
              <a:rPr lang="ru-RU" sz="3400" b="1" dirty="0">
                <a:solidFill>
                  <a:schemeClr val="tx1"/>
                </a:solidFill>
              </a:rPr>
              <a:t>,  разговорную речь, мышление, </a:t>
            </a:r>
            <a:r>
              <a:rPr lang="ru-RU" sz="3400" b="1" dirty="0" smtClean="0">
                <a:solidFill>
                  <a:schemeClr val="tx1"/>
                </a:solidFill>
              </a:rPr>
              <a:t>память;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3400" b="1" dirty="0" smtClean="0">
                <a:solidFill>
                  <a:schemeClr val="tx1"/>
                </a:solidFill>
              </a:rPr>
              <a:t>Коррекция сознания, поведения.</a:t>
            </a:r>
          </a:p>
          <a:p>
            <a:pPr algn="r"/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Воспитатель </a:t>
            </a:r>
            <a:r>
              <a:rPr lang="en-US" b="1" dirty="0" smtClean="0">
                <a:solidFill>
                  <a:schemeClr val="tx1"/>
                </a:solidFill>
              </a:rPr>
              <a:t>I </a:t>
            </a:r>
            <a:r>
              <a:rPr lang="ru-RU" b="1" dirty="0" smtClean="0">
                <a:solidFill>
                  <a:schemeClr val="tx1"/>
                </a:solidFill>
              </a:rPr>
              <a:t>категории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</a:rPr>
              <a:t>Шулакова</a:t>
            </a:r>
            <a:r>
              <a:rPr lang="ru-RU" b="1" dirty="0" smtClean="0">
                <a:solidFill>
                  <a:schemeClr val="tx1"/>
                </a:solidFill>
              </a:rPr>
              <a:t> Н.В.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Праздник Весны</a:t>
            </a:r>
            <a:endParaRPr lang="ru-RU" sz="4800" b="1" dirty="0"/>
          </a:p>
        </p:txBody>
      </p:sp>
      <p:pic>
        <p:nvPicPr>
          <p:cNvPr id="4" name="Содержимое 3" descr="s1200 (1)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20000"/>
          </a:blip>
          <a:stretch>
            <a:fillRect/>
          </a:stretch>
        </p:blipFill>
        <p:spPr>
          <a:xfrm>
            <a:off x="285720" y="1357298"/>
            <a:ext cx="8643998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Китайский Будда</a:t>
            </a:r>
            <a:endParaRPr lang="ru-RU" sz="4800" b="1" dirty="0"/>
          </a:p>
        </p:txBody>
      </p:sp>
      <p:pic>
        <p:nvPicPr>
          <p:cNvPr id="4" name="Содержимое 3" descr="77299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85860"/>
            <a:ext cx="8358246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9793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4412" y="0"/>
            <a:ext cx="10572824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/>
              <a:t>Повторим слова:</a:t>
            </a:r>
            <a:endParaRPr lang="ru-RU" sz="5400" b="1" u="sng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Китай,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иероглиф,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Будда.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_778a5_42107b6b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1668" y="-285776"/>
            <a:ext cx="11644394" cy="7572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4857784" cy="1274786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Германия</a:t>
            </a:r>
            <a:endParaRPr lang="ru-RU" sz="5400" b="1" u="sng" dirty="0"/>
          </a:p>
        </p:txBody>
      </p:sp>
      <p:pic>
        <p:nvPicPr>
          <p:cNvPr id="5" name="Содержимое 4" descr="07acc00eb4e145fe604c0d64eeub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bright="-10000"/>
          </a:blip>
          <a:stretch>
            <a:fillRect/>
          </a:stretch>
        </p:blipFill>
        <p:spPr>
          <a:xfrm>
            <a:off x="214282" y="1428736"/>
            <a:ext cx="4357718" cy="500066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1480"/>
            <a:ext cx="4038600" cy="6072230"/>
          </a:xfrm>
        </p:spPr>
        <p:txBody>
          <a:bodyPr>
            <a:noAutofit/>
          </a:bodyPr>
          <a:lstStyle/>
          <a:p>
            <a:r>
              <a:rPr lang="ru-RU" b="1" dirty="0" smtClean="0"/>
              <a:t>«Деда Мороза» зовут </a:t>
            </a:r>
            <a:r>
              <a:rPr lang="ru-RU" b="1" dirty="0" err="1" smtClean="0"/>
              <a:t>Вайнахтсман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Дома и витрины магазинов украшаются разноцветными гирляндами. </a:t>
            </a:r>
          </a:p>
          <a:p>
            <a:r>
              <a:rPr lang="ru-RU" b="1" dirty="0" smtClean="0"/>
              <a:t>Встречают праздник в обществе, шумно.</a:t>
            </a:r>
          </a:p>
          <a:p>
            <a:r>
              <a:rPr lang="ru-RU" b="1" dirty="0" smtClean="0"/>
              <a:t>Немцы преподносят друг другу маленькие сувениры на удачу: статуэтки, брелки.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474838_stock-photo-merry-christmas-bor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2974" y="0"/>
            <a:ext cx="10644262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Повторим слово </a:t>
            </a:r>
            <a:r>
              <a:rPr lang="ru-RU" sz="5400" b="1" u="sng" dirty="0" smtClean="0">
                <a:solidFill>
                  <a:srgbClr val="C00000"/>
                </a:solidFill>
              </a:rPr>
              <a:t>Германия</a:t>
            </a:r>
            <a:r>
              <a:rPr lang="ru-RU" sz="4800" b="1" u="sng" dirty="0" smtClean="0">
                <a:solidFill>
                  <a:srgbClr val="C00000"/>
                </a:solidFill>
              </a:rPr>
              <a:t>.</a:t>
            </a:r>
            <a:endParaRPr lang="ru-RU" sz="4800" b="1" u="sng" dirty="0">
              <a:solidFill>
                <a:srgbClr val="C00000"/>
              </a:solidFill>
            </a:endParaRPr>
          </a:p>
        </p:txBody>
      </p:sp>
      <p:pic>
        <p:nvPicPr>
          <p:cNvPr id="7" name="PRIKOL+NAYa+Balagan+Limited+V+lesu+rodilas+elochk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128586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3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0874-01baa-99365956-m750x740-u20e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1143000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Венгрия</a:t>
            </a:r>
            <a:endParaRPr lang="ru-RU" sz="5400" b="1" u="sng" dirty="0"/>
          </a:p>
        </p:txBody>
      </p:sp>
      <p:pic>
        <p:nvPicPr>
          <p:cNvPr id="5" name="Содержимое 4" descr="winter-praage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7322" r="42335"/>
          <a:stretch>
            <a:fillRect/>
          </a:stretch>
        </p:blipFill>
        <p:spPr>
          <a:xfrm>
            <a:off x="214282" y="1428736"/>
            <a:ext cx="4500594" cy="500066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571480"/>
            <a:ext cx="4214842" cy="6072230"/>
          </a:xfrm>
        </p:spPr>
        <p:txBody>
          <a:bodyPr>
            <a:normAutofit fontScale="92500" lnSpcReduction="10000"/>
          </a:bodyPr>
          <a:lstStyle/>
          <a:p>
            <a:r>
              <a:rPr lang="ru-RU" sz="3000" b="1" dirty="0" smtClean="0"/>
              <a:t>По всей стране на площадях и улицах устанавливаются и наряжаются пушистые живые елки. </a:t>
            </a:r>
          </a:p>
          <a:p>
            <a:r>
              <a:rPr lang="ru-RU" sz="3000" b="1" dirty="0" smtClean="0"/>
              <a:t>Народные </a:t>
            </a:r>
            <a:r>
              <a:rPr lang="ru-RU" sz="3000" b="1" dirty="0" err="1" smtClean="0"/>
              <a:t>поверия</a:t>
            </a:r>
            <a:r>
              <a:rPr lang="ru-RU" sz="3000" b="1" dirty="0" smtClean="0"/>
              <a:t> гласят, что чем больше шума, тем счастливее будет наступающий год. </a:t>
            </a:r>
          </a:p>
          <a:p>
            <a:r>
              <a:rPr lang="ru-RU" sz="3000" b="1" dirty="0" smtClean="0"/>
              <a:t>«Деда Мороза» называют Святой </a:t>
            </a:r>
            <a:r>
              <a:rPr lang="ru-RU" sz="3000" b="1" dirty="0" err="1" smtClean="0"/>
              <a:t>Микулаш</a:t>
            </a:r>
            <a:r>
              <a:rPr lang="ru-RU" sz="3000" b="1" dirty="0" smtClean="0"/>
              <a:t> и с ним чёртик </a:t>
            </a:r>
            <a:r>
              <a:rPr lang="ru-RU" sz="3000" b="1" dirty="0" err="1" smtClean="0"/>
              <a:t>Крампус</a:t>
            </a:r>
            <a:r>
              <a:rPr lang="ru-RU" sz="3000" b="1" dirty="0" smtClean="0"/>
              <a:t>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67ae17d8164a151d000d25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14444" y="-214338"/>
            <a:ext cx="9858444" cy="6572272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71670" y="274638"/>
            <a:ext cx="6615130" cy="6011882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</a:rPr>
              <a:t/>
            </a:r>
            <a:br>
              <a:rPr lang="ru-RU" sz="4800" b="1" u="sng" dirty="0" smtClean="0">
                <a:solidFill>
                  <a:srgbClr val="C00000"/>
                </a:solidFill>
              </a:rPr>
            </a:br>
            <a:r>
              <a:rPr lang="ru-RU" sz="5400" b="1" dirty="0" smtClean="0"/>
              <a:t>Повторим слово </a:t>
            </a:r>
            <a:r>
              <a:rPr lang="ru-RU" sz="5400" b="1" u="sng" dirty="0" smtClean="0">
                <a:solidFill>
                  <a:srgbClr val="C00000"/>
                </a:solidFill>
              </a:rPr>
              <a:t>Венгрия.</a:t>
            </a:r>
            <a:endParaRPr lang="ru-RU" sz="54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0874-01baa-99365956-m750x740-u20e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0"/>
            <a:ext cx="957269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29246" cy="1143000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Англия</a:t>
            </a:r>
            <a:endParaRPr lang="ru-RU" sz="5400" b="1" u="sng" dirty="0"/>
          </a:p>
        </p:txBody>
      </p:sp>
      <p:pic>
        <p:nvPicPr>
          <p:cNvPr id="5" name="Содержимое 4" descr="Cadbury-World-Christmas-Grotto-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285860"/>
            <a:ext cx="5072066" cy="50720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285728"/>
            <a:ext cx="3929058" cy="5840435"/>
          </a:xfrm>
        </p:spPr>
        <p:txBody>
          <a:bodyPr>
            <a:noAutofit/>
          </a:bodyPr>
          <a:lstStyle/>
          <a:p>
            <a:r>
              <a:rPr lang="ru-RU" b="1" dirty="0" smtClean="0"/>
              <a:t>Обычай обмениваться к Новому году поздравительными открытками. </a:t>
            </a:r>
          </a:p>
          <a:p>
            <a:r>
              <a:rPr lang="ru-RU" b="1" dirty="0" smtClean="0"/>
              <a:t>Преподносят друг другу приятные мелочи: брелки, чайные ложки, сувениры, открытки и елочные шары.</a:t>
            </a:r>
          </a:p>
          <a:p>
            <a:r>
              <a:rPr lang="ru-RU" b="1" dirty="0" smtClean="0"/>
              <a:t>«Деда Мороза» называют </a:t>
            </a:r>
            <a:r>
              <a:rPr lang="ru-RU" b="1" dirty="0" err="1" smtClean="0"/>
              <a:t>Фазер</a:t>
            </a:r>
            <a:r>
              <a:rPr lang="ru-RU" b="1" dirty="0" smtClean="0"/>
              <a:t> </a:t>
            </a:r>
            <a:r>
              <a:rPr lang="ru-RU" b="1" dirty="0" err="1" smtClean="0"/>
              <a:t>Кристмас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67ae17d8164a151d000d25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57422" y="2214554"/>
            <a:ext cx="6329378" cy="3143272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Повторим слово </a:t>
            </a:r>
            <a:br>
              <a:rPr lang="ru-RU" sz="5400" b="1" dirty="0" smtClean="0"/>
            </a:br>
            <a:r>
              <a:rPr lang="ru-RU" sz="5400" b="1" u="sng" dirty="0" smtClean="0">
                <a:solidFill>
                  <a:srgbClr val="C00000"/>
                </a:solidFill>
              </a:rPr>
              <a:t>Англия.</a:t>
            </a:r>
            <a:endParaRPr lang="ru-RU" sz="54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ello_html_61f3b7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7354" y="-500090"/>
            <a:ext cx="12001584" cy="80010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868346"/>
          </a:xfrm>
        </p:spPr>
        <p:txBody>
          <a:bodyPr>
            <a:noAutofit/>
          </a:bodyPr>
          <a:lstStyle/>
          <a:p>
            <a:r>
              <a:rPr lang="ru-RU" sz="5400" b="1" u="sng" dirty="0" smtClean="0"/>
              <a:t>Италия</a:t>
            </a:r>
            <a:endParaRPr lang="ru-RU" sz="5400" b="1" u="sng" dirty="0"/>
          </a:p>
        </p:txBody>
      </p:sp>
      <p:pic>
        <p:nvPicPr>
          <p:cNvPr id="5" name="Содержимое 4" descr="img2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1214422"/>
            <a:ext cx="4329114" cy="50720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071546"/>
            <a:ext cx="4143404" cy="578645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Новый год в Италии принято отмечать на улице, где проходят ночные народные гулянья. </a:t>
            </a:r>
          </a:p>
          <a:p>
            <a:r>
              <a:rPr lang="ru-RU" sz="2400" b="1" dirty="0" smtClean="0"/>
              <a:t>В новогоднюю ночь выбрасывают из окон старые вещи.</a:t>
            </a:r>
          </a:p>
          <a:p>
            <a:r>
              <a:rPr lang="ru-RU" sz="2400" b="1" dirty="0" smtClean="0"/>
              <a:t>Добрая Фея </a:t>
            </a:r>
            <a:r>
              <a:rPr lang="ru-RU" sz="2400" b="1" dirty="0" err="1" smtClean="0"/>
              <a:t>Бефана</a:t>
            </a:r>
            <a:r>
              <a:rPr lang="ru-RU" sz="2400" b="1" dirty="0" smtClean="0"/>
              <a:t>, «Деда Мороза» называют  </a:t>
            </a:r>
            <a:r>
              <a:rPr lang="ru-RU" sz="2400" b="1" dirty="0" err="1" smtClean="0"/>
              <a:t>Баббо</a:t>
            </a:r>
            <a:r>
              <a:rPr lang="ru-RU" sz="2400" b="1" dirty="0" smtClean="0"/>
              <a:t> Натале (Рождественский дед), он приходит на Рождество в ночь с 24 на</a:t>
            </a:r>
            <a:r>
              <a:rPr lang="ru-RU" b="1" dirty="0" smtClean="0"/>
              <a:t> </a:t>
            </a:r>
            <a:r>
              <a:rPr lang="ru-RU" sz="2400" b="1" dirty="0" smtClean="0"/>
              <a:t>25декабря.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stockphoto-498526996-1024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792" y="-428652"/>
            <a:ext cx="12287336" cy="7643866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72188" cy="1143000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Россия</a:t>
            </a:r>
            <a:endParaRPr lang="ru-RU" sz="5400" b="1" u="sng" dirty="0"/>
          </a:p>
        </p:txBody>
      </p:sp>
      <p:pic>
        <p:nvPicPr>
          <p:cNvPr id="10" name="Содержимое 9" descr="image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bright="-20000"/>
          </a:blip>
          <a:stretch>
            <a:fillRect/>
          </a:stretch>
        </p:blipFill>
        <p:spPr>
          <a:xfrm>
            <a:off x="0" y="1357298"/>
            <a:ext cx="5072066" cy="5500702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214942" y="1071546"/>
            <a:ext cx="3929058" cy="5429288"/>
          </a:xfrm>
        </p:spPr>
        <p:txBody>
          <a:bodyPr>
            <a:noAutofit/>
          </a:bodyPr>
          <a:lstStyle/>
          <a:p>
            <a:r>
              <a:rPr lang="ru-RU" b="1" dirty="0" smtClean="0"/>
              <a:t>Дед Мороз, Снегурочка.</a:t>
            </a:r>
          </a:p>
          <a:p>
            <a:r>
              <a:rPr lang="ru-RU" b="1" dirty="0"/>
              <a:t>Россияне верят в примету: «Как Новый год встретишь, так его и проведешь!». В преддверии праздника они стараются завершить все важные дела, раздать долги, простить </a:t>
            </a:r>
            <a:r>
              <a:rPr lang="ru-RU" b="1" dirty="0" smtClean="0"/>
              <a:t>обиды.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a2632_50e4bf9f_X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Повторим слова:</a:t>
            </a:r>
            <a:br>
              <a:rPr lang="ru-RU" sz="5400" b="1" u="sng" dirty="0" smtClean="0"/>
            </a:br>
            <a:r>
              <a:rPr lang="ru-RU" sz="5400" b="1" u="sng" dirty="0" smtClean="0"/>
              <a:t/>
            </a:r>
            <a:br>
              <a:rPr lang="ru-RU" sz="5400" b="1" u="sng" dirty="0" smtClean="0"/>
            </a:br>
            <a:r>
              <a:rPr lang="ru-RU" sz="5400" b="1" dirty="0" smtClean="0">
                <a:solidFill>
                  <a:srgbClr val="C00000"/>
                </a:solidFill>
              </a:rPr>
              <a:t>Рим,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>
                <a:solidFill>
                  <a:srgbClr val="C00000"/>
                </a:solidFill>
              </a:rPr>
              <a:t>Италия,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74838_stock-photo-merry-christmas-bor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4412" y="0"/>
            <a:ext cx="1050138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Autofit/>
          </a:bodyPr>
          <a:lstStyle/>
          <a:p>
            <a:r>
              <a:rPr lang="ru-RU" sz="5400" b="1" i="1" u="sng" dirty="0" smtClean="0"/>
              <a:t>мини-итоги: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3600" b="1" dirty="0" smtClean="0"/>
              <a:t>В какой стране принято дарить на Новый год грабли?</a:t>
            </a:r>
          </a:p>
          <a:p>
            <a:r>
              <a:rPr lang="ru-RU" sz="3600" b="1" dirty="0" smtClean="0"/>
              <a:t>Как называют Новый год в Китае?</a:t>
            </a:r>
          </a:p>
          <a:p>
            <a:r>
              <a:rPr lang="ru-RU" sz="3600" b="1" dirty="0" smtClean="0"/>
              <a:t>Что дарит </a:t>
            </a:r>
            <a:r>
              <a:rPr lang="ru-RU" sz="3600" b="1" dirty="0" err="1" smtClean="0"/>
              <a:t>Вайнахтсман</a:t>
            </a:r>
            <a:r>
              <a:rPr lang="ru-RU" sz="3600" b="1" dirty="0" smtClean="0"/>
              <a:t> в Германии?</a:t>
            </a:r>
          </a:p>
          <a:p>
            <a:r>
              <a:rPr lang="ru-RU" sz="3600" b="1" dirty="0" smtClean="0"/>
              <a:t>В какой стране принято в Новогоднюю ночь выбрасывать старые вещи из окон?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0874-01baa-99365956-m750x740-u20e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-357214"/>
            <a:ext cx="9286908" cy="7500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Загадки: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857232"/>
            <a:ext cx="7829576" cy="621510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/>
              <a:t>    Он прячется под елкой,</a:t>
            </a:r>
            <a:br>
              <a:rPr lang="ru-RU" sz="3600" b="1" i="1" dirty="0" smtClean="0"/>
            </a:br>
            <a:r>
              <a:rPr lang="ru-RU" sz="3600" b="1" i="1" dirty="0" smtClean="0"/>
              <a:t>     И сразу не найдешь,</a:t>
            </a:r>
            <a:br>
              <a:rPr lang="ru-RU" sz="3600" b="1" i="1" dirty="0" smtClean="0"/>
            </a:br>
            <a:r>
              <a:rPr lang="ru-RU" sz="3600" b="1" i="1" dirty="0" smtClean="0"/>
              <a:t>     Но в день определенный</a:t>
            </a:r>
            <a:br>
              <a:rPr lang="ru-RU" sz="3600" b="1" i="1" dirty="0" smtClean="0"/>
            </a:br>
            <a:r>
              <a:rPr lang="ru-RU" sz="3600" b="1" i="1" dirty="0" smtClean="0"/>
              <a:t>     Его так долго ждешь.</a:t>
            </a:r>
            <a:br>
              <a:rPr lang="ru-RU" sz="3600" b="1" i="1" dirty="0" smtClean="0"/>
            </a:br>
            <a:r>
              <a:rPr lang="ru-RU" sz="3600" b="1" i="1" dirty="0" smtClean="0"/>
              <a:t>     Он так бывает ярок,</a:t>
            </a:r>
            <a:br>
              <a:rPr lang="ru-RU" sz="3600" b="1" i="1" dirty="0" smtClean="0"/>
            </a:br>
            <a:r>
              <a:rPr lang="ru-RU" sz="3600" b="1" i="1" dirty="0" smtClean="0"/>
              <a:t>      Зовется он…</a:t>
            </a:r>
            <a:endParaRPr lang="ru-RU" sz="3600" b="1" dirty="0" smtClean="0"/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/>
              <a:t>    Что-то с крыши вниз свисает</a:t>
            </a:r>
            <a:br>
              <a:rPr lang="ru-RU" sz="3600" b="1" i="1" dirty="0" smtClean="0"/>
            </a:br>
            <a:r>
              <a:rPr lang="ru-RU" sz="3600" b="1" i="1" dirty="0" smtClean="0"/>
              <a:t>     И в мороз совсем не тает.</a:t>
            </a:r>
            <a:br>
              <a:rPr lang="ru-RU" sz="3600" b="1" i="1" dirty="0" smtClean="0"/>
            </a:br>
            <a:r>
              <a:rPr lang="ru-RU" sz="3600" b="1" i="1" dirty="0" smtClean="0"/>
              <a:t>     Симпатична </a:t>
            </a:r>
            <a:r>
              <a:rPr lang="ru-RU" sz="3600" b="1" i="1" dirty="0" err="1" smtClean="0"/>
              <a:t>крохотулька</a:t>
            </a:r>
            <a:r>
              <a:rPr lang="ru-RU" sz="3600" b="1" i="1" dirty="0" smtClean="0"/>
              <a:t>,</a:t>
            </a:r>
            <a:br>
              <a:rPr lang="ru-RU" sz="3600" b="1" i="1" dirty="0" smtClean="0"/>
            </a:br>
            <a:r>
              <a:rPr lang="ru-RU" sz="3600" b="1" i="1" dirty="0" smtClean="0"/>
              <a:t>     А зовут ее...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/>
              <a:t>    Посмотрели мы в окошко,</a:t>
            </a:r>
            <a:br>
              <a:rPr lang="ru-RU" sz="3600" b="1" i="1" dirty="0" smtClean="0"/>
            </a:br>
            <a:r>
              <a:rPr lang="ru-RU" sz="3600" b="1" i="1" dirty="0" smtClean="0"/>
              <a:t>    Все в снегу уже дорожки,</a:t>
            </a:r>
            <a:br>
              <a:rPr lang="ru-RU" sz="3600" b="1" i="1" dirty="0" smtClean="0"/>
            </a:br>
            <a:r>
              <a:rPr lang="ru-RU" sz="3600" b="1" i="1" dirty="0" smtClean="0"/>
              <a:t>    Значит, праздник к нам придёт,</a:t>
            </a:r>
            <a:br>
              <a:rPr lang="ru-RU" sz="3600" b="1" i="1" dirty="0" smtClean="0"/>
            </a:br>
            <a:r>
              <a:rPr lang="ru-RU" sz="3600" b="1" i="1" dirty="0" smtClean="0"/>
              <a:t>    Он зовется…</a:t>
            </a: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/>
              <a:t>Пусть свинью скорей подложит</a:t>
            </a:r>
            <a:br>
              <a:rPr lang="ru-RU" b="1" i="1" dirty="0" smtClean="0"/>
            </a:br>
            <a:r>
              <a:rPr lang="ru-RU" b="1" i="1" dirty="0" smtClean="0"/>
              <a:t>Наступающий вам год,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Ну а хрюшка много денег,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Счастье в дом вам принесёт.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Будет пусть хозяйка года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К вам, бесспорно, благодушной,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Чтобы жизнь была богатой,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Яркой, радостной, нескучной!</a:t>
            </a:r>
            <a:endParaRPr lang="ru-RU" b="1" dirty="0"/>
          </a:p>
        </p:txBody>
      </p:sp>
      <p:pic>
        <p:nvPicPr>
          <p:cNvPr id="3" name="Рисунок 2" descr="0_778a5_42107b6b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7354" y="-285776"/>
            <a:ext cx="10930014" cy="7143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74838_stock-photo-merry-christmas-bor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60" y="0"/>
            <a:ext cx="10072758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 Наступающим Новым годом!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Спасибо всем за участие и внимание</a:t>
            </a:r>
            <a:r>
              <a:rPr lang="ru-RU" sz="6000" dirty="0" smtClean="0"/>
              <a:t>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ello_html_61f3b7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792" y="-285776"/>
            <a:ext cx="11501517" cy="71437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400684" cy="1142984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Япония</a:t>
            </a:r>
            <a:endParaRPr lang="ru-RU" sz="5400" b="1" u="sng" dirty="0"/>
          </a:p>
        </p:txBody>
      </p:sp>
      <p:pic>
        <p:nvPicPr>
          <p:cNvPr id="5" name="Содержимое 4" descr="11027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bright="-10000"/>
          </a:blip>
          <a:stretch>
            <a:fillRect/>
          </a:stretch>
        </p:blipFill>
        <p:spPr>
          <a:xfrm>
            <a:off x="357158" y="1142984"/>
            <a:ext cx="5000660" cy="542928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9256" y="1600200"/>
            <a:ext cx="3257544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«Деда Мороза» </a:t>
            </a:r>
            <a:r>
              <a:rPr lang="ru-RU" b="1" dirty="0"/>
              <a:t>в Японии называют </a:t>
            </a:r>
            <a:r>
              <a:rPr lang="ru-RU" b="1" dirty="0" err="1" smtClean="0"/>
              <a:t>Одзи-сан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Украшают дома </a:t>
            </a:r>
            <a:r>
              <a:rPr lang="ru-RU" b="1" dirty="0" err="1" smtClean="0"/>
              <a:t>мотибаной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Слушают 108 ударов колокола.</a:t>
            </a:r>
          </a:p>
          <a:p>
            <a:r>
              <a:rPr lang="ru-RU" b="1" dirty="0" smtClean="0"/>
              <a:t>Принято дарить грабли.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/>
              <a:t>Мотибана</a:t>
            </a:r>
            <a:endParaRPr lang="ru-RU" sz="4800" b="1" dirty="0"/>
          </a:p>
        </p:txBody>
      </p:sp>
      <p:pic>
        <p:nvPicPr>
          <p:cNvPr id="6" name="Рисунок 5" descr="0_22fc2c_2b150af4_orig.jpg"/>
          <p:cNvPicPr>
            <a:picLocks noChangeAspect="1"/>
          </p:cNvPicPr>
          <p:nvPr/>
        </p:nvPicPr>
        <p:blipFill>
          <a:blip r:embed="rId2">
            <a:lum bright="-10000"/>
          </a:blip>
          <a:srcRect b="5607"/>
          <a:stretch>
            <a:fillRect/>
          </a:stretch>
        </p:blipFill>
        <p:spPr>
          <a:xfrm>
            <a:off x="357158" y="1357299"/>
            <a:ext cx="8572560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973-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Японский храм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0.jpg"/>
          <p:cNvPicPr>
            <a:picLocks noChangeAspect="1"/>
          </p:cNvPicPr>
          <p:nvPr/>
        </p:nvPicPr>
        <p:blipFill>
          <a:blip r:embed="rId2"/>
          <a:srcRect l="8593" t="5952" r="3906" b="13095"/>
          <a:stretch>
            <a:fillRect/>
          </a:stretch>
        </p:blipFill>
        <p:spPr>
          <a:xfrm>
            <a:off x="357158" y="1285860"/>
            <a:ext cx="8429684" cy="52149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Японский колокол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74838_stock-photo-merry-christmas-bor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8726" y="0"/>
            <a:ext cx="100727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Autofit/>
          </a:bodyPr>
          <a:lstStyle/>
          <a:p>
            <a:r>
              <a:rPr lang="ru-RU" sz="4800" b="1" u="sng" dirty="0" smtClean="0"/>
              <a:t>Повторим слова:</a:t>
            </a:r>
            <a:br>
              <a:rPr lang="ru-RU" sz="4800" b="1" u="sng" dirty="0" smtClean="0"/>
            </a:br>
            <a:endParaRPr lang="ru-RU" sz="48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Япония,</a:t>
            </a:r>
          </a:p>
          <a:p>
            <a:r>
              <a:rPr lang="ru-RU" sz="4800" b="1" dirty="0" err="1" smtClean="0">
                <a:solidFill>
                  <a:srgbClr val="C00000"/>
                </a:solidFill>
              </a:rPr>
              <a:t>мотибана</a:t>
            </a:r>
            <a:r>
              <a:rPr lang="ru-RU" sz="4800" b="1" dirty="0" smtClean="0">
                <a:solidFill>
                  <a:srgbClr val="C00000"/>
                </a:solidFill>
              </a:rPr>
              <a:t>, 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буддизм.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0874-01baa-99365956-m750x740-u20e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971556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86436" cy="1143000"/>
          </a:xfrm>
        </p:spPr>
        <p:txBody>
          <a:bodyPr>
            <a:normAutofit/>
          </a:bodyPr>
          <a:lstStyle/>
          <a:p>
            <a:r>
              <a:rPr lang="ru-RU" sz="5400" b="1" u="sng" dirty="0" smtClean="0"/>
              <a:t>Китай</a:t>
            </a:r>
            <a:endParaRPr lang="ru-RU" sz="5400" b="1" u="sng" dirty="0"/>
          </a:p>
        </p:txBody>
      </p:sp>
      <p:pic>
        <p:nvPicPr>
          <p:cNvPr id="6" name="Содержимое 5" descr="кит+нг+2017+16.jpg"/>
          <p:cNvPicPr>
            <a:picLocks noGrp="1" noChangeAspect="1"/>
          </p:cNvPicPr>
          <p:nvPr>
            <p:ph sz="half" idx="1"/>
          </p:nvPr>
        </p:nvPicPr>
        <p:blipFill>
          <a:blip r:embed="rId3">
            <a:lum bright="-10000"/>
          </a:blip>
          <a:srcRect t="12524" b="12329"/>
          <a:stretch>
            <a:fillRect/>
          </a:stretch>
        </p:blipFill>
        <p:spPr>
          <a:xfrm>
            <a:off x="357158" y="1500174"/>
            <a:ext cx="4786346" cy="500066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14942" y="571480"/>
            <a:ext cx="3786214" cy="6000792"/>
          </a:xfrm>
        </p:spPr>
        <p:txBody>
          <a:bodyPr>
            <a:noAutofit/>
          </a:bodyPr>
          <a:lstStyle/>
          <a:p>
            <a:r>
              <a:rPr lang="ru-RU" b="1" dirty="0" smtClean="0"/>
              <a:t>Празднуют Новый год между  21января и 21февраля.</a:t>
            </a:r>
          </a:p>
          <a:p>
            <a:r>
              <a:rPr lang="ru-RU" b="1" dirty="0" smtClean="0"/>
              <a:t>Новый год-Праздник Весны.</a:t>
            </a:r>
          </a:p>
          <a:p>
            <a:r>
              <a:rPr lang="ru-RU" b="1" dirty="0" smtClean="0"/>
              <a:t>На дверях развешивают иероглиф </a:t>
            </a:r>
            <a:r>
              <a:rPr lang="ru-RU" b="1" dirty="0" smtClean="0"/>
              <a:t>«ФУ».</a:t>
            </a:r>
            <a:endParaRPr lang="ru-RU" b="1" dirty="0" smtClean="0"/>
          </a:p>
          <a:p>
            <a:r>
              <a:rPr lang="ru-RU" b="1" dirty="0" smtClean="0"/>
              <a:t>Дед Мороз - </a:t>
            </a:r>
            <a:r>
              <a:rPr lang="ru-RU" b="1" dirty="0" err="1" smtClean="0"/>
              <a:t>Шо</a:t>
            </a:r>
            <a:r>
              <a:rPr lang="ru-RU" b="1" dirty="0" smtClean="0"/>
              <a:t> Хин.</a:t>
            </a:r>
          </a:p>
          <a:p>
            <a:r>
              <a:rPr lang="ru-RU" b="1" dirty="0" smtClean="0"/>
              <a:t>Дарят красный конверт с деньгами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Иероглиф «ФУ»</a:t>
            </a:r>
            <a:endParaRPr lang="ru-RU" sz="4800" b="1" dirty="0"/>
          </a:p>
        </p:txBody>
      </p:sp>
      <p:pic>
        <p:nvPicPr>
          <p:cNvPr id="9" name="Содержимое 8" descr="TB1hyMCOFXXXXcEXFXXXXXXXXXX_!!0-item_pic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20000"/>
          </a:blip>
          <a:srcRect r="22443"/>
          <a:stretch>
            <a:fillRect/>
          </a:stretch>
        </p:blipFill>
        <p:spPr>
          <a:xfrm>
            <a:off x="571472" y="1357298"/>
            <a:ext cx="7929618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410</Words>
  <Application>Microsoft Office PowerPoint</Application>
  <PresentationFormat>Экран (4:3)</PresentationFormat>
  <Paragraphs>73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Тема: Как празднуют Новый год в разных странах.</vt:lpstr>
      <vt:lpstr>Россия</vt:lpstr>
      <vt:lpstr>Япония</vt:lpstr>
      <vt:lpstr>Мотибана</vt:lpstr>
      <vt:lpstr>Японский храм</vt:lpstr>
      <vt:lpstr>Японский колокол</vt:lpstr>
      <vt:lpstr>Повторим слова: </vt:lpstr>
      <vt:lpstr>Китай</vt:lpstr>
      <vt:lpstr>Иероглиф «ФУ»</vt:lpstr>
      <vt:lpstr>Праздник Весны</vt:lpstr>
      <vt:lpstr>Китайский Будда</vt:lpstr>
      <vt:lpstr>Повторим слова:</vt:lpstr>
      <vt:lpstr>Германия</vt:lpstr>
      <vt:lpstr>Повторим слово Германия.</vt:lpstr>
      <vt:lpstr>Венгрия</vt:lpstr>
      <vt:lpstr> Повторим слово Венгрия.</vt:lpstr>
      <vt:lpstr>Англия</vt:lpstr>
      <vt:lpstr>Повторим слово  Англия.</vt:lpstr>
      <vt:lpstr>Италия</vt:lpstr>
      <vt:lpstr>Повторим слова:  Рим, Италия,</vt:lpstr>
      <vt:lpstr>мини-итоги: </vt:lpstr>
      <vt:lpstr>Загадки:</vt:lpstr>
      <vt:lpstr>Пусть свинью скорей подложит Наступающий вам год, Ну а хрюшка много денег, Счастье в дом вам принесёт. Будет пусть хозяйка года К вам, бесспорно, благодушной, Чтобы жизнь была богатой, Яркой, радостной, нескучной!</vt:lpstr>
      <vt:lpstr>С Наступающим Новым годом!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Как празднуют Новый год в разных странах.</dc:title>
  <dc:creator>Пользователь Windows</dc:creator>
  <cp:lastModifiedBy>Пользователь Windows</cp:lastModifiedBy>
  <cp:revision>40</cp:revision>
  <dcterms:created xsi:type="dcterms:W3CDTF">2018-12-14T05:06:55Z</dcterms:created>
  <dcterms:modified xsi:type="dcterms:W3CDTF">2018-12-25T07:05:28Z</dcterms:modified>
</cp:coreProperties>
</file>