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59" r:id="rId5"/>
    <p:sldId id="274" r:id="rId6"/>
    <p:sldId id="273" r:id="rId7"/>
    <p:sldId id="260" r:id="rId8"/>
    <p:sldId id="266" r:id="rId9"/>
    <p:sldId id="265" r:id="rId10"/>
    <p:sldId id="262" r:id="rId11"/>
    <p:sldId id="261" r:id="rId12"/>
    <p:sldId id="263" r:id="rId13"/>
    <p:sldId id="264" r:id="rId14"/>
    <p:sldId id="268" r:id="rId15"/>
    <p:sldId id="267" r:id="rId16"/>
    <p:sldId id="269" r:id="rId17"/>
    <p:sldId id="271" r:id="rId18"/>
    <p:sldId id="275"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6D8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pPr/>
              <a:t>16.12.2021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pPr/>
              <a:t>‹#›</a:t>
            </a:fld>
            <a:endParaRPr lang="ru-RU" dirty="0"/>
          </a:p>
        </p:txBody>
      </p:sp>
    </p:spTree>
    <p:extLst>
      <p:ext uri="{BB962C8B-B14F-4D97-AF65-F5344CB8AC3E}">
        <p14:creationId xmlns="" xmlns:p14="http://schemas.microsoft.com/office/powerpoint/2010/main"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a:t>
            </a:fld>
            <a:endParaRPr lang="ru-RU" dirty="0"/>
          </a:p>
        </p:txBody>
      </p:sp>
    </p:spTree>
    <p:extLst>
      <p:ext uri="{BB962C8B-B14F-4D97-AF65-F5344CB8AC3E}">
        <p14:creationId xmlns="" xmlns:p14="http://schemas.microsoft.com/office/powerpoint/2010/main" val="241156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100" b="0" dirty="0" smtClean="0">
                <a:effectLst/>
                <a:latin typeface="Times New Roman"/>
                <a:ea typeface="Calibri"/>
                <a:cs typeface="Times New Roman"/>
              </a:rPr>
              <a:t>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a:t>
            </a:r>
          </a:p>
          <a:p>
            <a:pPr>
              <a:lnSpc>
                <a:spcPct val="115000"/>
              </a:lnSpc>
              <a:spcAft>
                <a:spcPts val="1000"/>
              </a:spcAft>
            </a:pPr>
            <a:r>
              <a:rPr lang="ru-RU" sz="1100" b="0" dirty="0" smtClean="0">
                <a:solidFill>
                  <a:srgbClr val="FF0000"/>
                </a:solidFill>
                <a:effectLst/>
                <a:latin typeface="Times New Roman"/>
                <a:ea typeface="Calibri"/>
              </a:rPr>
              <a:t>Женская рубаха</a:t>
            </a:r>
            <a:r>
              <a:rPr lang="ru-RU" sz="1100" b="0" dirty="0" smtClean="0">
                <a:effectLst/>
                <a:latin typeface="Times New Roman"/>
                <a:ea typeface="Calibri"/>
              </a:rPr>
              <a:t> отличалась от мужской длиной, которая доходила до щиколотки, они шились из льняных тканей и украшались вышивкой.  Носили рубаху с нешироким поясом. </a:t>
            </a:r>
            <a:endParaRPr lang="ru-RU" sz="1100" b="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3</a:t>
            </a:fld>
            <a:endParaRPr lang="ru-RU" dirty="0"/>
          </a:p>
        </p:txBody>
      </p:sp>
    </p:spTree>
    <p:extLst>
      <p:ext uri="{BB962C8B-B14F-4D97-AF65-F5344CB8AC3E}">
        <p14:creationId xmlns="" xmlns:p14="http://schemas.microsoft.com/office/powerpoint/2010/main" val="113209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b="0" dirty="0" smtClean="0">
                <a:effectLst/>
                <a:latin typeface="Times New Roman"/>
                <a:ea typeface="Calibri"/>
                <a:cs typeface="Times New Roman"/>
              </a:rPr>
              <a:t>Поверх рубахи  замужние женщины обычно надевали </a:t>
            </a:r>
            <a:r>
              <a:rPr lang="ru-RU" sz="1200" b="0" dirty="0" smtClean="0">
                <a:solidFill>
                  <a:srgbClr val="FF0000"/>
                </a:solidFill>
                <a:effectLst/>
                <a:latin typeface="Times New Roman"/>
                <a:ea typeface="Calibri"/>
                <a:cs typeface="Times New Roman"/>
              </a:rPr>
              <a:t>Понёву</a:t>
            </a:r>
            <a:r>
              <a:rPr lang="ru-RU" sz="1200" b="0" dirty="0" smtClean="0">
                <a:effectLst/>
                <a:latin typeface="Times New Roman"/>
                <a:ea typeface="Calibri"/>
                <a:cs typeface="Times New Roman"/>
              </a:rPr>
              <a:t>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Понёву со временем вытеснил более удобный наряд – сарафан.  Его носили и молодые девушки, и замужние женщины.</a:t>
            </a:r>
            <a:r>
              <a:rPr lang="ru-RU" sz="1200" b="0" spc="10" dirty="0" smtClean="0">
                <a:solidFill>
                  <a:srgbClr val="222222"/>
                </a:solidFill>
                <a:effectLst/>
                <a:latin typeface="Tahoma"/>
                <a:ea typeface="Times New Roman"/>
                <a:cs typeface="Times New Roman"/>
              </a:rPr>
              <a:t>                        </a:t>
            </a:r>
          </a:p>
          <a:p>
            <a:pPr>
              <a:lnSpc>
                <a:spcPct val="115000"/>
              </a:lnSpc>
              <a:spcAft>
                <a:spcPts val="1000"/>
              </a:spcAft>
            </a:pPr>
            <a:r>
              <a:rPr lang="ru-RU" sz="1200" b="0" spc="10" dirty="0" smtClean="0">
                <a:solidFill>
                  <a:srgbClr val="222222"/>
                </a:solidFill>
                <a:effectLst/>
                <a:latin typeface="Tahoma"/>
                <a:ea typeface="Times New Roman"/>
                <a:cs typeface="Times New Roman"/>
              </a:rPr>
              <a:t>  </a:t>
            </a:r>
            <a:r>
              <a:rPr lang="ru-RU" sz="1200" b="0" spc="10" dirty="0" smtClean="0">
                <a:solidFill>
                  <a:srgbClr val="FF0000"/>
                </a:solidFill>
                <a:effectLst/>
                <a:latin typeface="Times New Roman"/>
                <a:ea typeface="Times New Roman"/>
                <a:cs typeface="Times New Roman"/>
              </a:rPr>
              <a:t>Сарафан</a:t>
            </a:r>
            <a:r>
              <a:rPr lang="ru-RU" sz="1200" b="0" spc="10" dirty="0" smtClean="0">
                <a:solidFill>
                  <a:srgbClr val="222222"/>
                </a:solidFill>
                <a:effectLst/>
                <a:latin typeface="Times New Roman"/>
                <a:ea typeface="Times New Roman"/>
                <a:cs typeface="Times New Roman"/>
              </a:rPr>
              <a:t> распашная длинная одежда без рукавов, на лямках. Сарафаны шили из разных тканей, украшали вышивкой и тесьмой.</a:t>
            </a:r>
            <a:br>
              <a:rPr lang="ru-RU" sz="1200" b="0" spc="10" dirty="0" smtClean="0">
                <a:solidFill>
                  <a:srgbClr val="222222"/>
                </a:solidFill>
                <a:effectLst/>
                <a:latin typeface="Times New Roman"/>
                <a:ea typeface="Times New Roman"/>
                <a:cs typeface="Times New Roman"/>
              </a:rPr>
            </a:br>
            <a:r>
              <a:rPr lang="ru-RU" sz="1200" b="0" spc="10" dirty="0" smtClean="0">
                <a:solidFill>
                  <a:srgbClr val="FF0000"/>
                </a:solidFill>
                <a:effectLst/>
                <a:latin typeface="Times New Roman"/>
                <a:ea typeface="Times New Roman"/>
                <a:cs typeface="Times New Roman"/>
              </a:rPr>
              <a:t>  </a:t>
            </a:r>
            <a:r>
              <a:rPr lang="ru-RU" sz="1200" b="0" spc="10" dirty="0" smtClean="0">
                <a:solidFill>
                  <a:srgbClr val="222222"/>
                </a:solidFill>
                <a:effectLst/>
                <a:latin typeface="Times New Roman"/>
                <a:ea typeface="Times New Roman"/>
                <a:cs typeface="Times New Roman"/>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Она была частью сарафанного комплекса. Летняя более длинная, на зиму шили утепленную и более короткую.</a:t>
            </a:r>
            <a:endParaRPr lang="ru-RU" sz="1200" b="0" dirty="0" smtClean="0">
              <a:effectLst/>
              <a:latin typeface="+mn-lt"/>
              <a:ea typeface="Calibri"/>
              <a:cs typeface="Times New Roman"/>
            </a:endParaRPr>
          </a:p>
          <a:p>
            <a:pPr>
              <a:lnSpc>
                <a:spcPct val="115000"/>
              </a:lnSpc>
              <a:spcAft>
                <a:spcPts val="1000"/>
              </a:spcAft>
            </a:pPr>
            <a:r>
              <a:rPr lang="ru-RU" sz="1200" b="0" dirty="0" smtClean="0">
                <a:effectLst/>
                <a:latin typeface="Times New Roman"/>
                <a:ea typeface="Calibri"/>
                <a:cs typeface="Times New Roman"/>
              </a:rPr>
              <a:t>Обязательной частью одежды русских мужчин служили порты – неширокие, длинные штаны, суживающиеся к низу и доходящие до щиколоток.</a:t>
            </a:r>
            <a:endParaRPr lang="ru-RU" sz="1200" b="0" dirty="0" smtClean="0">
              <a:effectLst/>
              <a:latin typeface="+mn-lt"/>
              <a:ea typeface="Calibri"/>
              <a:cs typeface="Times New Roman"/>
            </a:endParaRPr>
          </a:p>
          <a:p>
            <a:r>
              <a:rPr lang="ru-RU" sz="1200" b="0" spc="10" dirty="0" smtClean="0">
                <a:solidFill>
                  <a:srgbClr val="FF0000"/>
                </a:solidFill>
                <a:effectLst/>
                <a:latin typeface="Times New Roman"/>
                <a:ea typeface="Times New Roman"/>
              </a:rPr>
              <a:t> </a:t>
            </a:r>
            <a:r>
              <a:rPr lang="ru-RU" sz="1200" b="0" spc="10" dirty="0" smtClean="0">
                <a:solidFill>
                  <a:srgbClr val="222222"/>
                </a:solidFill>
                <a:effectLst/>
                <a:latin typeface="Times New Roman"/>
                <a:ea typeface="Times New Roman"/>
              </a:rPr>
              <a:t> Поверх рубахи обычно надевали зипун. Зипун застегивался на пуговицы. Он доходил до колен, имел длинные узкие рукава. У зипуна не было воротника. Вокруг талии зипун опоясывался нешироким поясом.</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4</a:t>
            </a:fld>
            <a:endParaRPr lang="ru-RU"/>
          </a:p>
        </p:txBody>
      </p:sp>
    </p:spTree>
    <p:extLst>
      <p:ext uri="{BB962C8B-B14F-4D97-AF65-F5344CB8AC3E}">
        <p14:creationId xmlns="" xmlns:p14="http://schemas.microsoft.com/office/powerpoint/2010/main" val="90561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R="162560">
              <a:lnSpc>
                <a:spcPct val="115000"/>
              </a:lnSpc>
              <a:spcAft>
                <a:spcPts val="1000"/>
              </a:spcAft>
            </a:pPr>
            <a:r>
              <a:rPr lang="ru-RU" sz="1200" dirty="0" smtClean="0">
                <a:effectLst/>
                <a:latin typeface="+mn-lt"/>
                <a:ea typeface="Calibri"/>
                <a:cs typeface="Times New Roman"/>
              </a:rPr>
              <a:t>Телогрея- женская верхняя  одежда. В плечах узкая, к подолу шире, рукава длинные с проймами. Телогреи были холодные и </a:t>
            </a:r>
            <a:r>
              <a:rPr lang="ru-RU" sz="1200" dirty="0" err="1" smtClean="0">
                <a:effectLst/>
                <a:latin typeface="+mn-lt"/>
                <a:ea typeface="Calibri"/>
                <a:cs typeface="Times New Roman"/>
              </a:rPr>
              <a:t>тёплые.тулуп.шуба</a:t>
            </a:r>
            <a:endParaRPr lang="ru-RU" sz="1100" dirty="0" smtClean="0">
              <a:effectLst/>
              <a:latin typeface="+mn-lt"/>
              <a:ea typeface="Calibri"/>
              <a:cs typeface="Times New Roman"/>
            </a:endParaRPr>
          </a:p>
          <a:p>
            <a:pPr marR="162560">
              <a:lnSpc>
                <a:spcPct val="115000"/>
              </a:lnSpc>
              <a:spcAft>
                <a:spcPts val="1000"/>
              </a:spcAft>
            </a:pPr>
            <a:r>
              <a:rPr lang="ru-RU" sz="1200" b="1" dirty="0" smtClean="0">
                <a:effectLst/>
                <a:latin typeface="+mn-lt"/>
                <a:ea typeface="Calibri"/>
                <a:cs typeface="Times New Roman"/>
              </a:rPr>
              <a:t> </a:t>
            </a:r>
            <a:endParaRPr lang="ru-RU" sz="1100" dirty="0" smtClean="0">
              <a:effectLst/>
              <a:latin typeface="+mn-lt"/>
              <a:ea typeface="Calibri"/>
              <a:cs typeface="Times New Roman"/>
            </a:endParaRPr>
          </a:p>
          <a:p>
            <a:pPr>
              <a:lnSpc>
                <a:spcPct val="115000"/>
              </a:lnSpc>
              <a:spcAft>
                <a:spcPts val="1000"/>
              </a:spcAft>
            </a:pPr>
            <a:r>
              <a:rPr lang="ru-RU" sz="1200" dirty="0" smtClean="0">
                <a:effectLst/>
                <a:latin typeface="+mn-lt"/>
                <a:ea typeface="Calibri"/>
                <a:cs typeface="Times New Roman"/>
              </a:rPr>
              <a:t>Армяк- крестьянская верхняя одежда из толстого сукна в виде кафтана.</a:t>
            </a:r>
            <a:endParaRPr lang="ru-RU" sz="110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7</a:t>
            </a:fld>
            <a:endParaRPr lang="ru-RU"/>
          </a:p>
        </p:txBody>
      </p:sp>
    </p:spTree>
    <p:extLst>
      <p:ext uri="{BB962C8B-B14F-4D97-AF65-F5344CB8AC3E}">
        <p14:creationId xmlns="" xmlns:p14="http://schemas.microsoft.com/office/powerpoint/2010/main" val="287258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ts val="1320"/>
              </a:lnSpc>
              <a:spcAft>
                <a:spcPts val="0"/>
              </a:spcAft>
            </a:pPr>
            <a:r>
              <a:rPr lang="ru-RU" sz="1100" dirty="0" smtClean="0">
                <a:solidFill>
                  <a:srgbClr val="000000"/>
                </a:solidFill>
                <a:effectLst/>
                <a:latin typeface="Tahoma"/>
                <a:ea typeface="Times New Roman"/>
                <a:cs typeface="Times New Roman"/>
              </a:rPr>
              <a:t>Выходной одежде придавали особое значение все сословия.  Достаточно было один раз взглянуть на одежду человека, чтобы понять, кто он, из какой местности, каков его статус, холост он или женат.</a:t>
            </a:r>
            <a:endParaRPr lang="ru-RU" sz="1100" dirty="0" smtClean="0">
              <a:effectLst/>
              <a:latin typeface="+mn-lt"/>
              <a:ea typeface="Calibri"/>
              <a:cs typeface="Times New Roman"/>
            </a:endParaRPr>
          </a:p>
          <a:p>
            <a:pPr algn="l"/>
            <a:r>
              <a:rPr lang="ru-RU" sz="1100" dirty="0" smtClean="0">
                <a:solidFill>
                  <a:srgbClr val="000000"/>
                </a:solidFill>
                <a:effectLst/>
                <a:latin typeface="Tahoma"/>
                <a:ea typeface="Times New Roman"/>
              </a:rPr>
              <a:t>Такая «визитная карточка» позволяла сразу решить, как вести себя с незнакомым человеком. </a:t>
            </a: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10</a:t>
            </a:fld>
            <a:endParaRPr lang="ru-RU" dirty="0"/>
          </a:p>
        </p:txBody>
      </p:sp>
    </p:spTree>
    <p:extLst>
      <p:ext uri="{BB962C8B-B14F-4D97-AF65-F5344CB8AC3E}">
        <p14:creationId xmlns="" xmlns:p14="http://schemas.microsoft.com/office/powerpoint/2010/main" val="409291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ct val="115000"/>
              </a:lnSpc>
              <a:spcAft>
                <a:spcPts val="1000"/>
              </a:spcAft>
            </a:pP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lgn="l">
              <a:lnSpc>
                <a:spcPct val="115000"/>
              </a:lnSpc>
              <a:spcAft>
                <a:spcPts val="1000"/>
              </a:spcAft>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Она переходили по наследству из поколения в поколение. </a:t>
            </a:r>
            <a:r>
              <a:rPr lang="ru-RU" sz="1100" b="0" dirty="0" smtClean="0">
                <a:solidFill>
                  <a:srgbClr val="000000"/>
                </a:solidFill>
                <a:effectLst/>
                <a:latin typeface="Tahoma"/>
                <a:ea typeface="Times New Roman"/>
                <a:cs typeface="Times New Roman"/>
              </a:rPr>
              <a:t>Ее доставали только по большим праздникам и торжественным случаям, когда нужно было себя показать. Костюм был в старину</a:t>
            </a:r>
            <a:r>
              <a:rPr lang="ru-RU" sz="1100" b="0" baseline="0" dirty="0" smtClean="0">
                <a:solidFill>
                  <a:srgbClr val="000000"/>
                </a:solidFill>
                <a:effectLst/>
                <a:latin typeface="Tahoma"/>
                <a:ea typeface="Times New Roman"/>
                <a:cs typeface="Times New Roman"/>
              </a:rPr>
              <a:t> </a:t>
            </a:r>
            <a:r>
              <a:rPr lang="ru-RU" sz="1100" b="0" dirty="0" smtClean="0">
                <a:solidFill>
                  <a:srgbClr val="000000"/>
                </a:solidFill>
                <a:effectLst/>
                <a:latin typeface="Tahoma"/>
                <a:ea typeface="Times New Roman"/>
                <a:cs typeface="Times New Roman"/>
              </a:rPr>
              <a:t>показным. Бережное отношение к одежде определило строгое разграничение повседневного и праздничного костюма. По степени изношенности все сословия разделяли </a:t>
            </a:r>
            <a:r>
              <a:rPr lang="ru-RU" sz="1100" b="0" dirty="0" err="1" smtClean="0">
                <a:solidFill>
                  <a:srgbClr val="000000"/>
                </a:solidFill>
                <a:effectLst/>
                <a:latin typeface="Tahoma"/>
                <a:ea typeface="Times New Roman"/>
                <a:cs typeface="Times New Roman"/>
              </a:rPr>
              <a:t>ветшалое</a:t>
            </a:r>
            <a:r>
              <a:rPr lang="ru-RU" sz="1100" b="0" dirty="0" smtClean="0">
                <a:solidFill>
                  <a:srgbClr val="000000"/>
                </a:solidFill>
                <a:effectLst/>
                <a:latin typeface="Tahoma"/>
                <a:ea typeface="Times New Roman"/>
                <a:cs typeface="Times New Roman"/>
              </a:rPr>
              <a:t> платье (старое), вседневное (повседневное) и лучшее (нарядное). Даже если эти вещи изнашивались, то их чинили. Одежда составляла</a:t>
            </a:r>
            <a:r>
              <a:rPr lang="ru-RU" sz="1100" b="0" baseline="0" dirty="0" smtClean="0">
                <a:solidFill>
                  <a:srgbClr val="000000"/>
                </a:solidFill>
                <a:effectLst/>
                <a:latin typeface="Tahoma"/>
                <a:ea typeface="Times New Roman"/>
                <a:cs typeface="Times New Roman"/>
              </a:rPr>
              <a:t> </a:t>
            </a:r>
            <a:r>
              <a:rPr lang="ru-RU" sz="1100" b="0" dirty="0" smtClean="0">
                <a:solidFill>
                  <a:srgbClr val="000000"/>
                </a:solidFill>
                <a:effectLst/>
                <a:latin typeface="Tahoma"/>
                <a:ea typeface="Times New Roman"/>
                <a:cs typeface="Times New Roman"/>
              </a:rPr>
              <a:t>предмет богатства дома.</a:t>
            </a:r>
            <a:endParaRPr lang="ru-RU" sz="1100" b="0" dirty="0" smtClean="0">
              <a:effectLst/>
              <a:latin typeface="+mn-lt"/>
              <a:ea typeface="Calibri"/>
              <a:cs typeface="Times New Roman"/>
            </a:endParaRPr>
          </a:p>
          <a:p>
            <a:pPr algn="l">
              <a:lnSpc>
                <a:spcPct val="115000"/>
              </a:lnSpc>
              <a:spcAft>
                <a:spcPts val="1000"/>
              </a:spcAft>
            </a:pPr>
            <a:endParaRPr lang="ru-RU" sz="160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11</a:t>
            </a:fld>
            <a:endParaRPr lang="ru-RU" dirty="0"/>
          </a:p>
        </p:txBody>
      </p:sp>
    </p:spTree>
    <p:extLst>
      <p:ext uri="{BB962C8B-B14F-4D97-AF65-F5344CB8AC3E}">
        <p14:creationId xmlns="" xmlns:p14="http://schemas.microsoft.com/office/powerpoint/2010/main" val="2748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15000"/>
              </a:lnSpc>
              <a:spcAft>
                <a:spcPts val="1000"/>
              </a:spcAft>
            </a:pPr>
            <a:r>
              <a:rPr lang="ru-RU" sz="1100" dirty="0" smtClean="0">
                <a:effectLst/>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br>
              <a:rPr lang="ru-RU" sz="1100" dirty="0" smtClean="0">
                <a:effectLst/>
                <a:latin typeface="Times New Roman" panose="02020603050405020304" pitchFamily="18" charset="0"/>
                <a:ea typeface="Calibri"/>
                <a:cs typeface="Times New Roman" panose="02020603050405020304" pitchFamily="18" charset="0"/>
              </a:rPr>
            </a:b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12</a:t>
            </a:fld>
            <a:endParaRPr lang="ru-RU" dirty="0"/>
          </a:p>
        </p:txBody>
      </p:sp>
    </p:spTree>
    <p:extLst>
      <p:ext uri="{BB962C8B-B14F-4D97-AF65-F5344CB8AC3E}">
        <p14:creationId xmlns="" xmlns:p14="http://schemas.microsoft.com/office/powerpoint/2010/main" val="378708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ct val="115000"/>
              </a:lnSpc>
              <a:spcAft>
                <a:spcPts val="1000"/>
              </a:spcAft>
            </a:pPr>
            <a:r>
              <a:rPr lang="ru-RU" sz="1200" dirty="0" smtClean="0">
                <a:effectLst/>
                <a:latin typeface="+mn-lt"/>
                <a:ea typeface="Calibri"/>
                <a:cs typeface="Times New Roman"/>
              </a:rPr>
              <a:t>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Для глажки еще использовали валек, на который белье наматывали, а рубелем его прокатывали. Валек и рубль - два неразлучных предмета для глажки.</a:t>
            </a:r>
            <a:r>
              <a:rPr lang="ru-RU" sz="1050" b="1" dirty="0" smtClean="0">
                <a:effectLst/>
                <a:latin typeface="+mn-lt"/>
                <a:ea typeface="Calibri"/>
                <a:cs typeface="Times New Roman"/>
              </a:rPr>
              <a:t> </a:t>
            </a:r>
            <a:r>
              <a:rPr lang="ru-RU" sz="1200" b="0" dirty="0" smtClean="0">
                <a:effectLst/>
                <a:latin typeface="Times New Roman" panose="02020603050405020304" pitchFamily="18" charset="0"/>
                <a:ea typeface="Calibri"/>
                <a:cs typeface="Times New Roman" panose="02020603050405020304" pitchFamily="18" charset="0"/>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 </a:t>
            </a:r>
          </a:p>
          <a:p>
            <a:pPr algn="l">
              <a:lnSpc>
                <a:spcPct val="115000"/>
              </a:lnSpc>
              <a:spcAft>
                <a:spcPts val="1000"/>
              </a:spcAft>
            </a:pP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13</a:t>
            </a:fld>
            <a:endParaRPr lang="ru-RU" dirty="0"/>
          </a:p>
        </p:txBody>
      </p:sp>
    </p:spTree>
    <p:extLst>
      <p:ext uri="{BB962C8B-B14F-4D97-AF65-F5344CB8AC3E}">
        <p14:creationId xmlns="" xmlns:p14="http://schemas.microsoft.com/office/powerpoint/2010/main" val="213046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251671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41704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10720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914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26189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397493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227754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294298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53956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31048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35059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403D-9F21-4CD6-B8D5-DA15DA0C2A7C}" type="datetimeFigureOut">
              <a:rPr lang="ru-RU" smtClean="0"/>
              <a:pPr/>
              <a:t>16.12.2021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EC6E-78E6-442E-B76A-76A658746972}" type="slidenum">
              <a:rPr lang="ru-RU" smtClean="0"/>
              <a:pPr/>
              <a:t>‹#›</a:t>
            </a:fld>
            <a:endParaRPr lang="ru-RU" dirty="0"/>
          </a:p>
        </p:txBody>
      </p:sp>
    </p:spTree>
    <p:extLst>
      <p:ext uri="{BB962C8B-B14F-4D97-AF65-F5344CB8AC3E}">
        <p14:creationId xmlns="" xmlns:p14="http://schemas.microsoft.com/office/powerpoint/2010/main" val="21745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2656"/>
            <a:ext cx="8352928" cy="6048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9592" y="1556792"/>
            <a:ext cx="7344816" cy="1938992"/>
          </a:xfrm>
          <a:prstGeom prst="rect">
            <a:avLst/>
          </a:prstGeom>
          <a:noFill/>
          <a:ln>
            <a:noFill/>
          </a:ln>
        </p:spPr>
        <p:txBody>
          <a:bodyPr wrap="square" rtlCol="0">
            <a:spAutoFit/>
          </a:bodyPr>
          <a:lstStyle/>
          <a:p>
            <a:pPr algn="ctr"/>
            <a:r>
              <a:rPr lang="ru-RU" sz="6000" b="1" dirty="0" smtClean="0">
                <a:solidFill>
                  <a:srgbClr val="FF0000"/>
                </a:solidFill>
                <a:latin typeface="Gabriola" panose="04040605051002020D02" pitchFamily="82" charset="0"/>
              </a:rPr>
              <a:t>Русский народный костюм -</a:t>
            </a:r>
          </a:p>
          <a:p>
            <a:r>
              <a:rPr lang="ru-RU" sz="6000" b="1" dirty="0" smtClean="0">
                <a:solidFill>
                  <a:srgbClr val="FF0000"/>
                </a:solidFill>
                <a:latin typeface="Gabriola" panose="04040605051002020D02" pitchFamily="82" charset="0"/>
              </a:rPr>
              <a:t>        хранитель истории</a:t>
            </a:r>
            <a:endParaRPr lang="ru-RU" sz="6000" b="1" dirty="0">
              <a:solidFill>
                <a:srgbClr val="FF0000"/>
              </a:solidFill>
              <a:latin typeface="Gabriola" panose="04040605051002020D02" pitchFamily="82" charset="0"/>
            </a:endParaRPr>
          </a:p>
        </p:txBody>
      </p:sp>
    </p:spTree>
    <p:extLst>
      <p:ext uri="{BB962C8B-B14F-4D97-AF65-F5344CB8AC3E}">
        <p14:creationId xmlns="" xmlns:p14="http://schemas.microsoft.com/office/powerpoint/2010/main" val="1229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2656"/>
            <a:ext cx="8229600" cy="1080120"/>
          </a:xfrm>
        </p:spPr>
        <p:txBody>
          <a:bodyPr>
            <a:normAutofit fontScale="90000"/>
          </a:bodyPr>
          <a:lstStyle/>
          <a:p>
            <a:pPr>
              <a:lnSpc>
                <a:spcPct val="115000"/>
              </a:lnSpc>
              <a:spcAft>
                <a:spcPts val="1000"/>
              </a:spcAft>
            </a:pPr>
            <a:r>
              <a:rPr lang="ru-RU" b="1" dirty="0">
                <a:solidFill>
                  <a:srgbClr val="FF0000"/>
                </a:solidFill>
                <a:latin typeface="Times New Roman" panose="02020603050405020304" pitchFamily="18" charset="0"/>
                <a:ea typeface="Calibri"/>
                <a:cs typeface="Times New Roman" panose="02020603050405020304" pitchFamily="18" charset="0"/>
              </a:rPr>
              <a:t>По одежке </a:t>
            </a:r>
            <a:r>
              <a:rPr lang="ru-RU" b="1" dirty="0" smtClean="0">
                <a:solidFill>
                  <a:srgbClr val="FF0000"/>
                </a:solidFill>
                <a:latin typeface="Times New Roman" panose="02020603050405020304" pitchFamily="18" charset="0"/>
                <a:ea typeface="Calibri"/>
                <a:cs typeface="Times New Roman" panose="02020603050405020304" pitchFamily="18" charset="0"/>
              </a:rPr>
              <a:t>встречают </a:t>
            </a:r>
            <a:r>
              <a:rPr lang="ru-RU" b="1" dirty="0" smtClean="0">
                <a:solidFill>
                  <a:srgbClr val="FF0000"/>
                </a:solidFill>
                <a:ea typeface="Calibri"/>
                <a:cs typeface="Times New Roman"/>
              </a:rPr>
              <a:t>!</a:t>
            </a:r>
            <a:r>
              <a:rPr lang="ru-RU" sz="2000" dirty="0">
                <a:ea typeface="Calibri"/>
                <a:cs typeface="Times New Roman"/>
              </a:rPr>
              <a:t/>
            </a:r>
            <a:br>
              <a:rPr lang="ru-RU" sz="2000" dirty="0">
                <a:ea typeface="Calibri"/>
                <a:cs typeface="Times New Roman"/>
              </a:rPr>
            </a:br>
            <a:endParaRPr lang="ru-RU" sz="2700" dirty="0"/>
          </a:p>
        </p:txBody>
      </p:sp>
      <p:pic>
        <p:nvPicPr>
          <p:cNvPr id="12" name="Объект 11"/>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539552" y="1412776"/>
            <a:ext cx="3960440" cy="5112568"/>
          </a:xfrm>
          <a:ln w="57150">
            <a:solidFill>
              <a:srgbClr val="C00000"/>
            </a:solidFill>
          </a:ln>
        </p:spPr>
      </p:pic>
      <p:pic>
        <p:nvPicPr>
          <p:cNvPr id="13" name="Объект 12"/>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788024" y="1412776"/>
            <a:ext cx="4032448" cy="5112568"/>
          </a:xfrm>
          <a:ln w="57150">
            <a:solidFill>
              <a:srgbClr val="C00000"/>
            </a:solidFill>
          </a:ln>
        </p:spPr>
      </p:pic>
    </p:spTree>
    <p:extLst>
      <p:ext uri="{BB962C8B-B14F-4D97-AF65-F5344CB8AC3E}">
        <p14:creationId xmlns="" xmlns:p14="http://schemas.microsoft.com/office/powerpoint/2010/main" val="32473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88640"/>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3600" b="1" dirty="0">
                <a:solidFill>
                  <a:srgbClr val="C00000"/>
                </a:solidFill>
                <a:latin typeface="Times New Roman" panose="02020603050405020304" pitchFamily="18" charset="0"/>
                <a:cs typeface="Times New Roman" panose="02020603050405020304" pitchFamily="18" charset="0"/>
              </a:rPr>
              <a:t>Ценилась одежда в старину очень </a:t>
            </a:r>
            <a:r>
              <a:rPr lang="ru-RU" sz="3600" b="1" dirty="0" smtClean="0">
                <a:solidFill>
                  <a:srgbClr val="C00000"/>
                </a:solidFill>
                <a:latin typeface="Times New Roman" panose="02020603050405020304" pitchFamily="18" charset="0"/>
                <a:cs typeface="Times New Roman" panose="02020603050405020304" pitchFamily="18" charset="0"/>
              </a:rPr>
              <a:t>высоко</a:t>
            </a:r>
            <a:r>
              <a:rPr lang="ru-RU" sz="3600" b="1" dirty="0">
                <a:solidFill>
                  <a:srgbClr val="C00000"/>
                </a:solidFill>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827584" y="1268760"/>
            <a:ext cx="7776864" cy="518457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5855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512168"/>
          </a:xfrm>
          <a:noFill/>
          <a:ln w="76200">
            <a:noFill/>
            <a:prstDash val="lgDashDotDot"/>
          </a:ln>
        </p:spPr>
        <p:txBody>
          <a:bodyPr>
            <a:noAutofit/>
          </a:bodyPr>
          <a:lstStyle/>
          <a:p>
            <a:pPr>
              <a:lnSpc>
                <a:spcPct val="115000"/>
              </a:lnSpc>
              <a:spcAft>
                <a:spcPts val="1000"/>
              </a:spcAft>
            </a:pPr>
            <a:r>
              <a:rPr lang="ru-RU" sz="3200" b="1" dirty="0">
                <a:solidFill>
                  <a:srgbClr val="C00000"/>
                </a:solidFill>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r>
              <a:rPr lang="ru-RU" sz="3200" dirty="0">
                <a:solidFill>
                  <a:srgbClr val="C00000"/>
                </a:solidFill>
                <a:latin typeface="Times New Roman" panose="02020603050405020304" pitchFamily="18" charset="0"/>
                <a:ea typeface="Calibri"/>
                <a:cs typeface="Times New Roman" panose="02020603050405020304" pitchFamily="18" charset="0"/>
              </a:rPr>
              <a:t/>
            </a:r>
            <a:br>
              <a:rPr lang="ru-RU" sz="3200" dirty="0">
                <a:solidFill>
                  <a:srgbClr val="C00000"/>
                </a:solidFill>
                <a:latin typeface="Times New Roman" panose="02020603050405020304" pitchFamily="18" charset="0"/>
                <a:ea typeface="Calibri"/>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597464" y="4797152"/>
            <a:ext cx="3168352" cy="1584176"/>
          </a:xfr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80113" y="1628800"/>
            <a:ext cx="3240360" cy="2520280"/>
          </a:xfrm>
          <a:prstGeom prst="rect">
            <a:avLst/>
          </a:prstGeom>
        </p:spPr>
      </p:pic>
      <p:pic>
        <p:nvPicPr>
          <p:cNvPr id="9" name="Содержимое 8" descr="C:\Users\дом\Desktop\22466342_m.jpg"/>
          <p:cNvPicPr>
            <a:picLocks noGrp="1"/>
          </p:cNvPicPr>
          <p:nvPr>
            <p:ph sz="half" idx="1"/>
          </p:nvPr>
        </p:nvPicPr>
        <p:blipFill>
          <a:blip r:embed="rId5"/>
          <a:srcRect l="1125" t="2833" r="2125" b="3500"/>
          <a:stretch>
            <a:fillRect/>
          </a:stretch>
        </p:blipFill>
        <p:spPr bwMode="auto">
          <a:xfrm>
            <a:off x="571472" y="2357430"/>
            <a:ext cx="4210080" cy="3757785"/>
          </a:xfrm>
          <a:prstGeom prst="rect">
            <a:avLst/>
          </a:prstGeom>
          <a:noFill/>
          <a:ln w="9525">
            <a:noFill/>
            <a:miter lim="800000"/>
            <a:headEnd/>
            <a:tailEnd/>
          </a:ln>
        </p:spPr>
      </p:pic>
    </p:spTree>
    <p:extLst>
      <p:ext uri="{BB962C8B-B14F-4D97-AF65-F5344CB8AC3E}">
        <p14:creationId xmlns="" xmlns:p14="http://schemas.microsoft.com/office/powerpoint/2010/main" val="11172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a typeface="Calibri"/>
                <a:cs typeface="Times New Roman"/>
              </a:rPr>
              <a:t> </a:t>
            </a:r>
            <a:r>
              <a:rPr lang="ru-RU" sz="3600" b="1" dirty="0">
                <a:solidFill>
                  <a:srgbClr val="C00000"/>
                </a:solidFill>
                <a:latin typeface="Times New Roman" panose="02020603050405020304" pitchFamily="18" charset="0"/>
                <a:ea typeface="Calibri"/>
                <a:cs typeface="Times New Roman" panose="02020603050405020304" pitchFamily="18" charset="0"/>
              </a:rPr>
              <a:t>На Руси были своеобразные приспособления для стирки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 </a:t>
            </a:r>
            <a:r>
              <a:rPr lang="ru-RU" sz="3600" b="1" dirty="0">
                <a:solidFill>
                  <a:srgbClr val="C00000"/>
                </a:solidFill>
                <a:latin typeface="Times New Roman" panose="02020603050405020304" pitchFamily="18" charset="0"/>
                <a:ea typeface="Calibri"/>
                <a:cs typeface="Times New Roman" panose="02020603050405020304" pitchFamily="18" charset="0"/>
              </a:rPr>
              <a:t>глажки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и хранения белья</a:t>
            </a:r>
            <a:r>
              <a:rPr lang="ru-RU" sz="3600" b="1" dirty="0">
                <a:solidFill>
                  <a:srgbClr val="C00000"/>
                </a:solidFill>
                <a:latin typeface="Times New Roman" panose="02020603050405020304" pitchFamily="18" charset="0"/>
                <a:ea typeface="Calibri"/>
                <a:cs typeface="Times New Roman" panose="02020603050405020304" pitchFamily="18" charset="0"/>
              </a:rPr>
              <a:t>. </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4" cstate="print">
            <a:extLst>
              <a:ext uri="{28A0092B-C50C-407E-A947-70E740481C1C}">
                <a14:useLocalDpi xmlns="" xmlns:a14="http://schemas.microsoft.com/office/drawing/2010/main" val="0"/>
              </a:ext>
            </a:extLst>
          </a:blip>
          <a:stretch>
            <a:fillRect/>
          </a:stretch>
        </p:blipFill>
        <p:spPr>
          <a:xfrm>
            <a:off x="251520" y="1844824"/>
            <a:ext cx="3924300" cy="3888432"/>
          </a:xfrm>
        </p:spPr>
      </p:pic>
      <p:pic>
        <p:nvPicPr>
          <p:cNvPr id="6" name="Объект 5"/>
          <p:cNvPicPr>
            <a:picLocks noGrp="1" noChangeAspect="1"/>
          </p:cNvPicPr>
          <p:nvPr>
            <p:ph sz="half" idx="2"/>
          </p:nvPr>
        </p:nvPicPr>
        <p:blipFill>
          <a:blip r:embed="rId5" cstate="print">
            <a:extLst>
              <a:ext uri="{28A0092B-C50C-407E-A947-70E740481C1C}">
                <a14:useLocalDpi xmlns="" xmlns:a14="http://schemas.microsoft.com/office/drawing/2010/main" val="0"/>
              </a:ext>
            </a:extLst>
          </a:blip>
          <a:stretch>
            <a:fillRect/>
          </a:stretch>
        </p:blipFill>
        <p:spPr>
          <a:xfrm>
            <a:off x="6300192" y="1268760"/>
            <a:ext cx="2520280" cy="1944216"/>
          </a:xfrm>
        </p:spPr>
      </p:pic>
      <p:sp>
        <p:nvSpPr>
          <p:cNvPr id="7" name="TextBox 6"/>
          <p:cNvSpPr txBox="1"/>
          <p:nvPr/>
        </p:nvSpPr>
        <p:spPr>
          <a:xfrm>
            <a:off x="467544" y="5877272"/>
            <a:ext cx="86764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рубль и валек                 сундук</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60032" y="2204864"/>
            <a:ext cx="129614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утюг</a:t>
            </a:r>
            <a:endParaRPr lang="ru-RU" sz="4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99992" y="3501008"/>
            <a:ext cx="4320480" cy="2592288"/>
          </a:xfrm>
          <a:prstGeom prst="rect">
            <a:avLst/>
          </a:prstGeom>
        </p:spPr>
      </p:pic>
    </p:spTree>
    <p:extLst>
      <p:ext uri="{BB962C8B-B14F-4D97-AF65-F5344CB8AC3E}">
        <p14:creationId xmlns="" xmlns:p14="http://schemas.microsoft.com/office/powerpoint/2010/main" val="337291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88640"/>
            <a:ext cx="8229600" cy="864096"/>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Отгадайте загадки старого бабушкиного сундучка </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78708" y="4320497"/>
            <a:ext cx="1656184" cy="2169339"/>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83768" y="4453257"/>
            <a:ext cx="1872208" cy="2036580"/>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60032" y="4356025"/>
            <a:ext cx="1800200" cy="2161052"/>
          </a:xfrm>
          <a:prstGeom prst="rect">
            <a:avLst/>
          </a:prstGeom>
        </p:spPr>
      </p:pic>
      <p:pic>
        <p:nvPicPr>
          <p:cNvPr id="11" name="Рисунок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3528" y="4509120"/>
            <a:ext cx="1944216" cy="2035836"/>
          </a:xfrm>
          <a:prstGeom prst="rect">
            <a:avLst/>
          </a:prstGeom>
        </p:spPr>
      </p:pic>
      <p:sp>
        <p:nvSpPr>
          <p:cNvPr id="13" name="TextBox 12"/>
          <p:cNvSpPr txBox="1"/>
          <p:nvPr/>
        </p:nvSpPr>
        <p:spPr>
          <a:xfrm>
            <a:off x="755576" y="1412776"/>
            <a:ext cx="2664296"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Из лыка свито </a:t>
            </a:r>
          </a:p>
          <a:p>
            <a:r>
              <a:rPr lang="ru-RU" sz="2400" dirty="0" smtClean="0">
                <a:latin typeface="Times New Roman" panose="02020603050405020304" pitchFamily="18" charset="0"/>
                <a:cs typeface="Times New Roman" panose="02020603050405020304" pitchFamily="18" charset="0"/>
              </a:rPr>
              <a:t>Дырявое корыто</a:t>
            </a:r>
            <a:endParaRPr lang="ru-RU"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508104" y="1404004"/>
            <a:ext cx="2808312" cy="1107996"/>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Дуйся не дуйся, а</a:t>
            </a:r>
          </a:p>
          <a:p>
            <a:r>
              <a:rPr lang="ru-RU" sz="2400" dirty="0" smtClean="0">
                <a:latin typeface="Times New Roman" panose="02020603050405020304" pitchFamily="18" charset="0"/>
                <a:cs typeface="Times New Roman" panose="02020603050405020304" pitchFamily="18" charset="0"/>
              </a:rPr>
              <a:t>Через голову суйся</a:t>
            </a:r>
          </a:p>
          <a:p>
            <a:endParaRPr lang="ru-RU" dirty="0"/>
          </a:p>
        </p:txBody>
      </p:sp>
      <p:sp>
        <p:nvSpPr>
          <p:cNvPr id="15" name="TextBox 14"/>
          <p:cNvSpPr txBox="1"/>
          <p:nvPr/>
        </p:nvSpPr>
        <p:spPr>
          <a:xfrm>
            <a:off x="524922" y="2965229"/>
            <a:ext cx="2736304"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По дороге шёл,</a:t>
            </a:r>
          </a:p>
          <a:p>
            <a:r>
              <a:rPr lang="ru-RU" sz="2400" dirty="0" smtClean="0">
                <a:latin typeface="Times New Roman" panose="02020603050405020304" pitchFamily="18" charset="0"/>
                <a:cs typeface="Times New Roman" panose="02020603050405020304" pitchFamily="18" charset="0"/>
              </a:rPr>
              <a:t>Две дороги нашёл,</a:t>
            </a:r>
          </a:p>
          <a:p>
            <a:r>
              <a:rPr lang="ru-RU" sz="2400" dirty="0" smtClean="0">
                <a:latin typeface="Times New Roman" panose="02020603050405020304" pitchFamily="18" charset="0"/>
                <a:cs typeface="Times New Roman" panose="02020603050405020304" pitchFamily="18" charset="0"/>
              </a:rPr>
              <a:t>по обеим пошёл</a:t>
            </a:r>
            <a:endParaRPr lang="ru-RU"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60132" y="2996952"/>
            <a:ext cx="3089180"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Надену-ободом сведет,</a:t>
            </a:r>
          </a:p>
          <a:p>
            <a:r>
              <a:rPr lang="ru-RU" sz="2400" dirty="0" smtClean="0">
                <a:latin typeface="Times New Roman" panose="02020603050405020304" pitchFamily="18" charset="0"/>
                <a:cs typeface="Times New Roman" panose="02020603050405020304" pitchFamily="18" charset="0"/>
              </a:rPr>
              <a:t>Сниму-змеёю упадет.</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59832" y="1412776"/>
            <a:ext cx="2448272" cy="2784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473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0070C0"/>
                </a:solidFill>
                <a:latin typeface="Times New Roman" panose="02020603050405020304" pitchFamily="18" charset="0"/>
                <a:cs typeface="Times New Roman" panose="02020603050405020304" pitchFamily="18" charset="0"/>
              </a:rPr>
              <a:t>Чем похожи и чем отличаются </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sz="4000" b="1" dirty="0">
              <a:solidFill>
                <a:srgbClr val="0070C0"/>
              </a:solidFill>
              <a:latin typeface="Times New Roman" panose="02020603050405020304" pitchFamily="18" charset="0"/>
              <a:cs typeface="Times New Roman" panose="02020603050405020304" pitchFamily="18" charset="0"/>
            </a:endParaRPr>
          </a:p>
        </p:txBody>
      </p:sp>
      <p:pic>
        <p:nvPicPr>
          <p:cNvPr id="12" name="Содержимое 11" descr="C:\Users\дом\Desktop\0e033c330ec8365e435dbef9cbiy--muzhskaya-odezhda-rubashki-muzhskie-rubashki-kosovorotka-alat.jpg"/>
          <p:cNvPicPr>
            <a:picLocks noGrp="1"/>
          </p:cNvPicPr>
          <p:nvPr>
            <p:ph sz="half" idx="1"/>
          </p:nvPr>
        </p:nvPicPr>
        <p:blipFill>
          <a:blip r:embed="rId2"/>
          <a:srcRect t="2138" r="568"/>
          <a:stretch>
            <a:fillRect/>
          </a:stretch>
        </p:blipFill>
        <p:spPr bwMode="auto">
          <a:xfrm>
            <a:off x="428596" y="1964132"/>
            <a:ext cx="4067204" cy="4393826"/>
          </a:xfrm>
          <a:prstGeom prst="rect">
            <a:avLst/>
          </a:prstGeom>
          <a:noFill/>
          <a:ln w="9525">
            <a:noFill/>
            <a:miter lim="800000"/>
            <a:headEnd/>
            <a:tailEnd/>
          </a:ln>
        </p:spPr>
      </p:pic>
      <p:pic>
        <p:nvPicPr>
          <p:cNvPr id="14" name="Содержимое 13" descr="C:\Users\дом\Desktop\5eef64318cc07104348b00f852352250.jpg"/>
          <p:cNvPicPr>
            <a:picLocks noGrp="1"/>
          </p:cNvPicPr>
          <p:nvPr>
            <p:ph sz="half" idx="2"/>
          </p:nvPr>
        </p:nvPicPr>
        <p:blipFill>
          <a:blip r:embed="rId3"/>
          <a:srcRect/>
          <a:stretch>
            <a:fillRect/>
          </a:stretch>
        </p:blipFill>
        <p:spPr bwMode="auto">
          <a:xfrm>
            <a:off x="4714876" y="1928802"/>
            <a:ext cx="4003366" cy="4357718"/>
          </a:xfrm>
          <a:prstGeom prst="rect">
            <a:avLst/>
          </a:prstGeom>
          <a:noFill/>
          <a:ln w="9525">
            <a:noFill/>
            <a:miter lim="800000"/>
            <a:headEnd/>
            <a:tailEnd/>
          </a:ln>
        </p:spPr>
      </p:pic>
    </p:spTree>
    <p:extLst>
      <p:ext uri="{BB962C8B-B14F-4D97-AF65-F5344CB8AC3E}">
        <p14:creationId xmlns="" xmlns:p14="http://schemas.microsoft.com/office/powerpoint/2010/main" val="307358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0070C0"/>
                </a:solidFill>
                <a:latin typeface="Times New Roman" panose="02020603050405020304" pitchFamily="18" charset="0"/>
                <a:cs typeface="Times New Roman" panose="02020603050405020304" pitchFamily="18" charset="0"/>
              </a:rPr>
              <a:t>Чем похожи и чем </a:t>
            </a:r>
            <a:r>
              <a:rPr lang="ru-RU" sz="4000" b="1" dirty="0" smtClean="0">
                <a:solidFill>
                  <a:srgbClr val="0070C0"/>
                </a:solidFill>
                <a:latin typeface="Times New Roman" panose="02020603050405020304" pitchFamily="18" charset="0"/>
                <a:cs typeface="Times New Roman" panose="02020603050405020304" pitchFamily="18" charset="0"/>
              </a:rPr>
              <a:t>отличаются </a:t>
            </a:r>
            <a:br>
              <a:rPr lang="ru-RU" sz="4000" b="1"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70C0"/>
                </a:solidFill>
                <a:latin typeface="Times New Roman" panose="02020603050405020304" pitchFamily="18" charset="0"/>
                <a:cs typeface="Times New Roman" panose="02020603050405020304" pitchFamily="18" charset="0"/>
              </a:rPr>
              <a:t>сарафаны</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dirty="0"/>
          </a:p>
        </p:txBody>
      </p:sp>
      <p:pic>
        <p:nvPicPr>
          <p:cNvPr id="9" name="Содержимое 8" descr="C:\Users\дом\Desktop\GL000431183_003.jpg"/>
          <p:cNvPicPr>
            <a:picLocks noGrp="1"/>
          </p:cNvPicPr>
          <p:nvPr>
            <p:ph sz="half" idx="1"/>
          </p:nvPr>
        </p:nvPicPr>
        <p:blipFill>
          <a:blip r:embed="rId2" cstate="print"/>
          <a:srcRect/>
          <a:stretch>
            <a:fillRect/>
          </a:stretch>
        </p:blipFill>
        <p:spPr bwMode="auto">
          <a:xfrm>
            <a:off x="571472" y="1785926"/>
            <a:ext cx="3500462" cy="4357718"/>
          </a:xfrm>
          <a:prstGeom prst="rect">
            <a:avLst/>
          </a:prstGeom>
          <a:noFill/>
          <a:ln w="9525">
            <a:noFill/>
            <a:miter lim="800000"/>
            <a:headEnd/>
            <a:tailEnd/>
          </a:ln>
        </p:spPr>
      </p:pic>
      <p:pic>
        <p:nvPicPr>
          <p:cNvPr id="10" name="Содержимое 9" descr="C:\Users\дом\Desktop\2385.200.jpg"/>
          <p:cNvPicPr>
            <a:picLocks noGrp="1"/>
          </p:cNvPicPr>
          <p:nvPr>
            <p:ph sz="half" idx="2"/>
          </p:nvPr>
        </p:nvPicPr>
        <p:blipFill>
          <a:blip r:embed="rId3"/>
          <a:srcRect r="7051"/>
          <a:stretch>
            <a:fillRect/>
          </a:stretch>
        </p:blipFill>
        <p:spPr bwMode="auto">
          <a:xfrm>
            <a:off x="4929190" y="1785926"/>
            <a:ext cx="3495575" cy="4357718"/>
          </a:xfrm>
          <a:prstGeom prst="rect">
            <a:avLst/>
          </a:prstGeom>
          <a:noFill/>
          <a:ln w="9525">
            <a:noFill/>
            <a:miter lim="800000"/>
            <a:headEnd/>
            <a:tailEnd/>
          </a:ln>
        </p:spPr>
      </p:pic>
    </p:spTree>
    <p:extLst>
      <p:ext uri="{BB962C8B-B14F-4D97-AF65-F5344CB8AC3E}">
        <p14:creationId xmlns="" xmlns:p14="http://schemas.microsoft.com/office/powerpoint/2010/main" val="33998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дом\Desktop\1622306050_23-phonoteka_org-p-narodi-rossii-art-krasivo-33.jpg"/>
          <p:cNvPicPr/>
          <p:nvPr/>
        </p:nvPicPr>
        <p:blipFill>
          <a:blip r:embed="rId2" cstate="print"/>
          <a:srcRect t="4121" b="4853"/>
          <a:stretch>
            <a:fillRect/>
          </a:stretch>
        </p:blipFill>
        <p:spPr bwMode="auto">
          <a:xfrm>
            <a:off x="1366837" y="2071679"/>
            <a:ext cx="6410325" cy="4224346"/>
          </a:xfrm>
          <a:prstGeom prst="ellipse">
            <a:avLst/>
          </a:prstGeom>
          <a:ln>
            <a:noFill/>
          </a:ln>
          <a:effectLst>
            <a:softEdge rad="112500"/>
          </a:effectLst>
        </p:spPr>
      </p:pic>
      <p:sp>
        <p:nvSpPr>
          <p:cNvPr id="9" name="Заголовок 8"/>
          <p:cNvSpPr>
            <a:spLocks noGrp="1"/>
          </p:cNvSpPr>
          <p:nvPr>
            <p:ph type="title"/>
          </p:nvPr>
        </p:nvSpPr>
        <p:spPr>
          <a:xfrm>
            <a:off x="457200" y="548680"/>
            <a:ext cx="8229600" cy="1803648"/>
          </a:xfrm>
        </p:spPr>
        <p:txBody>
          <a:bodyPr>
            <a:normAutofit fontScale="90000"/>
          </a:bodyPr>
          <a:lstStyle/>
          <a:p>
            <a:pPr lvl="0">
              <a:spcBef>
                <a:spcPts val="0"/>
              </a:spcBef>
            </a:pPr>
            <a:r>
              <a:rPr lang="ru-RU" sz="4800" b="1" dirty="0">
                <a:solidFill>
                  <a:srgbClr val="0070C0"/>
                </a:solidFill>
                <a:latin typeface="Times New Roman" panose="02020603050405020304" pitchFamily="18" charset="0"/>
                <a:cs typeface="Times New Roman" panose="02020603050405020304" pitchFamily="18" charset="0"/>
              </a:rPr>
              <a:t>Не поносишь старого – не носить и нового!</a:t>
            </a:r>
            <a:br>
              <a:rPr lang="ru-RU" sz="4800"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9552" y="404664"/>
            <a:ext cx="8136904" cy="6048672"/>
          </a:xfrm>
          <a:prstGeom prst="roundRect">
            <a:avLst/>
          </a:prstGeom>
          <a:no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0240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76056" y="548680"/>
            <a:ext cx="3600400" cy="5328592"/>
          </a:xfrm>
        </p:spPr>
        <p:txBody>
          <a:bodyPr>
            <a:normAutofit/>
          </a:bodyPr>
          <a:lstStyle/>
          <a:p>
            <a:r>
              <a:rPr lang="ru-RU" sz="3600" b="1" i="1" dirty="0" smtClean="0">
                <a:solidFill>
                  <a:srgbClr val="C00000"/>
                </a:solidFill>
                <a:latin typeface="Calibri" panose="020F0502020204030204" pitchFamily="34" charset="0"/>
                <a:cs typeface="Calibri" panose="020F0502020204030204" pitchFamily="34" charset="0"/>
              </a:rPr>
              <a:t>Давайте мы невеждами не будем !</a:t>
            </a:r>
            <a:br>
              <a:rPr lang="ru-RU" sz="3600" b="1" i="1" dirty="0" smtClean="0">
                <a:solidFill>
                  <a:srgbClr val="C00000"/>
                </a:solidFill>
                <a:latin typeface="Calibri" panose="020F0502020204030204" pitchFamily="34" charset="0"/>
                <a:cs typeface="Calibri" panose="020F0502020204030204" pitchFamily="34" charset="0"/>
              </a:rPr>
            </a:br>
            <a:r>
              <a:rPr lang="ru-RU" sz="3600" b="1" i="1" dirty="0" smtClean="0">
                <a:solidFill>
                  <a:srgbClr val="C00000"/>
                </a:solidFill>
                <a:latin typeface="Calibri" panose="020F0502020204030204" pitchFamily="34" charset="0"/>
                <a:cs typeface="Calibri" panose="020F0502020204030204" pitchFamily="34" charset="0"/>
              </a:rPr>
              <a:t>Историю костюма не забудем !</a:t>
            </a:r>
            <a:endParaRPr lang="ru-RU" sz="3600" b="1" i="1" dirty="0">
              <a:solidFill>
                <a:srgbClr val="C00000"/>
              </a:solidFill>
              <a:latin typeface="Calibri" panose="020F0502020204030204" pitchFamily="34" charset="0"/>
              <a:cs typeface="Calibri" panose="020F0502020204030204" pitchFamily="34" charset="0"/>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4" y="764704"/>
            <a:ext cx="3944794" cy="5040560"/>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9655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55534"/>
            <a:ext cx="7992888"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3688" y="2564904"/>
            <a:ext cx="5688632" cy="1107996"/>
          </a:xfrm>
          <a:prstGeom prst="rect">
            <a:avLst/>
          </a:prstGeom>
          <a:noFill/>
        </p:spPr>
        <p:txBody>
          <a:bodyPr wrap="square" rtlCol="0">
            <a:spAutoFit/>
          </a:bodyPr>
          <a:lstStyle/>
          <a:p>
            <a:r>
              <a:rPr lang="ru-RU" sz="6600" b="1" dirty="0" smtClean="0">
                <a:solidFill>
                  <a:srgbClr val="FF0000"/>
                </a:solidFill>
                <a:latin typeface="Gabriola" panose="04040605051002020D02" pitchFamily="82" charset="0"/>
              </a:rPr>
              <a:t>До  новых  встреч !</a:t>
            </a:r>
            <a:endParaRPr lang="ru-RU" sz="6600" b="1" dirty="0">
              <a:solidFill>
                <a:srgbClr val="FF0000"/>
              </a:solidFill>
              <a:latin typeface="Gabriola" panose="04040605051002020D02" pitchFamily="82" charset="0"/>
            </a:endParaRPr>
          </a:p>
        </p:txBody>
      </p:sp>
    </p:spTree>
    <p:extLst>
      <p:ext uri="{BB962C8B-B14F-4D97-AF65-F5344CB8AC3E}">
        <p14:creationId xmlns="" xmlns:p14="http://schemas.microsoft.com/office/powerpoint/2010/main" val="33166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sp>
        <p:nvSpPr>
          <p:cNvPr id="11" name="Объект 10"/>
          <p:cNvSpPr>
            <a:spLocks noGrp="1"/>
          </p:cNvSpPr>
          <p:nvPr>
            <p:ph sz="half" idx="2"/>
          </p:nvPr>
        </p:nvSpPr>
        <p:spPr>
          <a:xfrm>
            <a:off x="4788024" y="764703"/>
            <a:ext cx="3672408" cy="4680521"/>
          </a:xfrm>
        </p:spPr>
        <p:txBody>
          <a:bodyPr anchor="b">
            <a:normAutofit/>
          </a:bodyPr>
          <a:lstStyle/>
          <a:p>
            <a:pPr marL="0" indent="0" algn="ctr">
              <a:buNone/>
            </a:pPr>
            <a:r>
              <a:rPr lang="ru-RU" b="1" i="1" dirty="0">
                <a:solidFill>
                  <a:srgbClr val="C00000"/>
                </a:solidFill>
              </a:rPr>
              <a:t>Нам, россиянам, русского костюма</a:t>
            </a:r>
            <a:br>
              <a:rPr lang="ru-RU" b="1" i="1" dirty="0">
                <a:solidFill>
                  <a:srgbClr val="C00000"/>
                </a:solidFill>
              </a:rPr>
            </a:br>
            <a:r>
              <a:rPr lang="ru-RU" b="1" i="1" dirty="0">
                <a:solidFill>
                  <a:srgbClr val="C00000"/>
                </a:solidFill>
              </a:rPr>
              <a:t>Историю полезно очень знать!</a:t>
            </a:r>
            <a:br>
              <a:rPr lang="ru-RU" b="1" i="1" dirty="0">
                <a:solidFill>
                  <a:srgbClr val="C00000"/>
                </a:solidFill>
              </a:rPr>
            </a:br>
            <a:r>
              <a:rPr lang="ru-RU" b="1" i="1" dirty="0">
                <a:solidFill>
                  <a:srgbClr val="C00000"/>
                </a:solidFill>
              </a:rPr>
              <a:t>Костюм о людях призовет подумать,</a:t>
            </a:r>
            <a:br>
              <a:rPr lang="ru-RU" b="1" i="1" dirty="0">
                <a:solidFill>
                  <a:srgbClr val="C00000"/>
                </a:solidFill>
              </a:rPr>
            </a:br>
            <a:r>
              <a:rPr lang="ru-RU" b="1" i="1" dirty="0">
                <a:solidFill>
                  <a:srgbClr val="C00000"/>
                </a:solidFill>
              </a:rPr>
              <a:t>О быте, нравах может рассказать.</a:t>
            </a:r>
            <a:br>
              <a:rPr lang="ru-RU" b="1" i="1" dirty="0">
                <a:solidFill>
                  <a:srgbClr val="C00000"/>
                </a:solidFill>
              </a:rPr>
            </a:br>
            <a:endParaRPr lang="ru-RU" dirty="0">
              <a:solidFill>
                <a:srgbClr val="FF0000"/>
              </a:solidFill>
            </a:endParaRPr>
          </a:p>
        </p:txBody>
      </p:sp>
      <p:pic>
        <p:nvPicPr>
          <p:cNvPr id="12" name="Объект 11" descr="C:\Users\Саша\Desktop\Cj-s__UMGoU.jpg"/>
          <p:cNvPicPr>
            <a:picLocks noGrp="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072306"/>
            <a:ext cx="3528392" cy="4713387"/>
          </a:xfrm>
          <a:prstGeom prst="rect">
            <a:avLst/>
          </a:prstGeom>
          <a:ln w="228600" cap="sq" cmpd="thickThin">
            <a:solidFill>
              <a:srgbClr val="FFC000"/>
            </a:solidFill>
            <a:prstDash val="solid"/>
            <a:miter lim="800000"/>
          </a:ln>
          <a:effectLst>
            <a:innerShdw blurRad="76200">
              <a:srgbClr val="000000"/>
            </a:innerShdw>
          </a:effectLst>
        </p:spPr>
      </p:pic>
      <p:sp>
        <p:nvSpPr>
          <p:cNvPr id="2" name="Скругленный прямоугольник 1"/>
          <p:cNvSpPr/>
          <p:nvPr/>
        </p:nvSpPr>
        <p:spPr>
          <a:xfrm>
            <a:off x="395536" y="404664"/>
            <a:ext cx="8352928" cy="60486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4041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a:bodyPr>
          <a:lstStyle/>
          <a:p>
            <a:pPr algn="l"/>
            <a:r>
              <a:rPr lang="ru-RU" sz="3200" b="1" dirty="0">
                <a:solidFill>
                  <a:srgbClr val="0070C0"/>
                </a:solidFill>
              </a:rPr>
              <a:t>Основной одеждой </a:t>
            </a:r>
            <a:r>
              <a:rPr lang="ru-RU" sz="3200" b="1" dirty="0" smtClean="0">
                <a:solidFill>
                  <a:srgbClr val="0070C0"/>
                </a:solidFill>
              </a:rPr>
              <a:t>, </a:t>
            </a:r>
            <a:r>
              <a:rPr lang="ru-RU" sz="3200" b="1" dirty="0">
                <a:solidFill>
                  <a:srgbClr val="0070C0"/>
                </a:solidFill>
              </a:rPr>
              <a:t>причем как у мужчин, так и у женщин, считалась рубаха</a:t>
            </a:r>
            <a:endParaRPr lang="ru-RU" dirty="0"/>
          </a:p>
        </p:txBody>
      </p:sp>
      <p:pic>
        <p:nvPicPr>
          <p:cNvPr id="10" name="Объект 9"/>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539552" y="1916832"/>
            <a:ext cx="3456384" cy="3456384"/>
          </a:xfrm>
          <a:ln w="57150">
            <a:noFill/>
            <a:prstDash val="dashDot"/>
          </a:ln>
        </p:spPr>
      </p:pic>
      <p:pic>
        <p:nvPicPr>
          <p:cNvPr id="11" name="Объект 10"/>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5148064" y="1412776"/>
            <a:ext cx="3528392" cy="5028366"/>
          </a:xfrm>
          <a:ln w="38100">
            <a:noFill/>
            <a:prstDash val="dashDot"/>
          </a:ln>
        </p:spPr>
      </p:pic>
      <p:sp>
        <p:nvSpPr>
          <p:cNvPr id="12" name="TextBox 11"/>
          <p:cNvSpPr txBox="1"/>
          <p:nvPr/>
        </p:nvSpPr>
        <p:spPr>
          <a:xfrm>
            <a:off x="1475656" y="5733256"/>
            <a:ext cx="2232248"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рубаха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1884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55976" y="404664"/>
            <a:ext cx="4104456" cy="1323439"/>
          </a:xfrm>
          <a:prstGeom prst="rect">
            <a:avLst/>
          </a:prstGeom>
          <a:noFill/>
        </p:spPr>
        <p:txBody>
          <a:bodyPr wrap="square" rtlCol="0">
            <a:spAutoFit/>
          </a:bodyPr>
          <a:lstStyle/>
          <a:p>
            <a:pPr algn="ctr"/>
            <a:r>
              <a:rPr lang="ru-RU" sz="4000" b="1" dirty="0" smtClean="0">
                <a:solidFill>
                  <a:srgbClr val="FF0000"/>
                </a:solidFill>
              </a:rPr>
              <a:t>Что же носили с              рубахой</a:t>
            </a:r>
            <a:r>
              <a:rPr lang="en-US" sz="4000" b="1" dirty="0" smtClean="0">
                <a:solidFill>
                  <a:srgbClr val="FF0000"/>
                </a:solidFill>
              </a:rPr>
              <a:t> ?         </a:t>
            </a:r>
            <a:endParaRPr lang="ru-RU" sz="4000" b="1" dirty="0">
              <a:solidFill>
                <a:srgbClr val="FF0000"/>
              </a:solidFill>
            </a:endParaRPr>
          </a:p>
        </p:txBody>
      </p:sp>
      <p:pic>
        <p:nvPicPr>
          <p:cNvPr id="16" name="Рисунок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2079" y="2132856"/>
            <a:ext cx="2736305" cy="4104456"/>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1560" y="260647"/>
            <a:ext cx="3744416" cy="6264697"/>
          </a:xfrm>
          <a:prstGeom prst="rect">
            <a:avLst/>
          </a:prstGeom>
        </p:spPr>
      </p:pic>
    </p:spTree>
    <p:extLst>
      <p:ext uri="{BB962C8B-B14F-4D97-AF65-F5344CB8AC3E}">
        <p14:creationId xmlns="" xmlns:p14="http://schemas.microsoft.com/office/powerpoint/2010/main" val="9166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6096" y="548680"/>
            <a:ext cx="3024336" cy="2540000"/>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3618880"/>
            <a:ext cx="3168352" cy="2762448"/>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5576" y="332656"/>
            <a:ext cx="3456384" cy="6022331"/>
          </a:xfrm>
          <a:prstGeom prst="rect">
            <a:avLst/>
          </a:prstGeom>
        </p:spPr>
      </p:pic>
    </p:spTree>
    <p:extLst>
      <p:ext uri="{BB962C8B-B14F-4D97-AF65-F5344CB8AC3E}">
        <p14:creationId xmlns="" xmlns:p14="http://schemas.microsoft.com/office/powerpoint/2010/main" val="41267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20072" y="2852936"/>
            <a:ext cx="3312368" cy="3600400"/>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32656"/>
            <a:ext cx="3744416" cy="6264696"/>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88024" y="548680"/>
            <a:ext cx="3888432" cy="1944216"/>
          </a:xfrm>
          <a:prstGeom prst="rect">
            <a:avLst/>
          </a:prstGeom>
        </p:spPr>
      </p:pic>
    </p:spTree>
    <p:extLst>
      <p:ext uri="{BB962C8B-B14F-4D97-AF65-F5344CB8AC3E}">
        <p14:creationId xmlns="" xmlns:p14="http://schemas.microsoft.com/office/powerpoint/2010/main" val="242341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404664"/>
            <a:ext cx="7859216" cy="1152128"/>
          </a:xfrm>
        </p:spPr>
        <p:txBody>
          <a:bodyPr>
            <a:noAutofit/>
          </a:bodyPr>
          <a:lstStyle/>
          <a:p>
            <a:r>
              <a:rPr lang="ru-RU" sz="3200" b="1" dirty="0" smtClean="0">
                <a:solidFill>
                  <a:srgbClr val="0070C0"/>
                </a:solidFill>
                <a:ea typeface="Calibri"/>
                <a:cs typeface="Times New Roman"/>
              </a:rPr>
              <a:t>А когда с</a:t>
            </a:r>
            <a:r>
              <a:rPr lang="ru-RU" sz="3200" b="1" dirty="0">
                <a:solidFill>
                  <a:srgbClr val="0070C0"/>
                </a:solidFill>
                <a:latin typeface="Times New Roman" panose="02020603050405020304" pitchFamily="18" charset="0"/>
                <a:ea typeface="Calibri"/>
                <a:cs typeface="Times New Roman" panose="02020603050405020304" pitchFamily="18" charset="0"/>
              </a:rPr>
              <a:t>т</a:t>
            </a:r>
            <a:r>
              <a:rPr lang="ru-RU" sz="3200" b="1" dirty="0" smtClean="0">
                <a:solidFill>
                  <a:srgbClr val="0070C0"/>
                </a:solidFill>
                <a:latin typeface="Times New Roman" panose="02020603050405020304" pitchFamily="18" charset="0"/>
                <a:ea typeface="Calibri"/>
                <a:cs typeface="Times New Roman" panose="02020603050405020304" pitchFamily="18" charset="0"/>
              </a:rPr>
              <a:t>ановилось </a:t>
            </a:r>
            <a:r>
              <a:rPr lang="ru-RU" sz="3200" b="1" dirty="0">
                <a:solidFill>
                  <a:srgbClr val="0070C0"/>
                </a:solidFill>
                <a:latin typeface="Times New Roman" panose="02020603050405020304" pitchFamily="18" charset="0"/>
                <a:ea typeface="Calibri"/>
                <a:cs typeface="Times New Roman" panose="02020603050405020304" pitchFamily="18" charset="0"/>
              </a:rPr>
              <a:t>холоднее, </a:t>
            </a:r>
            <a:r>
              <a:rPr lang="ru-RU" sz="3200" b="1" dirty="0" smtClean="0">
                <a:solidFill>
                  <a:srgbClr val="0070C0"/>
                </a:solidFill>
                <a:latin typeface="Times New Roman" panose="02020603050405020304" pitchFamily="18" charset="0"/>
                <a:ea typeface="Calibri"/>
                <a:cs typeface="Times New Roman" panose="02020603050405020304" pitchFamily="18" charset="0"/>
              </a:rPr>
              <a:t>доставали </a:t>
            </a:r>
            <a:r>
              <a:rPr lang="ru-RU" sz="3200" b="1" dirty="0">
                <a:solidFill>
                  <a:srgbClr val="0070C0"/>
                </a:solidFill>
                <a:latin typeface="Times New Roman" panose="02020603050405020304" pitchFamily="18" charset="0"/>
                <a:ea typeface="Calibri"/>
                <a:cs typeface="Times New Roman" panose="02020603050405020304" pitchFamily="18" charset="0"/>
              </a:rPr>
              <a:t>из сундуков теплую одежду, готовились к зиме! </a:t>
            </a:r>
            <a:endParaRPr lang="ru-RU" sz="2400" i="1" dirty="0">
              <a:solidFill>
                <a:srgbClr val="0070C0"/>
              </a:solidFill>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467544" y="1772816"/>
            <a:ext cx="4038600" cy="4320480"/>
          </a:xfrm>
          <a:ln w="28575">
            <a:solidFill>
              <a:schemeClr val="tx1"/>
            </a:solidFill>
          </a:ln>
        </p:spPr>
      </p:pic>
      <p:pic>
        <p:nvPicPr>
          <p:cNvPr id="13" name="Объект 12"/>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788024" y="1772816"/>
            <a:ext cx="3960440" cy="4320480"/>
          </a:xfrm>
          <a:ln w="19050">
            <a:solidFill>
              <a:schemeClr val="tx1"/>
            </a:solidFill>
          </a:ln>
        </p:spPr>
      </p:pic>
    </p:spTree>
    <p:extLst>
      <p:ext uri="{BB962C8B-B14F-4D97-AF65-F5344CB8AC3E}">
        <p14:creationId xmlns="" xmlns:p14="http://schemas.microsoft.com/office/powerpoint/2010/main" val="410957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Два сапога- пара</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9253" y="1052736"/>
            <a:ext cx="2422585" cy="2395767"/>
          </a:xfrm>
          <a:prstGeom prst="rect">
            <a:avLst/>
          </a:prstGeom>
        </p:spPr>
      </p:pic>
      <p:pic>
        <p:nvPicPr>
          <p:cNvPr id="14" name="Рисунок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92280" y="3448503"/>
            <a:ext cx="1872208" cy="2952327"/>
          </a:xfrm>
          <a:prstGeom prst="rect">
            <a:avLst/>
          </a:prstGeom>
        </p:spPr>
      </p:pic>
      <p:pic>
        <p:nvPicPr>
          <p:cNvPr id="15" name="Рисунок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20" y="4424919"/>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11560" y="3501660"/>
            <a:ext cx="23042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сапоги</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48264" y="1837696"/>
            <a:ext cx="219573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валенки</a:t>
            </a:r>
            <a:endParaRPr lang="ru-RU"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95936" y="5602841"/>
            <a:ext cx="201622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лапти</a:t>
            </a:r>
            <a:endParaRPr lang="ru-RU" sz="4000" dirty="0">
              <a:latin typeface="Times New Roman" panose="02020603050405020304" pitchFamily="18" charset="0"/>
              <a:cs typeface="Times New Roman" panose="02020603050405020304" pitchFamily="18" charset="0"/>
            </a:endParaRPr>
          </a:p>
        </p:txBody>
      </p:sp>
      <p:pic>
        <p:nvPicPr>
          <p:cNvPr id="12" name="Содержимое 11" descr="C:\Users\дом\Desktop\img7.jpg"/>
          <p:cNvPicPr>
            <a:picLocks noGrp="1"/>
          </p:cNvPicPr>
          <p:nvPr>
            <p:ph idx="1"/>
          </p:nvPr>
        </p:nvPicPr>
        <p:blipFill>
          <a:blip r:embed="rId5"/>
          <a:srcRect l="39315" t="11752" r="24479" b="5342"/>
          <a:stretch>
            <a:fillRect/>
          </a:stretch>
        </p:blipFill>
        <p:spPr bwMode="auto">
          <a:xfrm>
            <a:off x="3071802" y="1142984"/>
            <a:ext cx="2180062" cy="4525963"/>
          </a:xfrm>
          <a:prstGeom prst="rect">
            <a:avLst/>
          </a:prstGeom>
          <a:noFill/>
          <a:ln w="9525">
            <a:noFill/>
            <a:miter lim="800000"/>
            <a:headEnd/>
            <a:tailEnd/>
          </a:ln>
        </p:spPr>
      </p:pic>
      <p:pic>
        <p:nvPicPr>
          <p:cNvPr id="16" name="Рисунок 15" descr="C:\Users\дом\Desktop\img7.jpg"/>
          <p:cNvPicPr/>
          <p:nvPr/>
        </p:nvPicPr>
        <p:blipFill>
          <a:blip r:embed="rId5"/>
          <a:srcRect l="77285" t="3419" r="2993" b="17949"/>
          <a:stretch>
            <a:fillRect/>
          </a:stretch>
        </p:blipFill>
        <p:spPr bwMode="auto">
          <a:xfrm>
            <a:off x="5000628" y="1142984"/>
            <a:ext cx="1733550" cy="4500594"/>
          </a:xfrm>
          <a:prstGeom prst="rect">
            <a:avLst/>
          </a:prstGeom>
          <a:noFill/>
          <a:ln w="9525">
            <a:noFill/>
            <a:miter lim="800000"/>
            <a:headEnd/>
            <a:tailEnd/>
          </a:ln>
        </p:spPr>
      </p:pic>
    </p:spTree>
    <p:extLst>
      <p:ext uri="{BB962C8B-B14F-4D97-AF65-F5344CB8AC3E}">
        <p14:creationId xmlns="" xmlns:p14="http://schemas.microsoft.com/office/powerpoint/2010/main" val="24233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Головные уборы</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980727"/>
            <a:ext cx="1944216" cy="2946602"/>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32240" y="1074320"/>
            <a:ext cx="2181861" cy="1800200"/>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21895" y="1347523"/>
            <a:ext cx="3096344" cy="2579806"/>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3528" y="4437112"/>
            <a:ext cx="2664296" cy="1986283"/>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588224" y="4081443"/>
            <a:ext cx="2116095" cy="234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727229" y="4437112"/>
            <a:ext cx="2016224" cy="2160240"/>
          </a:xfrm>
          <a:prstGeom prst="rect">
            <a:avLst/>
          </a:prstGeom>
        </p:spPr>
      </p:pic>
    </p:spTree>
    <p:extLst>
      <p:ext uri="{BB962C8B-B14F-4D97-AF65-F5344CB8AC3E}">
        <p14:creationId xmlns="" xmlns:p14="http://schemas.microsoft.com/office/powerpoint/2010/main" val="27455908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509</Words>
  <Application>Microsoft Office PowerPoint</Application>
  <PresentationFormat>Экран (4:3)</PresentationFormat>
  <Paragraphs>57</Paragraphs>
  <Slides>19</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 </vt:lpstr>
      <vt:lpstr>Основной одеждой , причем как у мужчин, так и у женщин, считалась рубаха</vt:lpstr>
      <vt:lpstr>Слайд 4</vt:lpstr>
      <vt:lpstr>Слайд 5</vt:lpstr>
      <vt:lpstr>Слайд 6</vt:lpstr>
      <vt:lpstr>А когда становилось холоднее, доставали из сундуков теплую одежду, готовились к зиме! </vt:lpstr>
      <vt:lpstr>Два сапога- пара</vt:lpstr>
      <vt:lpstr>Головные уборы</vt:lpstr>
      <vt:lpstr>По одежке встречают ! </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 </dc:title>
  <dc:creator>Инна</dc:creator>
  <cp:lastModifiedBy>дом</cp:lastModifiedBy>
  <cp:revision>69</cp:revision>
  <dcterms:created xsi:type="dcterms:W3CDTF">2015-01-27T17:19:38Z</dcterms:created>
  <dcterms:modified xsi:type="dcterms:W3CDTF">2021-12-16T15:55:35Z</dcterms:modified>
</cp:coreProperties>
</file>