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8000"/>
    <a:srgbClr val="996633"/>
    <a:srgbClr val="FFFF00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16.11.2010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71538" y="500042"/>
            <a:ext cx="6786610" cy="2714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In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Множественное число 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Имён существительных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6-конечная звезда 7"/>
          <p:cNvSpPr/>
          <p:nvPr/>
        </p:nvSpPr>
        <p:spPr>
          <a:xfrm>
            <a:off x="428596" y="3357562"/>
            <a:ext cx="6429420" cy="3214710"/>
          </a:xfrm>
          <a:prstGeom prst="star16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D:\Documents and Settings\ADM\Мои документы\Мои рисунки\картинки\1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205"/>
          <a:stretch>
            <a:fillRect/>
          </a:stretch>
        </p:blipFill>
        <p:spPr bwMode="auto">
          <a:xfrm flipH="1">
            <a:off x="7286644" y="2543164"/>
            <a:ext cx="2497144" cy="43148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57290" y="285728"/>
            <a:ext cx="495680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ВНИМАНИЕ !!!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571612"/>
            <a:ext cx="864399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Некоторые существительные</a:t>
            </a:r>
          </a:p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образуют множественное число,</a:t>
            </a:r>
          </a:p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 меняя своей формы.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3903345"/>
            <a:ext cx="6429420" cy="29546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Fish  - fish</a:t>
            </a:r>
          </a:p>
          <a:p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Sheep – sheep</a:t>
            </a:r>
          </a:p>
          <a:p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Dear    - dear</a:t>
            </a:r>
          </a:p>
          <a:p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214290"/>
            <a:ext cx="68643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Только в ед. числе!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Двойная волна 4"/>
          <p:cNvSpPr/>
          <p:nvPr/>
        </p:nvSpPr>
        <p:spPr>
          <a:xfrm>
            <a:off x="357158" y="1285860"/>
            <a:ext cx="6357982" cy="4929222"/>
          </a:xfrm>
          <a:prstGeom prst="doubleWave">
            <a:avLst>
              <a:gd name="adj1" fmla="val 6250"/>
              <a:gd name="adj2" fmla="val 3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/>
              <a:t>Sand,  food, meat, water, air, politics, economics, physics, mathematics, spaghetti, advice, information, knowledge, progress</a:t>
            </a:r>
            <a:r>
              <a:rPr lang="en-US" sz="3600" dirty="0" smtClean="0">
                <a:solidFill>
                  <a:srgbClr val="FF0000"/>
                </a:solidFill>
              </a:rPr>
              <a:t>, news, money, hair.  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6" name="Picture 2" descr="D:\Documents and Settings\ADM\Мои документы\Мои рисунки\картинки\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5975" r="13148" b="23977"/>
          <a:stretch>
            <a:fillRect/>
          </a:stretch>
        </p:blipFill>
        <p:spPr bwMode="auto">
          <a:xfrm flipH="1">
            <a:off x="6858016" y="2928934"/>
            <a:ext cx="2806073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2217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Только во мн. числе!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2" descr="D:\Documents and Settings\ADM\Мои документы\Мои рисунки\картинки\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5975" r="13148" b="23977"/>
          <a:stretch>
            <a:fillRect/>
          </a:stretch>
        </p:blipFill>
        <p:spPr bwMode="auto">
          <a:xfrm flipH="1">
            <a:off x="6858016" y="2928934"/>
            <a:ext cx="2806073" cy="3786214"/>
          </a:xfrm>
          <a:prstGeom prst="rect">
            <a:avLst/>
          </a:prstGeom>
          <a:noFill/>
        </p:spPr>
      </p:pic>
      <p:sp>
        <p:nvSpPr>
          <p:cNvPr id="4" name="Двойная волна 3"/>
          <p:cNvSpPr/>
          <p:nvPr/>
        </p:nvSpPr>
        <p:spPr>
          <a:xfrm>
            <a:off x="357158" y="1285860"/>
            <a:ext cx="6357982" cy="4929222"/>
          </a:xfrm>
          <a:prstGeom prst="doubleWave">
            <a:avLst>
              <a:gd name="adj1" fmla="val 6250"/>
              <a:gd name="adj2" fmla="val 3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/>
              <a:t>Jeans, tongs(</a:t>
            </a:r>
            <a:r>
              <a:rPr lang="ru-RU" sz="3600" dirty="0" smtClean="0"/>
              <a:t>щипцы)</a:t>
            </a:r>
            <a:r>
              <a:rPr lang="en-US" sz="3600" dirty="0" smtClean="0"/>
              <a:t>, glasses, trousers, tights, scissors, goods, clothes, contents, wages(</a:t>
            </a:r>
            <a:r>
              <a:rPr lang="ru-RU" sz="3600" smtClean="0"/>
              <a:t>зарплата).</a:t>
            </a:r>
            <a:r>
              <a:rPr lang="en-US" sz="3600" smtClean="0"/>
              <a:t> 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04" y="428604"/>
            <a:ext cx="5242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  А П О М Н И!!!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D:\Documents and Settings\ADM\Мои документы\Мои рисунки\картинки\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5975" r="13148" b="23977"/>
          <a:stretch>
            <a:fillRect/>
          </a:stretch>
        </p:blipFill>
        <p:spPr bwMode="auto">
          <a:xfrm flipH="1">
            <a:off x="7072330" y="2928934"/>
            <a:ext cx="2806073" cy="378621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2000240"/>
            <a:ext cx="8507457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ИМЕНА СУЩЕСТВИТЕЛЬНЫЕ ВО </a:t>
            </a:r>
          </a:p>
          <a:p>
            <a:pPr algn="ctr"/>
            <a:r>
              <a:rPr lang="ru-RU" sz="40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МНОЖЕСТВЕННОМ ЧИСЛЕ</a:t>
            </a:r>
            <a:endParaRPr lang="en-US" sz="4000" b="1" cap="none" spc="50" dirty="0" smtClean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ПРИНИМАЮТ</a:t>
            </a:r>
          </a:p>
          <a:p>
            <a:pPr algn="ctr"/>
            <a:r>
              <a:rPr lang="ru-RU" sz="40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ОКОНЧАНИЕ  </a:t>
            </a:r>
            <a:endParaRPr lang="en-US" sz="4000" b="1" spc="50" dirty="0" smtClean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-S-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142852"/>
            <a:ext cx="8229600" cy="1143000"/>
          </a:xfrm>
        </p:spPr>
        <p:txBody>
          <a:bodyPr>
            <a:prstTxWarp prst="textTriangle">
              <a:avLst/>
            </a:prstTxWarp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ОКОНЧАНИЕ  ЧИТАЕТСЯ :</a:t>
            </a:r>
            <a:br>
              <a:rPr lang="ru-RU" sz="4400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928670"/>
            <a:ext cx="178286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[ Z</a:t>
            </a:r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]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071678"/>
            <a:ext cx="87868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После звонких с</a:t>
            </a:r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огласных</a:t>
            </a:r>
          </a:p>
          <a:p>
            <a:pPr algn="ctr"/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и    после  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гласных</a:t>
            </a:r>
            <a:endParaRPr lang="ru-RU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3357562"/>
            <a:ext cx="8786874" cy="1938992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Bed(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кровать) –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bed</a:t>
            </a:r>
            <a:r>
              <a:rPr lang="en-US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en-US" sz="4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[bedz]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кровати</a:t>
            </a:r>
          </a:p>
          <a:p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Pen(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ручка)   -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</a:t>
            </a:r>
            <a:r>
              <a:rPr lang="en-US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en-US" sz="40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[penz]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ручки</a:t>
            </a:r>
            <a:endParaRPr lang="ru-RU" sz="4000" b="1" dirty="0" smtClean="0">
              <a:ln w="1905"/>
              <a:solidFill>
                <a:srgbClr val="9966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Tie (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галстук) -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tie</a:t>
            </a:r>
            <a:r>
              <a:rPr lang="en-US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   </a:t>
            </a:r>
            <a:r>
              <a:rPr lang="en-US" sz="40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[taiz]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галстуки</a:t>
            </a:r>
            <a:r>
              <a:rPr lang="ru-RU" sz="4000" b="1" cap="none" spc="0" dirty="0" smtClean="0">
                <a:ln w="1905"/>
                <a:solidFill>
                  <a:srgbClr val="9966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642910" y="142852"/>
            <a:ext cx="8229600" cy="1143000"/>
          </a:xfrm>
          <a:prstGeom prst="rect">
            <a:avLst/>
          </a:prstGeom>
        </p:spPr>
        <p:txBody>
          <a:bodyPr numCol="1">
            <a:prstTxWarp prst="textTriangle">
              <a:avLst/>
            </a:prstTxWarp>
            <a:normAutofit fontScale="90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ОКОНЧАНИЕ  ЧИТАЕТСЯ :</a:t>
            </a:r>
            <a:br>
              <a:rPr kumimoji="0" lang="ru-RU" sz="4400" b="1" i="0" u="none" strike="noStrike" kern="1200" cap="all" spc="0" normalizeH="0" baseline="0" noProof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100" b="1" i="0" u="none" strike="noStrike" kern="1200" cap="all" spc="0" normalizeH="0" baseline="0" noProof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928670"/>
            <a:ext cx="172835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[ S</a:t>
            </a:r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]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071678"/>
            <a:ext cx="87868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После глухих с</a:t>
            </a:r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огласных</a:t>
            </a:r>
          </a:p>
          <a:p>
            <a:pPr algn="ctr"/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3357562"/>
            <a:ext cx="8786874" cy="132343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List (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список) –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list</a:t>
            </a:r>
            <a:r>
              <a:rPr lang="en-US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 </a:t>
            </a:r>
            <a:r>
              <a:rPr lang="en-US" sz="4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[lists]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списки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Book (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книга) –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book</a:t>
            </a:r>
            <a:r>
              <a:rPr lang="en-US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en-US" sz="4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[buks]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книги</a:t>
            </a:r>
            <a:r>
              <a:rPr lang="ru-RU" sz="4000" b="1" cap="none" spc="0" dirty="0" smtClean="0">
                <a:ln w="1905"/>
                <a:solidFill>
                  <a:srgbClr val="9966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642910" y="142852"/>
            <a:ext cx="8229600" cy="1143000"/>
          </a:xfrm>
          <a:prstGeom prst="rect">
            <a:avLst/>
          </a:prstGeom>
        </p:spPr>
        <p:txBody>
          <a:bodyPr numCol="1">
            <a:prstTxWarp prst="textTriangle">
              <a:avLst/>
            </a:prstTxWarp>
            <a:normAutofit fontScale="90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ОКОНЧАНИЕ  ЧИТАЕТСЯ :</a:t>
            </a:r>
            <a:br>
              <a:rPr kumimoji="0" lang="ru-RU" sz="4400" b="1" i="0" u="none" strike="noStrike" kern="1200" cap="all" spc="0" normalizeH="0" baseline="0" noProof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100" b="1" i="0" u="none" strike="noStrike" kern="1200" cap="all" spc="0" normalizeH="0" baseline="0" noProof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928670"/>
            <a:ext cx="172835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[ S</a:t>
            </a:r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]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071678"/>
            <a:ext cx="87868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После глухих с</a:t>
            </a:r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огласных</a:t>
            </a:r>
          </a:p>
          <a:p>
            <a:pPr algn="ctr"/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3357562"/>
            <a:ext cx="8786874" cy="132343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List (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список) –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list</a:t>
            </a:r>
            <a:r>
              <a:rPr lang="en-US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 </a:t>
            </a:r>
            <a:r>
              <a:rPr lang="en-US" sz="4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[lists]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списки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Book (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книга) –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book</a:t>
            </a:r>
            <a:r>
              <a:rPr lang="en-US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en-US" sz="4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[buks]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книги</a:t>
            </a:r>
            <a:r>
              <a:rPr lang="ru-RU" sz="4000" b="1" cap="none" spc="0" dirty="0" smtClean="0">
                <a:ln w="1905"/>
                <a:solidFill>
                  <a:srgbClr val="9966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642910" y="142852"/>
            <a:ext cx="8229600" cy="1143000"/>
          </a:xfrm>
          <a:prstGeom prst="rect">
            <a:avLst/>
          </a:prstGeom>
        </p:spPr>
        <p:txBody>
          <a:bodyPr numCol="1">
            <a:prstTxWarp prst="textTriangle">
              <a:avLst/>
            </a:prstTxWarp>
            <a:normAutofit fontScale="90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ОКОНЧАНИЕ  ЧИТАЕТСЯ :</a:t>
            </a:r>
            <a:br>
              <a:rPr kumimoji="0" lang="ru-RU" sz="4400" b="1" i="0" u="none" strike="noStrike" kern="1200" cap="all" spc="0" normalizeH="0" baseline="0" noProof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100" b="1" i="0" u="none" strike="noStrike" kern="1200" cap="all" spc="0" normalizeH="0" baseline="0" noProof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7620" y="928670"/>
            <a:ext cx="202812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[i Z</a:t>
            </a:r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]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71678"/>
            <a:ext cx="87868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После окончаний:</a:t>
            </a:r>
          </a:p>
          <a:p>
            <a:pPr algn="ctr"/>
            <a:r>
              <a:rPr 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-s, -ss, -x, -sh, -ch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36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357562"/>
            <a:ext cx="8786874" cy="132343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Box (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коробка) –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box</a:t>
            </a:r>
            <a:r>
              <a:rPr lang="en-US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smtClean="0">
                <a:ln w="1905"/>
                <a:solidFill>
                  <a:schemeClr val="accent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[boksiz]</a:t>
            </a:r>
            <a:endParaRPr lang="ru-RU" sz="4000" b="1" dirty="0" smtClean="0">
              <a:ln w="1905"/>
              <a:solidFill>
                <a:schemeClr val="accent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Match (</a:t>
            </a:r>
            <a:r>
              <a:rPr lang="ru-RU" sz="4000" b="1" cap="none" spc="0" dirty="0" smtClean="0">
                <a:ln w="1905"/>
                <a:solidFill>
                  <a:srgbClr val="9966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спичка) –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match</a:t>
            </a:r>
            <a:r>
              <a:rPr lang="en-US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smtClean="0">
                <a:ln w="1905"/>
                <a:solidFill>
                  <a:schemeClr val="accent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[mæt</a:t>
            </a:r>
            <a:r>
              <a:rPr lang="en-US" sz="4000" b="1" dirty="0" smtClean="0">
                <a:ln w="1905"/>
                <a:solidFill>
                  <a:schemeClr val="accent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∫iz]</a:t>
            </a:r>
            <a:endParaRPr lang="ru-RU" sz="4000" b="1" dirty="0">
              <a:ln w="1905"/>
              <a:solidFill>
                <a:schemeClr val="accent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142852"/>
            <a:ext cx="6308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 THE WORDS: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714488"/>
            <a:ext cx="9108584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Pens, dogs, windows, maps,</a:t>
            </a:r>
          </a:p>
          <a:p>
            <a:r>
              <a:rPr lang="en-US" sz="4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foxes, wishes, holidays, </a:t>
            </a:r>
          </a:p>
          <a:p>
            <a:r>
              <a:rPr lang="en-US" sz="4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benches, actors, lamps, stages,</a:t>
            </a:r>
          </a:p>
          <a:p>
            <a:r>
              <a:rPr lang="en-US" sz="4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days, plays, theatres, moments,</a:t>
            </a:r>
          </a:p>
          <a:p>
            <a:r>
              <a:rPr lang="en-US" sz="4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lakes, ponds, sisters, boys,</a:t>
            </a:r>
          </a:p>
          <a:p>
            <a:r>
              <a:rPr lang="en-US" sz="4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</a:t>
            </a:r>
            <a:r>
              <a:rPr lang="en-US" sz="44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tops.</a:t>
            </a:r>
            <a:endParaRPr lang="ru-RU" sz="44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2-конечная звезда 7"/>
          <p:cNvSpPr/>
          <p:nvPr/>
        </p:nvSpPr>
        <p:spPr>
          <a:xfrm>
            <a:off x="4500562" y="4214818"/>
            <a:ext cx="4643438" cy="1928826"/>
          </a:xfrm>
          <a:prstGeom prst="star3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0" y="4286256"/>
            <a:ext cx="4214810" cy="1857388"/>
          </a:xfrm>
          <a:prstGeom prst="star3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7126" y="1571612"/>
            <a:ext cx="8786874" cy="40934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Имена существительные, </a:t>
            </a:r>
          </a:p>
          <a:p>
            <a:r>
              <a:rPr lang="ru-RU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sz="3600" b="1" cap="none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канчивающиеся на – </a:t>
            </a:r>
            <a:r>
              <a:rPr lang="en-US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 </a:t>
            </a:r>
            <a:r>
              <a:rPr lang="ru-RU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</a:p>
          <a:p>
            <a:r>
              <a:rPr lang="ru-RU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3600" b="1" cap="none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редшествующей согласной, при</a:t>
            </a:r>
          </a:p>
          <a:p>
            <a:r>
              <a:rPr lang="ru-RU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прибавлении окончания  </a:t>
            </a:r>
            <a:r>
              <a:rPr lang="ru-RU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en-US" sz="36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</a:t>
            </a:r>
            <a:r>
              <a:rPr 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</a:t>
            </a:r>
            <a:endParaRPr lang="ru-RU" sz="3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</a:t>
            </a:r>
            <a:r>
              <a:rPr lang="ru-RU" sz="3600" b="1" cap="none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еняют букву </a:t>
            </a:r>
            <a:r>
              <a:rPr lang="ru-RU" sz="3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</a:t>
            </a:r>
            <a:r>
              <a:rPr lang="en-US" sz="3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</a:t>
            </a:r>
            <a:r>
              <a:rPr lang="en-US" sz="3600" b="1" cap="none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3600" b="1" cap="none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букву  </a:t>
            </a:r>
            <a:r>
              <a:rPr lang="ru-RU" sz="3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</a:t>
            </a:r>
            <a:r>
              <a:rPr lang="en-US" sz="3600" b="1" cap="none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ru-RU" sz="3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sz="40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en-US" sz="4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cit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</a:t>
            </a:r>
            <a:r>
              <a:rPr lang="en-US" sz="4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cit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4000" b="1" u="sng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 </a:t>
            </a:r>
            <a:r>
              <a:rPr lang="en-US" sz="4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a bab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</a:t>
            </a:r>
            <a:r>
              <a:rPr lang="en-US" sz="4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bab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4000" b="1" u="sng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</a:t>
            </a:r>
            <a:endParaRPr lang="ru-RU" sz="4000" b="1" u="sng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14480" y="285728"/>
            <a:ext cx="4762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ОРФОГРАФИЯ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j030125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1" y="0"/>
            <a:ext cx="198596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ертикальный свиток 6"/>
          <p:cNvSpPr/>
          <p:nvPr/>
        </p:nvSpPr>
        <p:spPr>
          <a:xfrm flipH="1">
            <a:off x="1000100" y="1285860"/>
            <a:ext cx="6072230" cy="4786346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357290" y="285728"/>
            <a:ext cx="6286544" cy="85725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ИСКЛЮЧЕНИЯ</a:t>
            </a:r>
            <a:r>
              <a:rPr lang="en-US" sz="54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 !!!</a:t>
            </a:r>
            <a:endParaRPr lang="ru-RU" sz="5400" b="1" cap="all" spc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Рисунок 2" descr="G:\демченко\20.JPG"/>
          <p:cNvPicPr/>
          <p:nvPr/>
        </p:nvPicPr>
        <p:blipFill>
          <a:blip r:embed="rId2" cstate="print">
            <a:clrChange>
              <a:clrFrom>
                <a:srgbClr val="FFFFF5"/>
              </a:clrFrom>
              <a:clrTo>
                <a:srgbClr val="FFFFF5">
                  <a:alpha val="0"/>
                </a:srgbClr>
              </a:clrTo>
            </a:clrChange>
          </a:blip>
          <a:srcRect l="15617" t="17553" r="6344" b="4255"/>
          <a:stretch>
            <a:fillRect/>
          </a:stretch>
        </p:blipFill>
        <p:spPr bwMode="auto">
          <a:xfrm flipH="1">
            <a:off x="7072330" y="2071678"/>
            <a:ext cx="178595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14480" y="2000240"/>
            <a:ext cx="4121641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 –      men</a:t>
            </a:r>
          </a:p>
          <a:p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Woman – women</a:t>
            </a:r>
          </a:p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Child –    children</a:t>
            </a:r>
          </a:p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Tooth –   teeth</a:t>
            </a:r>
          </a:p>
          <a:p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Foot -     feet</a:t>
            </a:r>
            <a:endParaRPr lang="ru-RU" sz="36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Goose -  gees</a:t>
            </a: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Mouse - mice</a:t>
            </a: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</TotalTime>
  <Words>351</Words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Слайд 1</vt:lpstr>
      <vt:lpstr>Слайд 2</vt:lpstr>
      <vt:lpstr>ОКОНЧАНИЕ  ЧИТАЕТСЯ 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21</cp:revision>
  <dcterms:modified xsi:type="dcterms:W3CDTF">2010-11-16T15:27:53Z</dcterms:modified>
</cp:coreProperties>
</file>