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61" r:id="rId7"/>
    <p:sldId id="262" r:id="rId8"/>
    <p:sldId id="263" r:id="rId9"/>
    <p:sldId id="264" r:id="rId10"/>
    <p:sldId id="259" r:id="rId11"/>
    <p:sldId id="260" r:id="rId12"/>
    <p:sldId id="265" r:id="rId13"/>
    <p:sldId id="269" r:id="rId14"/>
    <p:sldId id="266" r:id="rId15"/>
    <p:sldId id="274" r:id="rId16"/>
    <p:sldId id="276" r:id="rId17"/>
    <p:sldId id="277" r:id="rId18"/>
    <p:sldId id="275" r:id="rId19"/>
    <p:sldId id="272" r:id="rId20"/>
    <p:sldId id="278" r:id="rId21"/>
    <p:sldId id="271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EF6C-CA47-4F54-9DC1-4FCFAA181C1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71604" y="214290"/>
            <a:ext cx="6643734" cy="6072230"/>
            <a:chOff x="1423809" y="-286005"/>
            <a:chExt cx="7165477" cy="610477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3809" y="-286005"/>
              <a:ext cx="7165477" cy="4734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Особенности развития математических способностей младших школьников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733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Добышева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Ольга </a:t>
              </a: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Николаена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2024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1000108"/>
            <a:ext cx="6786611" cy="4925531"/>
            <a:chOff x="607488" y="1344094"/>
            <a:chExt cx="7925326" cy="5134180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77734"/>
              <a:chOff x="607288" y="-815361"/>
              <a:chExt cx="7925152" cy="522238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481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1"/>
                <a:ext cx="6491880" cy="52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/</a:t>
                </a:r>
                <a:r>
                  <a:rPr lang="ru-RU" sz="2000" dirty="0">
                    <a:solidFill>
                      <a:prstClr val="black"/>
                    </a:solidFill>
                    <a:latin typeface="Monotype Corsiva" pitchFamily="66" charset="0"/>
                  </a:rPr>
                  <a:t> </a:t>
                </a:r>
                <a:r>
                  <a:rPr lang="ru-RU" sz="2000" dirty="0">
                    <a:latin typeface="Monotype Corsiva" pitchFamily="66" charset="0"/>
                  </a:rPr>
                  <a:t>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710123" y="6093297"/>
              <a:ext cx="215726" cy="38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Picture 2" descr="C:\Users\User\Downloads\c406721913fa85a6bb4cfaeb329b4cad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8916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28590185e6cd9661bedcd5fbc6fa5c20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474" y="1781969"/>
            <a:ext cx="6486549" cy="46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1142976" y="428604"/>
            <a:ext cx="6858000" cy="92867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Цифры, которые одинаковые, обозначены на картинке одинаковыми элементами. </a:t>
            </a:r>
            <a:r>
              <a:rPr lang="ru-RU" sz="2400"/>
              <a:t>Раичные</a:t>
            </a:r>
            <a:r>
              <a:rPr lang="ru-RU" sz="2400" dirty="0"/>
              <a:t> числа – разными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00042"/>
            <a:ext cx="4000528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143116"/>
            <a:ext cx="3459908" cy="188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143380"/>
            <a:ext cx="3357586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71480"/>
            <a:ext cx="3778934" cy="148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71678"/>
            <a:ext cx="3786214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00505"/>
            <a:ext cx="4146749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642919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На рисунке фигура – «корова». Переложите всего две спички так, чтобы она смотрела в другую сторону.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857364"/>
            <a:ext cx="7143800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 этой фигуре из спичек нужно переложить 4 спички, чтобы получилось 4 треугольника.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3116"/>
            <a:ext cx="7786742" cy="412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5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Задачи на смекалку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662" y="500042"/>
            <a:ext cx="7572428" cy="614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5009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1.Два отца и два сына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Говорят, что два отца и два сына нашли на дороге, ведущей в Бомбей, три рупии (серебряные монеты) и быстро поделили их между собой, причем каждому досталось по монете. Как им удалось справиться с задачей?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маляров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трех маляров был брат Иван, а у Ивана братьев не было. Как это могло случиться?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поделить?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разделить 5 яблок между пятью лицами так, чтобы каждый получил по яблоку и одно яблоко осталось в корзине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 столе лежит яблоко. Его разделили на 4 части. Сколько яблок лежит на столе? 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Сколько месяцев в году имеют 28 дней? 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Что можно видеть с закрытыми глазами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Что нужно делать, когда видишь зелёного человечка? 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Из какой посуды нельзя ничего поесть?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dirty="0"/>
              <a:t>Задачи на смекалку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</a:t>
            </a:r>
            <a:r>
              <a:rPr lang="ru-RU" dirty="0">
                <a:solidFill>
                  <a:srgbClr val="002060"/>
                </a:solidFill>
              </a:rPr>
              <a:t>проекты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58" y="2071678"/>
            <a:ext cx="42148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5"/>
            <a:ext cx="3257544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/>
              <a:t>   «Настоящая математика</a:t>
            </a:r>
          </a:p>
          <a:p>
            <a:pPr>
              <a:buNone/>
            </a:pPr>
            <a:r>
              <a:rPr lang="ru-RU" i="1" dirty="0"/>
              <a:t>     – самая сухая из всех наук,</a:t>
            </a:r>
          </a:p>
          <a:p>
            <a:pPr>
              <a:buNone/>
            </a:pPr>
            <a:r>
              <a:rPr lang="ru-RU" i="1" dirty="0"/>
              <a:t>        она открывает широкое</a:t>
            </a:r>
          </a:p>
          <a:p>
            <a:pPr>
              <a:buNone/>
            </a:pPr>
            <a:r>
              <a:rPr lang="ru-RU" i="1" dirty="0"/>
              <a:t>        поле для творческой</a:t>
            </a:r>
          </a:p>
          <a:p>
            <a:pPr>
              <a:buNone/>
            </a:pPr>
            <a:r>
              <a:rPr lang="ru-RU" i="1" dirty="0"/>
              <a:t>        фантазии и</a:t>
            </a:r>
          </a:p>
          <a:p>
            <a:pPr>
              <a:buNone/>
            </a:pPr>
            <a:r>
              <a:rPr lang="ru-RU" i="1" dirty="0"/>
              <a:t>        спекулятивных взглядов;</a:t>
            </a:r>
          </a:p>
          <a:p>
            <a:pPr>
              <a:buNone/>
            </a:pPr>
            <a:r>
              <a:rPr lang="ru-RU" i="1" dirty="0"/>
              <a:t>        сухость предмета</a:t>
            </a:r>
          </a:p>
          <a:p>
            <a:pPr>
              <a:buNone/>
            </a:pPr>
            <a:r>
              <a:rPr lang="ru-RU" i="1" dirty="0"/>
              <a:t>        зависит, так сказать от</a:t>
            </a:r>
          </a:p>
          <a:p>
            <a:pPr>
              <a:buNone/>
            </a:pPr>
            <a:r>
              <a:rPr lang="ru-RU" i="1" dirty="0"/>
              <a:t>        веток, которыми по</a:t>
            </a:r>
          </a:p>
          <a:p>
            <a:pPr>
              <a:buNone/>
            </a:pPr>
            <a:r>
              <a:rPr lang="ru-RU" i="1" dirty="0"/>
              <a:t>        мировому дереву</a:t>
            </a:r>
          </a:p>
          <a:p>
            <a:pPr>
              <a:buNone/>
            </a:pPr>
            <a:r>
              <a:rPr lang="ru-RU" i="1" dirty="0"/>
              <a:t>        поднимаются и</a:t>
            </a:r>
          </a:p>
          <a:p>
            <a:pPr>
              <a:buNone/>
            </a:pPr>
            <a:r>
              <a:rPr lang="ru-RU" i="1" dirty="0"/>
              <a:t>        спускаются»</a:t>
            </a:r>
          </a:p>
          <a:p>
            <a:pPr>
              <a:buNone/>
            </a:pPr>
            <a:r>
              <a:rPr lang="ru-RU" b="1" i="1" dirty="0"/>
              <a:t>                          С. В. Ковалевская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28480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4000504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86248" y="1428736"/>
            <a:ext cx="440055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142984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a9247834411e09a6ddabbed91d9c9bd7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ebcaa4f1ff4e11d0275d62f8345dfa09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2536851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</a:t>
            </a:r>
            <a:r>
              <a:rPr lang="ru-RU" dirty="0" err="1" smtClean="0"/>
              <a:t>исследования-</a:t>
            </a:r>
            <a:r>
              <a:rPr lang="ru-RU" b="0" dirty="0" err="1" smtClean="0"/>
              <a:t>выявление</a:t>
            </a:r>
            <a:r>
              <a:rPr lang="ru-RU" b="0" dirty="0" smtClean="0"/>
              <a:t>   педагогических условий развития математических способностей младших школьников.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b="1" dirty="0" smtClean="0"/>
              <a:t>   Задачи исследования: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- изучить специфику формирования     математических способностей младших школьников;</a:t>
            </a:r>
          </a:p>
          <a:p>
            <a:pPr>
              <a:buNone/>
            </a:pPr>
            <a:r>
              <a:rPr lang="ru-RU" dirty="0" smtClean="0"/>
              <a:t>    - охарактеризовать </a:t>
            </a:r>
            <a:r>
              <a:rPr lang="ru-RU" dirty="0" err="1" smtClean="0"/>
              <a:t>психолого</a:t>
            </a:r>
            <a:r>
              <a:rPr lang="ru-RU" dirty="0" smtClean="0"/>
              <a:t>-   педагогические основы развития математических способностей младших школьников;		</a:t>
            </a:r>
          </a:p>
          <a:p>
            <a:pPr>
              <a:buNone/>
            </a:pPr>
            <a:r>
              <a:rPr lang="ru-RU" dirty="0" smtClean="0"/>
              <a:t>     - исследовать современные информационные технологии развития математических способностей младших школьников;				</a:t>
            </a:r>
          </a:p>
          <a:p>
            <a:pPr>
              <a:buNone/>
            </a:pPr>
            <a:r>
              <a:rPr lang="ru-RU" dirty="0" smtClean="0"/>
              <a:t>     - рассмотреть педагогические условия   развития математических способностей младших школьников.	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2285992"/>
            <a:ext cx="2536851" cy="3840171"/>
          </a:xfrm>
        </p:spPr>
        <p:txBody>
          <a:bodyPr>
            <a:normAutofit fontScale="85000" lnSpcReduction="20000"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Объект исследования</a:t>
            </a:r>
            <a:r>
              <a:rPr lang="ru-RU" sz="2000" dirty="0" smtClean="0"/>
              <a:t> – процесс развития математических способностей младших школьников.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Предмет исследования –</a:t>
            </a:r>
            <a:r>
              <a:rPr lang="ru-RU" sz="2000" dirty="0" smtClean="0"/>
              <a:t> современные информационные технологии, педагогические условия развития математических способностей младших школьников.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2536851" cy="116205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Математические способности –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Признаки, по которым можно судить о наличии у детей математических способностей:						</a:t>
            </a: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              а) систематичность и    последовательность мышления;	</a:t>
            </a:r>
          </a:p>
          <a:p>
            <a:pPr>
              <a:buNone/>
            </a:pPr>
            <a:r>
              <a:rPr lang="ru-RU" dirty="0" smtClean="0"/>
              <a:t>              б) отчетливость мышления;	в) способность к обобщениям;		г) сообразительность;						</a:t>
            </a:r>
            <a:r>
              <a:rPr lang="ru-RU" dirty="0" err="1" smtClean="0"/>
              <a:t>д</a:t>
            </a:r>
            <a:r>
              <a:rPr lang="ru-RU" dirty="0" smtClean="0"/>
              <a:t>) способность к установлению связи между приобретенными математическими знаниями и явлениями жизни;	</a:t>
            </a:r>
          </a:p>
          <a:p>
            <a:pPr>
              <a:buNone/>
            </a:pPr>
            <a:r>
              <a:rPr lang="ru-RU" dirty="0" smtClean="0"/>
              <a:t>              е) память на числа.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1" y="1435100"/>
            <a:ext cx="2286016" cy="4691063"/>
          </a:xfrm>
        </p:spPr>
        <p:txBody>
          <a:bodyPr/>
          <a:lstStyle/>
          <a:p>
            <a:r>
              <a:rPr lang="ru-RU" sz="2000" dirty="0" smtClean="0"/>
              <a:t> это совокупная характеристика, </a:t>
            </a:r>
          </a:p>
          <a:p>
            <a:r>
              <a:rPr lang="ru-RU" sz="2000" dirty="0" smtClean="0"/>
              <a:t>в которой отражаются </a:t>
            </a:r>
            <a:r>
              <a:rPr lang="ru-RU" sz="2000" dirty="0" err="1" smtClean="0"/>
              <a:t>осо-бенности</a:t>
            </a:r>
            <a:r>
              <a:rPr lang="ru-RU" sz="2000" dirty="0" smtClean="0"/>
              <a:t> разных психических процессов: восприятия, мышления, памяти и воображения.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Что такое математические способности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29618" cy="5214974"/>
          </a:xfrm>
        </p:spPr>
        <p:txBody>
          <a:bodyPr>
            <a:normAutofit fontScale="62500" lnSpcReduction="20000"/>
          </a:bodyPr>
          <a:lstStyle/>
          <a:p>
            <a:endParaRPr lang="ru-RU" b="1" i="1" dirty="0"/>
          </a:p>
          <a:p>
            <a:r>
              <a:rPr lang="ru-RU" b="1" i="1" dirty="0"/>
              <a:t>Способности – это то, что не сводится к знаниям,</a:t>
            </a:r>
          </a:p>
          <a:p>
            <a:r>
              <a:rPr lang="ru-RU" dirty="0"/>
              <a:t>умениям и навыкам, но объясняет (обеспечивает) их</a:t>
            </a:r>
          </a:p>
          <a:p>
            <a:r>
              <a:rPr lang="ru-RU" dirty="0"/>
              <a:t>быстрое приобретение, закрепление и эффективное</a:t>
            </a:r>
          </a:p>
          <a:p>
            <a:r>
              <a:rPr lang="ru-RU" dirty="0"/>
              <a:t>использование на практике.</a:t>
            </a:r>
          </a:p>
          <a:p>
            <a:r>
              <a:rPr lang="ru-RU" b="1" i="1" dirty="0"/>
              <a:t>Математическая способность – это дееспособность</a:t>
            </a:r>
          </a:p>
          <a:p>
            <a:r>
              <a:rPr lang="ru-RU" dirty="0"/>
              <a:t>создавать на математическом материале обобщенные,</a:t>
            </a:r>
          </a:p>
          <a:p>
            <a:r>
              <a:rPr lang="ru-RU" dirty="0"/>
              <a:t>свернутые, гибкие и обратные ассоциации и их</a:t>
            </a:r>
          </a:p>
          <a:p>
            <a:r>
              <a:rPr lang="ru-RU" dirty="0"/>
              <a:t>системы.</a:t>
            </a:r>
          </a:p>
          <a:p>
            <a:r>
              <a:rPr lang="ru-RU" dirty="0"/>
              <a:t>творческие (научные)</a:t>
            </a:r>
          </a:p>
          <a:p>
            <a:r>
              <a:rPr lang="ru-RU" dirty="0"/>
              <a:t>способности – направленность</a:t>
            </a:r>
          </a:p>
          <a:p>
            <a:r>
              <a:rPr lang="ru-RU" dirty="0"/>
              <a:t>ребенка к научной</a:t>
            </a:r>
          </a:p>
          <a:p>
            <a:r>
              <a:rPr lang="ru-RU" dirty="0"/>
              <a:t>математической деятельности</a:t>
            </a:r>
          </a:p>
          <a:p>
            <a:r>
              <a:rPr lang="ru-RU" dirty="0"/>
              <a:t>учебные способности –</a:t>
            </a:r>
          </a:p>
          <a:p>
            <a:r>
              <a:rPr lang="ru-RU" dirty="0"/>
              <a:t>способности к исследованию</a:t>
            </a:r>
          </a:p>
          <a:p>
            <a:r>
              <a:rPr lang="ru-RU" dirty="0"/>
              <a:t>(обучению, усвоению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4e90a74c52669665978d45564914e52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9"/>
            <a:ext cx="721523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Picture 2" descr="C:\Users\User\Downloads\67c8c75ddea34a4e36ca5a7c9e1c469d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42852"/>
            <a:ext cx="7089275" cy="598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928669"/>
            <a:ext cx="3143272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C:\Users\User\Downloads\00aacc58af54ff3ceb43b4827557cc5c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0"/>
            <a:ext cx="7858180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427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Цель исследования-выявление   педагогических условий развития математических способностей младших школьников.</vt:lpstr>
      <vt:lpstr>Математические способности –</vt:lpstr>
      <vt:lpstr>Слайд 5</vt:lpstr>
      <vt:lpstr>Что такое математические способности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 рисунке фигура – «корова». Переложите всего две спички так, чтобы она смотрела в другую сторону. </vt:lpstr>
      <vt:lpstr> В этой фигуре из спичек нужно переложить 4 спички, чтобы получилось 4 треугольника.   </vt:lpstr>
      <vt:lpstr>Слайд 16</vt:lpstr>
      <vt:lpstr>   </vt:lpstr>
      <vt:lpstr>Задачи на смекалку</vt:lpstr>
      <vt:lpstr>Наши проекты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2014-07-09T08:50:25Z</dcterms:created>
  <dcterms:modified xsi:type="dcterms:W3CDTF">2024-04-10T19:52:37Z</dcterms:modified>
</cp:coreProperties>
</file>