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7" r:id="rId12"/>
    <p:sldId id="281" r:id="rId13"/>
    <p:sldId id="283" r:id="rId14"/>
    <p:sldId id="282" r:id="rId15"/>
    <p:sldId id="284" r:id="rId16"/>
    <p:sldId id="285" r:id="rId17"/>
    <p:sldId id="291" r:id="rId18"/>
    <p:sldId id="286" r:id="rId19"/>
    <p:sldId id="287" r:id="rId20"/>
    <p:sldId id="288" r:id="rId21"/>
    <p:sldId id="268" r:id="rId22"/>
    <p:sldId id="289" r:id="rId23"/>
    <p:sldId id="290" r:id="rId24"/>
    <p:sldId id="270" r:id="rId25"/>
    <p:sldId id="271" r:id="rId26"/>
    <p:sldId id="273" r:id="rId27"/>
    <p:sldId id="275" r:id="rId28"/>
    <p:sldId id="276" r:id="rId29"/>
    <p:sldId id="27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675C-BA9E-479C-B2DE-168B7C7F7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DA41D-20C6-446D-B873-AE26FAB20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708B2-3851-449B-9EC8-D8FB1F6D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620C3-78E0-4779-9FEC-090E44D4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C9BB0-50BD-4CAF-A152-1C9BBF28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3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F20AB-7038-428D-B667-8801B75A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5DC0B6-8E73-4FAB-BF46-6DBC3B24F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4C2AD-F3FA-4CE3-A4A9-C719859C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318A8-46BE-4BBB-8EEA-95D10106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1D2D5-6792-4E81-AA1A-173A8544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2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05EE11-B21E-4D2F-BC5B-F01E32DFA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B3BB4B-6C2D-4FA4-95E3-E64F7A56D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8AC02-9C7D-461E-8633-30CE1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480E-4949-4964-B0EC-8CFBA89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0AE59-ADF6-4BD5-8E06-28838610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4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15448-514A-4152-98F2-EFBD8D43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4358A-900C-4AB1-A15B-9A283D9E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B1282-0C17-44D8-A544-40746BF3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D9891-54E0-425B-BE15-BF1CB85B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3EAE8-6AE6-4564-87D5-677EED37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A2E18-3016-4EF6-82A8-10B93A8C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7B54D-B89F-4A7C-A844-11BC903F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B8F8C-3A1B-4043-A6BF-CD95FEE9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4B727-7DAF-4105-94B5-C4D0F81B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96CDC-1E49-4D47-BDEE-F849EE15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6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7FAE7-1F30-4D9A-8A0A-9C16C839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BE56F-8EF5-48AE-BD69-EDAE63BD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505AC-76B4-437D-81C8-E8C668B75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12A3A6-FBA2-402C-BCCD-83FB58F2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9EA26D-06DA-460E-9996-6578327A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403634-6111-49BA-A541-215457E2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5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D9702-8CB7-47B9-B3AC-FD1995BC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BFCE13-D78D-4CA0-B7E9-ADB21EDF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8EC186-F256-424A-825D-CCA2856FD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281392-A259-4B2B-891A-F13F1054D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2EA477-302D-413F-B13F-65EDC47C6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DC7E0-42E3-4018-91E0-C05AAF87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20F5B8-FE69-4824-B31B-42A3325E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A5EB31-EEBC-4577-94AD-022C25AC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4BC04-AF62-4997-AB90-56F0B21F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5306E2-592E-40B4-934A-FCE04432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E60258-0B54-4385-B7E6-3C0D3FE3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4DDB39-91E3-47B5-9DD8-39C18A5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67C694-AFAA-4383-A136-BA901A3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7F8201-9B7A-4CEF-8BC2-BD2F8E2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D91E2C-E602-4555-B31F-436B44E1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6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6BA61-80E0-47D3-9C11-F2CC0036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9FAD9-AA88-42A1-9A4D-84655346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2C65-05B1-4AFD-955E-F48263A62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F6618C-69F5-4187-AC94-532BA7A5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7254E4-0863-4462-9CEB-180D5301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397B1F-2CA6-425D-9342-591D1092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8F4F3-7274-4FEB-9097-B950AE53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9F0888-A7ED-4675-8EE4-9DAB9D579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E15686-BB8F-436C-B673-448CF5EEA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C2B20-85C1-4542-A8B4-93F9923B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D1F4F-B361-4FBE-A162-32C3285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8D6CE-DBFD-41A9-8326-613C1969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5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53B99-5942-436B-A880-4E93725C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C9FF89-5647-4B35-8AE9-8BE51A656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7D4DE-09F6-433A-B69D-9CDC14CE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7187-8066-43C1-9FB0-7EEB4B1D1CF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EF58EE-EE57-4C49-805A-AB7B0E9DB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05B70-C2DF-43D8-ABAA-D898A47A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DE49-81EF-4156-94DF-C0ED1F2E9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374-97D9-4CDC-9963-B969DFC60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884363"/>
            <a:ext cx="9144000" cy="2387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23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воспитателей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 технологии речевого развития детей дошкольного  возраста»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>                    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7EB5C-B8E8-4438-8B54-F54C982F3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332720" cy="250293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SemiBold" panose="020B0502040204020203" pitchFamily="34" charset="0"/>
              </a:rPr>
              <a:t>              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  <a:latin typeface="Bahnschrift SemiBold" panose="020B0502040204020203" pitchFamily="34" charset="0"/>
              </a:rPr>
              <a:t>                                              </a:t>
            </a:r>
            <a:r>
              <a:rPr lang="ru-RU" sz="1800" b="1" dirty="0">
                <a:solidFill>
                  <a:srgbClr val="423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423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Медведева Галина Владимировна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Верхний Тагил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502C93-34F9-41A8-9E34-222842DD077F}"/>
              </a:ext>
            </a:extLst>
          </p:cNvPr>
          <p:cNvSpPr/>
          <p:nvPr/>
        </p:nvSpPr>
        <p:spPr>
          <a:xfrm>
            <a:off x="1173480" y="753031"/>
            <a:ext cx="984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автономное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№25»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5A868-B87C-4D53-A5F4-48DAEC21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	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5.Артикуляционная и пальчиковая гимнастика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7D133-D294-45C0-BF15-87D0E5FC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артикуляционной гимнастики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инсценировка стихов или каких-либо историй при помощи пальцев. Такая тренировка движений пальчиков и кистей рук является мощным средством развития мышления ребенка.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5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D0640-F806-4F72-9663-F8E64A9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Соединяем одинаковые пальчики рук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DSCN1713">
            <a:extLst>
              <a:ext uri="{FF2B5EF4-FFF2-40B4-BE49-F238E27FC236}">
                <a16:creationId xmlns:a16="http://schemas.microsoft.com/office/drawing/2014/main" id="{2E270C22-6BF2-4D63-8654-9C9EE72DD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57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D4365B-09EB-460A-8357-FE2ADA160EA4}"/>
              </a:ext>
            </a:extLst>
          </p:cNvPr>
          <p:cNvSpPr/>
          <p:nvPr/>
        </p:nvSpPr>
        <p:spPr>
          <a:xfrm>
            <a:off x="4876800" y="2136339"/>
            <a:ext cx="3855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игрушка: </a:t>
            </a:r>
            <a:b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погремушка, </a:t>
            </a:r>
            <a:b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толстый мишка, </a:t>
            </a:r>
            <a:b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чудо-книжка, </a:t>
            </a:r>
            <a:b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неваляшка, </a:t>
            </a:r>
            <a:b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кукла Машка! </a:t>
            </a:r>
            <a:b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 </a:t>
            </a:r>
            <a:b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снова проверять!</a:t>
            </a:r>
            <a:br>
              <a:rPr lang="ru-RU" alt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0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BBC8B-9CF2-4458-97C0-2D49E82B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метод целесообразно использовать в логопедической практике, так как развивая тонкую моторику и активизируя тем самым соответствующие отделы мозга, мы активизируем соседние зоны, отвечающие за речь.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0EF84AE-2CDE-4679-8116-AB78260559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08" y="2141537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4A26E85E-0558-4677-8924-105741CC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1536"/>
            <a:ext cx="54864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5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16756-E4B0-4A55-AF34-816E182B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99921"/>
            <a:ext cx="10515600" cy="2459694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59061DCB-F58F-43C3-BC51-E95D88C4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7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3B16F43E-D8EC-4A98-9BEF-49457C8AAD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03" y="594360"/>
            <a:ext cx="844296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2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B2785-C4C8-44A3-A1C8-E2EB4179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75" y="40283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 из игровых игровых методик речевого развития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стихи руками»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Алябьевой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65B9B-1DDE-40E8-B4DB-7B2FAABE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стихов с помощью рук неизменно вызывает у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живой интерес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повышает эмоциональный тонус, эффективность запоминания, способствует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произвольного внимания,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слоговой структуры слова,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 и мелкой моторики, воображения, образности.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18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AF65B-5CBC-494D-B994-A4CBF226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методики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совершенствование эмоциональной сферы и выразительности речи у детей. Развитие мелкой моторики и координации слова с движением. Формировать и совершенствовать речевые коммуникативные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детей.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A417119-FA16-4C8D-BC99-2A493E3BD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90" y="1825625"/>
            <a:ext cx="7488809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7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C0227-39CD-4C71-8EDC-C18899E7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стихи руками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предметов: карандаш, пипетки, веревочки, горох, фасоль, колючие мячи, бумагу, платочки, пуговицы, спички, счетные палочки,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проволку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30A55-BF93-4AD3-85F4-4EE7AC60A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 игры с карандашом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у нас всегда имеются под рукой (лучше использовать карандаш – шестигранник)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Карандаш в руке катаю,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пальчиков верчу.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Непременно каждый пальчик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послушным научу.</a:t>
            </a:r>
            <a:r>
              <a:rPr lang="ru-RU" sz="1800" b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7030A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СОСУЛЬКИ (с пипетками)</a:t>
            </a:r>
            <a:endParaRPr lang="ru-RU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пузырька, из одного в другой пипетками дети капают капли на каждое слово: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весенняя капелька, две весенние капельки, …. пять весенних капелек)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каждую каплю называют дни недели: понедельник, вторник, среда, четверг, пятница, суббота, воскресенье.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вариант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«Кап, кап, кап,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Звенит капель,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Приближается апрель»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5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B6A32-64D3-4F32-AC59-10113ED1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ориентировки в пространстве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движения, благодаря которым можно научиться хорошо ориентироваться в пространстве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416FB-BF55-4510-B75C-0E0FC57A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Осваивается данный навык медленно и с большими трудностями. Особенно сложно формируется этот навык у детей с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речи.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Недостаточность пространственных представлений проявляется в нарушении восприятия схемы собственного тела, в понимании предлогов и наречий, отражающих пространственные отношения. У детей возникают сложности при ориентировке на листе бумаги и в окружающем пространстве.  Предлагаемые игры позволят детям дошкольного возраста в совместной деятельности со взрослыми преодолеть трудности по формированию пространственной ориентировки,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школьные трудност</a:t>
            </a:r>
            <a:r>
              <a:rPr lang="ru-RU" b="1" dirty="0"/>
              <a:t>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32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7DFA4-025E-4AC6-8735-B449A0B3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88" y="695063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пространственной ориентировки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F6E337-1A60-43B6-9DF8-EE7E02817689}"/>
              </a:ext>
            </a:extLst>
          </p:cNvPr>
          <p:cNvSpPr/>
          <p:nvPr/>
        </p:nvSpPr>
        <p:spPr>
          <a:xfrm>
            <a:off x="273378" y="1621410"/>
            <a:ext cx="5081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«Части тела»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6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ориентироваться на собственном теле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словесном обозначении активно использовать соответствующие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пространственные термины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A32A4A-4D01-4191-811E-517DD7BF6C97}"/>
              </a:ext>
            </a:extLst>
          </p:cNvPr>
          <p:cNvSpPr/>
          <p:nvPr/>
        </p:nvSpPr>
        <p:spPr>
          <a:xfrm>
            <a:off x="75414" y="3428999"/>
            <a:ext cx="41572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«Вверху-внизу»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различать направление “выше” и “ниже” относительно собственного тела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11A28-3532-42D2-BBC8-879370B6A823}"/>
              </a:ext>
            </a:extLst>
          </p:cNvPr>
          <p:cNvSpPr/>
          <p:nvPr/>
        </p:nvSpPr>
        <p:spPr>
          <a:xfrm>
            <a:off x="6363093" y="1828800"/>
            <a:ext cx="44683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справа от меня?»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определять направления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 руки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(правой и левой)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494A73-AB94-4F17-BFEF-F7DEA21FD7D9}"/>
              </a:ext>
            </a:extLst>
          </p:cNvPr>
          <p:cNvSpPr/>
          <p:nvPr/>
        </p:nvSpPr>
        <p:spPr>
          <a:xfrm>
            <a:off x="6456771" y="3915346"/>
            <a:ext cx="4252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«Лабиринт»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ориентироваться на плоскости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7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2A453-3535-474B-B76A-8E120CBD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dirty="0"/>
            </a:br>
            <a:br>
              <a:rPr lang="ru-RU" sz="2800" b="1" dirty="0"/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повышение профессиональной компетентности в сфере речевого развития детей дошкольного возраста через использование современных, традиционных и нетрадиционных педагогических технологий (приёмов, методов и форм).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51940-D52B-40D8-85EF-682599E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Задачи.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1. Познакомить педагогов с эффективными методами, приёмами речевого развития детей.</a:t>
            </a:r>
          </a:p>
          <a:p>
            <a:r>
              <a:rPr lang="ru-RU" sz="2000" dirty="0"/>
              <a:t>2. Активизировать самостоятельную работу педагогов, дать им возможность заимствовать элементы педагогического опыта для улучшения собственного.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4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26D3B-A684-44E6-816D-498E3B02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589" y="299138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способ развивает эмоционально-волевую сферу и способствует качественной коррекции речи. Терапию песком предложил Карл Густав Юнг, основатель аналитической терапии. Она помогает совершенствовать умения и навыки практического общения с использованием вербальных и невербальных средств. 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9780BE-1FFD-47C6-876F-3A223D91C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6" y="2724346"/>
            <a:ext cx="5495826" cy="369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85F19622-9435-4258-89DA-06B3DD05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30" y="2724347"/>
            <a:ext cx="5330170" cy="369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6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3D863-5609-4676-B15C-72DE703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259080"/>
            <a:ext cx="9098279" cy="1431608"/>
          </a:xfrm>
        </p:spPr>
        <p:txBody>
          <a:bodyPr>
            <a:normAutofit/>
          </a:bodyPr>
          <a:lstStyle/>
          <a:p>
            <a:r>
              <a:rPr lang="ru-RU" b="1" dirty="0"/>
              <a:t>	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недостатков речи с помощью движений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09F23E9-F9BD-445D-B823-5D851871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9" y="2017337"/>
            <a:ext cx="5267385" cy="42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815B5371-E7F4-48BF-8482-B51E8889A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0" y="2017337"/>
            <a:ext cx="5511440" cy="42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4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E6517-66AA-46B4-B4CD-711FB134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Сказкотерапия 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способ передачи ребенку необходимых моральных норм и правил, древнейший способ социализации и передачи опыта.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Ребенок говоря за героев, непроизвольно начинает подражать их голосу, включая средства выразительности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A5D495E-A50F-4387-B4F0-3A00CCCB2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6128"/>
            <a:ext cx="4430598" cy="37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anya\фото для конф 4.12.18\IMG_2747.jpg">
            <a:extLst>
              <a:ext uri="{FF2B5EF4-FFF2-40B4-BE49-F238E27FC236}">
                <a16:creationId xmlns:a16="http://schemas.microsoft.com/office/drawing/2014/main" id="{4BCDB33A-5FE4-47B7-8982-FE50BF90F38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3836710"/>
            <a:ext cx="3443926" cy="2545238"/>
          </a:xfrm>
          <a:prstGeom prst="rect">
            <a:avLst/>
          </a:prstGeom>
          <a:noFill/>
        </p:spPr>
      </p:pic>
      <p:pic>
        <p:nvPicPr>
          <p:cNvPr id="6" name="Picture 3" descr="D:\Tanya\фото для конф 4.12.18\IMG_20151225_110505  1  .jpg">
            <a:extLst>
              <a:ext uri="{FF2B5EF4-FFF2-40B4-BE49-F238E27FC236}">
                <a16:creationId xmlns:a16="http://schemas.microsoft.com/office/drawing/2014/main" id="{5009AB6A-58E8-4E4D-925D-CE389582EE5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9151" y="1446446"/>
            <a:ext cx="3698449" cy="239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81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F607E-1F41-4A7A-BE05-CC59C4BE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Использование сказкотерапии может осуществляться в следующих направлениях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49773-9ECA-4DD1-9517-EDFA12BF9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1.Слушание и запоминание сказок (в том числе психотерапевтических) используя в работе куклы марионетки, пальчиковые куклы и теневые куклы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2.Пересказывание сказки одним ребенком или поочередно (по предложениям) группой детей.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Придумывание продолжения к известной сказке или другого конца сказки.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Составление небылиц по картинкам и без опоры на наглядность.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Рисование сказок.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7.Разыгрывание сказок 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(инсценировки, кукольный театр, 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музыкальные спектакли)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 Развивающие игры на основе 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сказочных образов и сюжетов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 descr="D:\Tanya\фото для конф 4.12.18\DSCN0299.JPG">
            <a:extLst>
              <a:ext uri="{FF2B5EF4-FFF2-40B4-BE49-F238E27FC236}">
                <a16:creationId xmlns:a16="http://schemas.microsoft.com/office/drawing/2014/main" id="{7C418ED6-043B-4525-AFAE-D0B14833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128" y="3648173"/>
            <a:ext cx="3874361" cy="2844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21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1F7AB-210F-4FFA-834E-3D325EF9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	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различных приёмов, облегчающих запоминание и увеличивающих объём памяти путём образования дополнительных ассоциаций, организация учебного процесса в виде игры.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7A696AF2-DCE4-40BB-8009-6C0495B60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190976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D626F39F-3857-485A-B96A-EEAE81FC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22" y="1841650"/>
            <a:ext cx="5369772" cy="434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E8FC8-A7A9-4E45-9896-69839749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	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8.Технология обучения детей составлению сравнений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9E94B-3355-436E-8ABB-37FC6D2D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составления сравнений: педагог называет какой-либо объект, обозначает его признак, определяет значение этого признака, сравнивает данное значение со значением признака в другом объекте по признаку цвета, формы, вкуса, звука, температуры и др.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46E56B3-4FF7-478E-A031-DE762DE5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429000"/>
            <a:ext cx="4678680" cy="32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5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EC0B6-A6F8-4258-88F5-87D34C84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 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один из эффективных методов 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дошкольника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FE176-1A58-4C73-9A97-AD519A78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нерифмованное стихотворение, состоящее из пяти строк, в которых человек высказывает своё отношение к проблеме.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написания </a:t>
            </a:r>
            <a:r>
              <a:rPr lang="ru-RU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Первая строка - одно ключевое слово, определяющее содержание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Вторая строка - два прилагательных, характеризующих данное предложение.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Третья срока - три глагола, показывающие действие понятия.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Четвёртая строка - короткое предложение, в котором автор высказывает своё отношение.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Пятая строка - одно слово, обычно существительное, через которое человек выражает свои чувства, ассоциации связанные с данным понятием.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17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0CFFE-F6E6-4865-822C-EA7C506F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А теперь давайте вместе с вами попробуем: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C8279-52F8-406F-867B-A1B237C8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1. «</a:t>
            </a:r>
            <a:r>
              <a:rPr lang="ru-RU" b="1" dirty="0">
                <a:solidFill>
                  <a:srgbClr val="C00000"/>
                </a:solidFill>
              </a:rPr>
              <a:t>Россия»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2. </a:t>
            </a:r>
            <a:r>
              <a:rPr lang="ru-RU" i="1" dirty="0">
                <a:solidFill>
                  <a:srgbClr val="C00000"/>
                </a:solidFill>
              </a:rPr>
              <a:t>Какая она для вас? </a:t>
            </a:r>
            <a:r>
              <a:rPr lang="ru-RU" dirty="0"/>
              <a:t>(великая, прекрасная, единственная, удивительная, любимая, могучая, многострадальная, богатая)</a:t>
            </a:r>
          </a:p>
          <a:p>
            <a:r>
              <a:rPr lang="ru-RU" dirty="0">
                <a:solidFill>
                  <a:srgbClr val="C00000"/>
                </a:solidFill>
              </a:rPr>
              <a:t>3</a:t>
            </a:r>
            <a:r>
              <a:rPr lang="ru-RU" i="1" dirty="0">
                <a:solidFill>
                  <a:srgbClr val="C00000"/>
                </a:solidFill>
              </a:rPr>
              <a:t>. Что она делает для вас и других людей? </a:t>
            </a:r>
            <a:r>
              <a:rPr lang="ru-RU" dirty="0"/>
              <a:t>(гордится, заботится, надеется, приходит на помощь, придаёт силы, помогает, любит, ценит, верит)</a:t>
            </a:r>
          </a:p>
          <a:p>
            <a:r>
              <a:rPr lang="ru-RU" dirty="0">
                <a:solidFill>
                  <a:srgbClr val="C00000"/>
                </a:solidFill>
              </a:rPr>
              <a:t>4. Афоризм, выражение, пословица или поговорка о России?</a:t>
            </a:r>
          </a:p>
          <a:p>
            <a:r>
              <a:rPr lang="ru-RU" dirty="0"/>
              <a:t>Лучше нет родного края!</a:t>
            </a:r>
          </a:p>
          <a:p>
            <a:r>
              <a:rPr lang="ru-RU" dirty="0">
                <a:solidFill>
                  <a:srgbClr val="C00000"/>
                </a:solidFill>
              </a:rPr>
              <a:t>5. Синоним, или, как по-другому можно назвать Россию?</a:t>
            </a:r>
          </a:p>
          <a:p>
            <a:r>
              <a:rPr lang="ru-RU" dirty="0"/>
              <a:t>(страна, отчизна, отечество) Россия – Родина моя!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301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00BAB-508B-47DA-979F-4D8E1023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Игры-драматизации, инсценировки</a:t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7C128EC9-5655-4027-A8AB-AB336BFE19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082040"/>
            <a:ext cx="9387840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45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AE2870-D3E0-4995-AB24-FFD8ABCEE6F6}"/>
              </a:ext>
            </a:extLst>
          </p:cNvPr>
          <p:cNvSpPr/>
          <p:nvPr/>
        </p:nvSpPr>
        <p:spPr>
          <a:xfrm>
            <a:off x="1463040" y="1908488"/>
            <a:ext cx="923544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коллеги, я поделилась с вами тем, как можно использовать игровые приёмы для развития речи детей. Продемонстрированные приемы я активно применяю в своей работе, особенно примечательно и удобно является то, что бесчисленное их множество можно найти не только в литературе, но и бесконечно импровизировать, придумывая разнообразные действия под хорошо знакомые вам стихи, сказки, песенки.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A7C7F-5B1E-4E8A-93BC-ED09FB87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Эпиграфом к нашему мастер-классу будут служить слова: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 речь, когда она, как ручеек,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 среди камней чиста, нетороплива,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ты готов внимать ее поток и восклицать: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«О, как же ты красива!»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2D6228-88AF-4158-B62F-7B447C3A3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Грамотная речь – важнейшее условие всестороннего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личности ребенка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3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DDED6-E078-42AF-ACBF-17B3D636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образовательный процесс должен строиться на адекватных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формах работы с детьми.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1EAF2-626B-4287-82B5-032084DD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работы с детьми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ведущим видом деятельности -является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94EE5C3-6370-4255-B977-EAF69705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2895600"/>
            <a:ext cx="461772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8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0ECE7-8796-4DC7-8636-E58D47C8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30"/>
            <a:ext cx="10515600" cy="1325563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совместных  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рассказываний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 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начну, а ты продолжи»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31603E9C-0350-4854-9255-2BBE8763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48" y="1690689"/>
            <a:ext cx="6203751" cy="48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1842492D-31D4-4774-972C-E0B8D215A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2548256"/>
            <a:ext cx="4461130" cy="4176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8" descr="Picture background">
            <a:extLst>
              <a:ext uri="{FF2B5EF4-FFF2-40B4-BE49-F238E27FC236}">
                <a16:creationId xmlns:a16="http://schemas.microsoft.com/office/drawing/2014/main" id="{B4CE17A6-1A61-410F-A8E2-77B858E7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690689"/>
            <a:ext cx="56692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4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7A563-B2CE-484C-9087-9D88CC3D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2.Игровые упражнения 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«Рифмы»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 и внимания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507186A-68E0-4A6B-80C3-C6DB277D9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88" y="194754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FC04CCAD-BB4E-42DA-8B98-218B2A12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1947544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1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9F47B-0471-45A0-8BAA-1F98EA1A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Бросаем мяч и произносим слово. Возвращающий мяч, называет слово, противоположное по значению.</a:t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94BD154-6A63-4699-B35B-384C3E138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2141537"/>
            <a:ext cx="56907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34E218-C6F5-41A2-95D8-FDF3A959C038}"/>
              </a:ext>
            </a:extLst>
          </p:cNvPr>
          <p:cNvSpPr/>
          <p:nvPr/>
        </p:nvSpPr>
        <p:spPr>
          <a:xfrm>
            <a:off x="405214" y="1582341"/>
            <a:ext cx="56907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ЖАРА … ХОЛОД</a:t>
            </a:r>
            <a:br>
              <a:rPr lang="ru-RU" dirty="0"/>
            </a:br>
            <a:r>
              <a:rPr lang="ru-RU" dirty="0"/>
              <a:t>ЗЛО … ДОБРО</a:t>
            </a:r>
            <a:br>
              <a:rPr lang="ru-RU" dirty="0"/>
            </a:br>
            <a:r>
              <a:rPr lang="ru-RU" dirty="0"/>
              <a:t>ПРАВДА … ЛОЖЬ</a:t>
            </a:r>
            <a:br>
              <a:rPr lang="ru-RU" dirty="0"/>
            </a:br>
            <a:r>
              <a:rPr lang="ru-RU" dirty="0"/>
              <a:t>ХОРОШО … ПЛОХО</a:t>
            </a:r>
            <a:br>
              <a:rPr lang="ru-RU" dirty="0"/>
            </a:br>
            <a:r>
              <a:rPr lang="ru-RU" dirty="0"/>
              <a:t>ТЯЖЕЛО … ЛЕГКО</a:t>
            </a:r>
            <a:br>
              <a:rPr lang="ru-RU" dirty="0"/>
            </a:br>
            <a:r>
              <a:rPr lang="ru-RU" dirty="0"/>
              <a:t>ВЫСОКО … НИЗКО</a:t>
            </a:r>
            <a:br>
              <a:rPr lang="ru-RU" dirty="0"/>
            </a:br>
            <a:r>
              <a:rPr lang="ru-RU" dirty="0"/>
              <a:t>МОЖНО … НЕЛЬЗЯ</a:t>
            </a:r>
            <a:br>
              <a:rPr lang="ru-RU" dirty="0"/>
            </a:br>
            <a:r>
              <a:rPr lang="ru-RU" dirty="0"/>
              <a:t>ТРУДНО … ЛЕГКО</a:t>
            </a:r>
            <a:br>
              <a:rPr lang="ru-RU" dirty="0"/>
            </a:br>
            <a:r>
              <a:rPr lang="ru-RU" dirty="0"/>
              <a:t>БЫСТРО … МЕДЛЕННО</a:t>
            </a:r>
            <a:br>
              <a:rPr lang="ru-RU" dirty="0"/>
            </a:br>
            <a:r>
              <a:rPr lang="ru-RU" dirty="0"/>
              <a:t>ГОВОРИТЬ … МОЛЧАТЬ</a:t>
            </a:r>
            <a:br>
              <a:rPr lang="ru-RU" dirty="0"/>
            </a:br>
            <a:r>
              <a:rPr lang="ru-RU" dirty="0"/>
              <a:t>БРОСАТЬ … ПОДНИМАТЬ</a:t>
            </a:r>
            <a:br>
              <a:rPr lang="ru-RU" dirty="0"/>
            </a:br>
            <a:r>
              <a:rPr lang="ru-RU" dirty="0"/>
              <a:t>ПРЯТАТЬ … ИСКАТЬ</a:t>
            </a:r>
            <a:br>
              <a:rPr lang="ru-RU" dirty="0"/>
            </a:br>
            <a:r>
              <a:rPr lang="ru-RU" dirty="0"/>
              <a:t>ЗАЖИГАТЬ … ТУШИТЬ</a:t>
            </a:r>
          </a:p>
        </p:txBody>
      </p:sp>
    </p:spTree>
    <p:extLst>
      <p:ext uri="{BB962C8B-B14F-4D97-AF65-F5344CB8AC3E}">
        <p14:creationId xmlns:p14="http://schemas.microsoft.com/office/powerpoint/2010/main" val="331801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97CF7-58DC-4000-A62F-1B76EA37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Игровое упражнение 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«Почемучки»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56616D-44F0-401B-8937-9595467C6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74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6B2ACEE-3779-4D93-B959-B8778D8B6C09}"/>
              </a:ext>
            </a:extLst>
          </p:cNvPr>
          <p:cNvSpPr txBox="1">
            <a:spLocks/>
          </p:cNvSpPr>
          <p:nvPr/>
        </p:nvSpPr>
        <p:spPr>
          <a:xfrm>
            <a:off x="838198" y="2255520"/>
            <a:ext cx="5745481" cy="294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улетают птицы?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Почему зимой нельзя купаться?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Почему засыхают цветы?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Почему весной тает снег?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Почему летом не носят шубы?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Почему люди берут зонты?</a:t>
            </a:r>
          </a:p>
          <a:p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Почему пришел врач?</a:t>
            </a:r>
          </a:p>
          <a:p>
            <a:endParaRPr lang="ru-RU" dirty="0"/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0A5236F5-E9B6-4E8D-B1B3-F25080DB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59" y="2026920"/>
            <a:ext cx="4130041" cy="29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4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F9D41-8C6C-406F-81FD-F809C563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«Шаги»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(«Кто быстрее доберется до… 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DEDEA-2E83-48DF-BA61-B5F8F221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этой нехитрой игры с элементами соревнования можно заниматься с ребенком расширением его словарного запаса и развитием речи, в общем.</a:t>
            </a:r>
            <a:b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игрока стоят на старте. Через 8-10 шагов финиш. Называется тема: «Вежливые слова». Каждый ребенок может сделать шаг, лишь назвав какое -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вежливое слово. Другие темы: «Все круглое», «ласковые слова для мамы»….</a:t>
            </a:r>
          </a:p>
        </p:txBody>
      </p:sp>
    </p:spTree>
    <p:extLst>
      <p:ext uri="{BB962C8B-B14F-4D97-AF65-F5344CB8AC3E}">
        <p14:creationId xmlns:p14="http://schemas.microsoft.com/office/powerpoint/2010/main" val="1138006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1660</Words>
  <Application>Microsoft Office PowerPoint</Application>
  <PresentationFormat>Широкоэкранный</PresentationFormat>
  <Paragraphs>100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Bahnschrift SemiBold</vt:lpstr>
      <vt:lpstr>Calibri</vt:lpstr>
      <vt:lpstr>Calibri Light</vt:lpstr>
      <vt:lpstr>Times</vt:lpstr>
      <vt:lpstr>Times New Roman</vt:lpstr>
      <vt:lpstr>Тема Office</vt:lpstr>
      <vt:lpstr>Мастер-класс для воспитателей «Современные технологии речевого развития детей дошкольного  возраста»                       </vt:lpstr>
      <vt:lpstr>  Цель : повышение профессиональной компетентности в сфере речевого развития детей дошкольного возраста через использование современных, традиционных и нетрадиционных педагогических технологий (приёмов, методов и форм).  </vt:lpstr>
      <vt:lpstr>Эпиграфом к нашему мастер-классу будут служить слова: Прекрасна речь, когда она, как ручеек, Бежит среди камней чиста, нетороплива, И ты готов внимать ее поток и восклицать: «О, как же ты красива!» </vt:lpstr>
      <vt:lpstr>В соответствии с ФГОС образовательный процесс должен строиться на адекватных возрасту формах работы с детьми. </vt:lpstr>
      <vt:lpstr>1. метода совместных  рассказываний игровые приемы как: «Я начну, а ты продолжи», «Закончи предложение». </vt:lpstr>
      <vt:lpstr>2.Игровые упражнения «Рифмы». Развитие фонематического слуха и внимания </vt:lpstr>
      <vt:lpstr>Игра «Скажи наоборот» Бросаем мяч и произносим слово. Возвращающий мяч, называет слово, противоположное по значению. </vt:lpstr>
      <vt:lpstr>4. Игровое упражнение «Почемучки». </vt:lpstr>
      <vt:lpstr>Игра «Шаги» («Кто быстрее доберется до… »)</vt:lpstr>
      <vt:lpstr> 5.Артикуляционная и пальчиковая гимнастика </vt:lpstr>
      <vt:lpstr>Соединяем одинаковые пальчики рук</vt:lpstr>
      <vt:lpstr>Данный метод целесообразно использовать в логопедической практике, так как развивая тонкую моторику и активизируя тем самым соответствующие отделы мозга, мы активизируем соседние зоны, отвечающие за речь. </vt:lpstr>
      <vt:lpstr>Презентация PowerPoint</vt:lpstr>
      <vt:lpstr>Презентация PowerPoint</vt:lpstr>
      <vt:lpstr>Одна  из игровых игровых методик речевого развития «Расскажи стихи руками»  Алябьевой Е. А.  </vt:lpstr>
      <vt:lpstr>Цель методики: совершенствование эмоциональной сферы и выразительности речи у детей. Развитие мелкой моторики и координации слова с движением. Формировать и совершенствовать речевые коммуникативные навыки детей.</vt:lpstr>
      <vt:lpstr>Расскажи стихи руками с использованием предметов: карандаш, пипетки, веревочки, горох, фасоль, колючие мячи, бумагу, платочки, пуговицы, спички, счетные палочки, проволку…</vt:lpstr>
      <vt:lpstr>Развитие ориентировки в пространстве  Основные движения, благодаря которым можно научиться хорошо ориентироваться в пространстве</vt:lpstr>
      <vt:lpstr>Игры на развитие пространственной ориентировки </vt:lpstr>
      <vt:lpstr>Песочная терапия. Данный способ развивает эмоционально-волевую сферу и способствует качественной коррекции речи. Терапию песком предложил Карл Густав Юнг, основатель аналитической терапии. Она помогает совершенствовать умения и навыки практического общения с использованием вербальных и невербальных средств. </vt:lpstr>
      <vt:lpstr> 6. Логоритмика -устранение недостатков речи с помощью движений </vt:lpstr>
      <vt:lpstr>Сказкотерапия – это способ передачи ребенку необходимых моральных норм и правил, древнейший способ социализации и передачи опыта. Ребенок говоря за героев, непроизвольно начинает подражать их голосу, включая средства выразительности</vt:lpstr>
      <vt:lpstr>Использование сказкотерапии может осуществляться в следующих направлениях</vt:lpstr>
      <vt:lpstr> Мнемотехника -система различных приёмов, облегчающих запоминание и увеличивающих объём памяти путём образования дополнительных ассоциаций, организация учебного процесса в виде игры.  </vt:lpstr>
      <vt:lpstr> 8.Технология обучения детей составлению сравнений </vt:lpstr>
      <vt:lpstr>Метод «синквейн», это – один из эффективных методов развития речи дошкольника </vt:lpstr>
      <vt:lpstr>А теперь давайте вместе с вами попробуем: </vt:lpstr>
      <vt:lpstr>Игры-драматизации, инсценировки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воспитателей «Развитие речи детей дошкольного возраста»</dc:title>
  <dc:creator>Галина</dc:creator>
  <cp:lastModifiedBy>Галина</cp:lastModifiedBy>
  <cp:revision>50</cp:revision>
  <dcterms:created xsi:type="dcterms:W3CDTF">2025-01-14T11:44:48Z</dcterms:created>
  <dcterms:modified xsi:type="dcterms:W3CDTF">2025-01-21T15:28:59Z</dcterms:modified>
</cp:coreProperties>
</file>