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5" r:id="rId9"/>
    <p:sldId id="275" r:id="rId10"/>
    <p:sldId id="266" r:id="rId11"/>
    <p:sldId id="267" r:id="rId12"/>
    <p:sldId id="268" r:id="rId13"/>
    <p:sldId id="269" r:id="rId14"/>
    <p:sldId id="270" r:id="rId15"/>
    <p:sldId id="271" r:id="rId16"/>
    <p:sldId id="272" r:id="rId17"/>
    <p:sldId id="273" r:id="rId18"/>
    <p:sldId id="26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26.12.2024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26.12.2024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0100" y="142852"/>
            <a:ext cx="7941085" cy="338554"/>
          </a:xfrm>
          <a:prstGeom prst="rect">
            <a:avLst/>
          </a:prstGeom>
          <a:noFill/>
        </p:spPr>
        <p:txBody>
          <a:bodyPr wrap="none" rtlCol="0">
            <a:spAutoFit/>
          </a:bodyPr>
          <a:lstStyle/>
          <a:p>
            <a:pPr algn="r"/>
            <a:r>
              <a:rPr lang="ru-RU" sz="1600" dirty="0" smtClean="0">
                <a:solidFill>
                  <a:srgbClr val="002060"/>
                </a:solidFill>
                <a:latin typeface="Times New Roman" pitchFamily="18" charset="0"/>
                <a:cs typeface="Times New Roman" pitchFamily="18" charset="0"/>
              </a:rPr>
              <a:t>Муниципальное бюджетное дошкольное образовательное учреждение «Детский сад 75»</a:t>
            </a:r>
            <a:endParaRPr lang="ru-RU" sz="1600" dirty="0">
              <a:solidFill>
                <a:srgbClr val="002060"/>
              </a:solidFill>
              <a:latin typeface="Times New Roman" pitchFamily="18" charset="0"/>
              <a:cs typeface="Times New Roman" pitchFamily="18" charset="0"/>
            </a:endParaRPr>
          </a:p>
        </p:txBody>
      </p:sp>
      <p:sp>
        <p:nvSpPr>
          <p:cNvPr id="5" name="TextBox 4"/>
          <p:cNvSpPr txBox="1"/>
          <p:nvPr/>
        </p:nvSpPr>
        <p:spPr>
          <a:xfrm>
            <a:off x="1000100" y="1785926"/>
            <a:ext cx="8143900" cy="1584536"/>
          </a:xfrm>
          <a:prstGeom prst="rect">
            <a:avLst/>
          </a:prstGeom>
          <a:noFill/>
        </p:spPr>
        <p:txBody>
          <a:bodyPr wrap="square" rtlCol="0">
            <a:spAutoFit/>
          </a:bodyPr>
          <a:lstStyle/>
          <a:p>
            <a:pPr algn="ctr">
              <a:lnSpc>
                <a:spcPct val="150000"/>
              </a:lnSpc>
            </a:pPr>
            <a:r>
              <a:rPr lang="ru-RU" sz="2000" b="1" dirty="0" smtClean="0">
                <a:solidFill>
                  <a:srgbClr val="002060"/>
                </a:solidFill>
                <a:latin typeface="Times New Roman" pitchFamily="18" charset="0"/>
                <a:cs typeface="Times New Roman" pitchFamily="18" charset="0"/>
              </a:rPr>
              <a:t>Развитие психофизиологической основы речи детей </a:t>
            </a:r>
          </a:p>
          <a:p>
            <a:pPr algn="ctr">
              <a:lnSpc>
                <a:spcPct val="150000"/>
              </a:lnSpc>
            </a:pPr>
            <a:r>
              <a:rPr lang="ru-RU" sz="2000" b="1" dirty="0" smtClean="0">
                <a:solidFill>
                  <a:srgbClr val="002060"/>
                </a:solidFill>
                <a:latin typeface="Times New Roman" pitchFamily="18" charset="0"/>
                <a:cs typeface="Times New Roman" pitchFamily="18" charset="0"/>
              </a:rPr>
              <a:t>с особыми образовательными потребностями с помощью приема </a:t>
            </a:r>
          </a:p>
          <a:p>
            <a:pPr algn="ctr">
              <a:lnSpc>
                <a:spcPct val="150000"/>
              </a:lnSpc>
            </a:pPr>
            <a:r>
              <a:rPr lang="ru-RU" sz="2800" b="1" dirty="0" smtClean="0">
                <a:solidFill>
                  <a:srgbClr val="002060"/>
                </a:solidFill>
                <a:latin typeface="Times New Roman" pitchFamily="18" charset="0"/>
                <a:cs typeface="Times New Roman" pitchFamily="18" charset="0"/>
              </a:rPr>
              <a:t>«КУБИК БЛУМА»</a:t>
            </a:r>
            <a:endParaRPr lang="ru-RU" sz="2800" b="1" dirty="0">
              <a:solidFill>
                <a:srgbClr val="002060"/>
              </a:solidFill>
              <a:latin typeface="Times New Roman" pitchFamily="18" charset="0"/>
              <a:cs typeface="Times New Roman" pitchFamily="18" charset="0"/>
            </a:endParaRPr>
          </a:p>
        </p:txBody>
      </p:sp>
      <p:sp>
        <p:nvSpPr>
          <p:cNvPr id="6" name="TextBox 5"/>
          <p:cNvSpPr txBox="1"/>
          <p:nvPr/>
        </p:nvSpPr>
        <p:spPr>
          <a:xfrm>
            <a:off x="5959851" y="4500570"/>
            <a:ext cx="2878609" cy="923330"/>
          </a:xfrm>
          <a:prstGeom prst="rect">
            <a:avLst/>
          </a:prstGeom>
          <a:noFill/>
        </p:spPr>
        <p:txBody>
          <a:bodyPr wrap="none" rtlCol="0">
            <a:spAutoFit/>
          </a:bodyPr>
          <a:lstStyle/>
          <a:p>
            <a:pPr algn="r"/>
            <a:r>
              <a:rPr lang="ru-RU" dirty="0" smtClean="0">
                <a:solidFill>
                  <a:srgbClr val="002060"/>
                </a:solidFill>
                <a:latin typeface="Times New Roman" pitchFamily="18" charset="0"/>
                <a:cs typeface="Times New Roman" pitchFamily="18" charset="0"/>
              </a:rPr>
              <a:t>Подготовил: </a:t>
            </a:r>
          </a:p>
          <a:p>
            <a:pPr algn="r"/>
            <a:r>
              <a:rPr lang="ru-RU" dirty="0" smtClean="0">
                <a:solidFill>
                  <a:srgbClr val="002060"/>
                </a:solidFill>
                <a:latin typeface="Times New Roman" pitchFamily="18" charset="0"/>
                <a:cs typeface="Times New Roman" pitchFamily="18" charset="0"/>
              </a:rPr>
              <a:t>учитель-логопед – </a:t>
            </a:r>
          </a:p>
          <a:p>
            <a:pPr algn="r"/>
            <a:r>
              <a:rPr lang="ru-RU" dirty="0" smtClean="0">
                <a:solidFill>
                  <a:srgbClr val="002060"/>
                </a:solidFill>
                <a:latin typeface="Times New Roman" pitchFamily="18" charset="0"/>
                <a:cs typeface="Times New Roman" pitchFamily="18" charset="0"/>
              </a:rPr>
              <a:t>Ольга Сергеевна Березина</a:t>
            </a:r>
            <a:endParaRPr lang="ru-RU" dirty="0">
              <a:solidFill>
                <a:srgbClr val="002060"/>
              </a:solidFill>
              <a:latin typeface="Times New Roman" pitchFamily="18" charset="0"/>
              <a:cs typeface="Times New Roman" pitchFamily="18" charset="0"/>
            </a:endParaRPr>
          </a:p>
        </p:txBody>
      </p:sp>
      <p:sp>
        <p:nvSpPr>
          <p:cNvPr id="7" name="TextBox 6"/>
          <p:cNvSpPr txBox="1"/>
          <p:nvPr/>
        </p:nvSpPr>
        <p:spPr>
          <a:xfrm>
            <a:off x="4143372" y="6000768"/>
            <a:ext cx="1410194" cy="369332"/>
          </a:xfrm>
          <a:prstGeom prst="rect">
            <a:avLst/>
          </a:prstGeom>
          <a:noFill/>
        </p:spPr>
        <p:txBody>
          <a:bodyPr wrap="none" rtlCol="0">
            <a:spAutoFit/>
          </a:bodyPr>
          <a:lstStyle/>
          <a:p>
            <a:r>
              <a:rPr lang="ru-RU" dirty="0" smtClean="0">
                <a:solidFill>
                  <a:srgbClr val="002060"/>
                </a:solidFill>
                <a:latin typeface="Times New Roman" pitchFamily="18" charset="0"/>
                <a:cs typeface="Times New Roman" pitchFamily="18" charset="0"/>
              </a:rPr>
              <a:t>Рязань, 2024</a:t>
            </a:r>
            <a:endParaRPr lang="ru-RU"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vladelets\Desktop\Downloads\кубик блума зима Microsoft Office PowerPoint\Слайд1.JPG"/>
          <p:cNvPicPr>
            <a:picLocks noGrp="1" noChangeAspect="1" noChangeArrowheads="1"/>
          </p:cNvPicPr>
          <p:nvPr>
            <p:ph idx="1"/>
          </p:nvPr>
        </p:nvPicPr>
        <p:blipFill>
          <a:blip r:embed="rId2"/>
          <a:srcRect l="1785" b="34523"/>
          <a:stretch>
            <a:fillRect/>
          </a:stretch>
        </p:blipFill>
        <p:spPr bwMode="auto">
          <a:xfrm>
            <a:off x="1071538" y="2143116"/>
            <a:ext cx="8072462" cy="4036247"/>
          </a:xfrm>
          <a:prstGeom prst="rect">
            <a:avLst/>
          </a:prstGeom>
          <a:noFill/>
        </p:spPr>
      </p:pic>
      <p:sp>
        <p:nvSpPr>
          <p:cNvPr id="5" name="TextBox 4"/>
          <p:cNvSpPr txBox="1"/>
          <p:nvPr/>
        </p:nvSpPr>
        <p:spPr>
          <a:xfrm>
            <a:off x="3857620" y="428604"/>
            <a:ext cx="2135265"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НАЗОВИ</a:t>
            </a:r>
            <a:endParaRPr lang="ru-RU" sz="3600" b="1" dirty="0">
              <a:solidFill>
                <a:srgbClr val="002060"/>
              </a:solidFill>
              <a:latin typeface="Times New Roman" pitchFamily="18" charset="0"/>
              <a:cs typeface="Times New Roman" pitchFamily="18" charset="0"/>
            </a:endParaRPr>
          </a:p>
        </p:txBody>
      </p:sp>
      <p:sp>
        <p:nvSpPr>
          <p:cNvPr id="9217" name="Rectangle 1"/>
          <p:cNvSpPr>
            <a:spLocks noChangeArrowheads="1"/>
          </p:cNvSpPr>
          <p:nvPr/>
        </p:nvSpPr>
        <p:spPr bwMode="auto">
          <a:xfrm>
            <a:off x="1428728" y="1000108"/>
            <a:ext cx="7072362" cy="110799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Предполагает воспроизведение знаний. Это самые простые вопросы. Ребёнку предлагается просто назвать предмет, явление, термин и т. д.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182" y="214290"/>
            <a:ext cx="2135265"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НАЗОВИ</a:t>
            </a:r>
            <a:endParaRPr lang="ru-RU" sz="3600" b="1" dirty="0">
              <a:solidFill>
                <a:srgbClr val="002060"/>
              </a:solidFill>
              <a:latin typeface="Times New Roman" pitchFamily="18" charset="0"/>
              <a:cs typeface="Times New Roman" pitchFamily="18" charset="0"/>
            </a:endParaRPr>
          </a:p>
        </p:txBody>
      </p:sp>
      <p:pic>
        <p:nvPicPr>
          <p:cNvPr id="25601" name="Picture 1" descr="C:\Users\vladelets\Desktop\Downloads\кубик блума зима Microsoft Office PowerPoint\Слайд2.JPG"/>
          <p:cNvPicPr>
            <a:picLocks noChangeAspect="1" noChangeArrowheads="1"/>
          </p:cNvPicPr>
          <p:nvPr/>
        </p:nvPicPr>
        <p:blipFill>
          <a:blip r:embed="rId2"/>
          <a:srcRect l="1562" b="35417"/>
          <a:stretch>
            <a:fillRect/>
          </a:stretch>
        </p:blipFill>
        <p:spPr bwMode="auto">
          <a:xfrm>
            <a:off x="1071538" y="1071546"/>
            <a:ext cx="8084018" cy="397784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6182" y="214290"/>
            <a:ext cx="2311595"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ПОЧЕМУ</a:t>
            </a:r>
            <a:endParaRPr lang="ru-RU" sz="3600" b="1" dirty="0">
              <a:solidFill>
                <a:srgbClr val="002060"/>
              </a:solidFill>
              <a:latin typeface="Times New Roman" pitchFamily="18" charset="0"/>
              <a:cs typeface="Times New Roman" pitchFamily="18" charset="0"/>
            </a:endParaRPr>
          </a:p>
        </p:txBody>
      </p:sp>
      <p:pic>
        <p:nvPicPr>
          <p:cNvPr id="24577" name="Picture 1" descr="C:\Users\vladelets\Desktop\Downloads\кубик блума зима Microsoft Office PowerPoint\Слайд3.JPG"/>
          <p:cNvPicPr>
            <a:picLocks noChangeAspect="1" noChangeArrowheads="1"/>
          </p:cNvPicPr>
          <p:nvPr/>
        </p:nvPicPr>
        <p:blipFill>
          <a:blip r:embed="rId2"/>
          <a:srcRect l="1562" b="34375"/>
          <a:stretch>
            <a:fillRect/>
          </a:stretch>
        </p:blipFill>
        <p:spPr bwMode="auto">
          <a:xfrm>
            <a:off x="1000067" y="2428868"/>
            <a:ext cx="8143933" cy="4071959"/>
          </a:xfrm>
          <a:prstGeom prst="rect">
            <a:avLst/>
          </a:prstGeom>
          <a:noFill/>
        </p:spPr>
      </p:pic>
      <p:sp>
        <p:nvSpPr>
          <p:cNvPr id="7169" name="Rectangle 1"/>
          <p:cNvSpPr>
            <a:spLocks noChangeArrowheads="1"/>
          </p:cNvSpPr>
          <p:nvPr/>
        </p:nvSpPr>
        <p:spPr bwMode="auto">
          <a:xfrm>
            <a:off x="0" y="0"/>
            <a:ext cx="415498"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8728" y="1000108"/>
            <a:ext cx="7072362" cy="49244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
        <p:nvSpPr>
          <p:cNvPr id="7" name="Rectangle 1"/>
          <p:cNvSpPr>
            <a:spLocks noChangeArrowheads="1"/>
          </p:cNvSpPr>
          <p:nvPr/>
        </p:nvSpPr>
        <p:spPr bwMode="auto">
          <a:xfrm>
            <a:off x="1428728" y="857232"/>
            <a:ext cx="7072362" cy="141577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indent="228600" algn="ctr" eaLnBrk="0" fontAlgn="base" hangingPunct="0">
              <a:spcBef>
                <a:spcPct val="0"/>
              </a:spcBef>
              <a:spcAft>
                <a:spcPct val="0"/>
              </a:spcAf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r>
              <a:rPr lang="ru-RU" sz="2000" dirty="0" smtClean="0">
                <a:latin typeface="Georgia" pitchFamily="18" charset="0"/>
              </a:rPr>
              <a:t>Это блок вопросов позволяет сформулировать </a:t>
            </a:r>
            <a:r>
              <a:rPr lang="ru-RU" sz="2000" b="1" dirty="0" smtClean="0">
                <a:latin typeface="Georgia" pitchFamily="18" charset="0"/>
              </a:rPr>
              <a:t>причинно-следственные связи</a:t>
            </a:r>
            <a:r>
              <a:rPr lang="ru-RU" sz="2000" dirty="0" smtClean="0">
                <a:latin typeface="Georgia" pitchFamily="18" charset="0"/>
              </a:rPr>
              <a:t>, то есть описать процессы, которые происходят с указанным предметом, явлением.</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182" y="214290"/>
            <a:ext cx="2311595"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ПОЧЕМУ</a:t>
            </a:r>
            <a:endParaRPr lang="ru-RU" sz="3600" b="1" dirty="0">
              <a:solidFill>
                <a:srgbClr val="002060"/>
              </a:solidFill>
              <a:latin typeface="Times New Roman" pitchFamily="18" charset="0"/>
              <a:cs typeface="Times New Roman" pitchFamily="18" charset="0"/>
            </a:endParaRPr>
          </a:p>
        </p:txBody>
      </p:sp>
      <p:pic>
        <p:nvPicPr>
          <p:cNvPr id="23553" name="Picture 1" descr="C:\Users\vladelets\Desktop\Downloads\кубик блума зима Microsoft Office PowerPoint\Слайд4.JPG"/>
          <p:cNvPicPr>
            <a:picLocks noChangeAspect="1" noChangeArrowheads="1"/>
          </p:cNvPicPr>
          <p:nvPr/>
        </p:nvPicPr>
        <p:blipFill>
          <a:blip r:embed="rId2"/>
          <a:srcRect l="1562" b="34375"/>
          <a:stretch>
            <a:fillRect/>
          </a:stretch>
        </p:blipFill>
        <p:spPr bwMode="auto">
          <a:xfrm>
            <a:off x="1071537" y="1142984"/>
            <a:ext cx="8001057" cy="400052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182" y="214290"/>
            <a:ext cx="2540696"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ОБЪЯСНИ</a:t>
            </a:r>
            <a:endParaRPr lang="ru-RU" sz="3600" b="1" dirty="0">
              <a:solidFill>
                <a:srgbClr val="002060"/>
              </a:solidFill>
              <a:latin typeface="Times New Roman" pitchFamily="18" charset="0"/>
              <a:cs typeface="Times New Roman" pitchFamily="18" charset="0"/>
            </a:endParaRPr>
          </a:p>
        </p:txBody>
      </p:sp>
      <p:pic>
        <p:nvPicPr>
          <p:cNvPr id="22529" name="Picture 1" descr="C:\Users\vladelets\Desktop\Downloads\кубик блума зима Microsoft Office PowerPoint\Слайд5.JPG"/>
          <p:cNvPicPr>
            <a:picLocks noChangeAspect="1" noChangeArrowheads="1"/>
          </p:cNvPicPr>
          <p:nvPr/>
        </p:nvPicPr>
        <p:blipFill>
          <a:blip r:embed="rId2"/>
          <a:srcRect b="34375"/>
          <a:stretch>
            <a:fillRect/>
          </a:stretch>
        </p:blipFill>
        <p:spPr bwMode="auto">
          <a:xfrm>
            <a:off x="1142976" y="2500306"/>
            <a:ext cx="8001024" cy="3938011"/>
          </a:xfrm>
          <a:prstGeom prst="rect">
            <a:avLst/>
          </a:prstGeom>
          <a:noFill/>
        </p:spPr>
      </p:pic>
      <p:sp>
        <p:nvSpPr>
          <p:cNvPr id="5" name="Rectangle 1"/>
          <p:cNvSpPr>
            <a:spLocks noChangeArrowheads="1"/>
          </p:cNvSpPr>
          <p:nvPr/>
        </p:nvSpPr>
        <p:spPr bwMode="auto">
          <a:xfrm>
            <a:off x="1428728" y="857232"/>
            <a:ext cx="7072362" cy="141577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indent="228600" algn="ctr" eaLnBrk="0" fontAlgn="base" hangingPunct="0">
              <a:spcBef>
                <a:spcPct val="0"/>
              </a:spcBef>
              <a:spcAft>
                <a:spcPct val="0"/>
              </a:spcAf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r>
              <a:rPr lang="ru-RU" sz="2000" dirty="0" smtClean="0">
                <a:latin typeface="Georgia" pitchFamily="18" charset="0"/>
              </a:rPr>
              <a:t>Это блок вопросов позволяет сформулировать </a:t>
            </a:r>
            <a:r>
              <a:rPr lang="ru-RU" sz="2000" b="1" dirty="0" smtClean="0">
                <a:latin typeface="Georgia" pitchFamily="18" charset="0"/>
              </a:rPr>
              <a:t>причинно-следственные связи</a:t>
            </a:r>
            <a:r>
              <a:rPr lang="ru-RU" sz="2000" dirty="0" smtClean="0">
                <a:latin typeface="Georgia" pitchFamily="18" charset="0"/>
              </a:rPr>
              <a:t>, то есть описать процессы, которые происходят с указанным предметом, явлением.</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14744" y="0"/>
            <a:ext cx="2959208"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ПРЕДЛОЖИ</a:t>
            </a:r>
            <a:endParaRPr lang="ru-RU" sz="3600" b="1" dirty="0">
              <a:solidFill>
                <a:srgbClr val="002060"/>
              </a:solidFill>
              <a:latin typeface="Times New Roman" pitchFamily="18" charset="0"/>
              <a:cs typeface="Times New Roman" pitchFamily="18" charset="0"/>
            </a:endParaRPr>
          </a:p>
        </p:txBody>
      </p:sp>
      <p:sp>
        <p:nvSpPr>
          <p:cNvPr id="21506" name="AutoShape 2" descr="https://cdn.culture.ru/images/77638b66-b930-5c63-912b-f32b758be1f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08" name="AutoShape 4" descr="https://shareslide.ru/img/thumbs/5d3d8ceb35bf75acb3a9153479c394b0-8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https://shareslide.ru/img/thumbs/5d3d8ceb35bf75acb3a9153479c394b0-800x.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357422" y="2285992"/>
            <a:ext cx="4857784" cy="4286280"/>
          </a:xfrm>
          <a:prstGeom prst="rect">
            <a:avLst/>
          </a:prstGeom>
          <a:solidFill>
            <a:schemeClr val="bg1"/>
          </a:solidFill>
          <a:ln>
            <a:solidFill>
              <a:srgbClr val="20A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НАЗОВИНА</a:t>
            </a:r>
            <a:endParaRPr lang="ru-RU" dirty="0"/>
          </a:p>
        </p:txBody>
      </p:sp>
      <p:sp>
        <p:nvSpPr>
          <p:cNvPr id="10" name="Прямоугольник 9"/>
          <p:cNvSpPr/>
          <p:nvPr/>
        </p:nvSpPr>
        <p:spPr>
          <a:xfrm>
            <a:off x="2500298" y="3143248"/>
            <a:ext cx="4572032" cy="3286148"/>
          </a:xfrm>
          <a:prstGeom prst="rect">
            <a:avLst/>
          </a:prstGeom>
          <a:noFill/>
          <a:ln>
            <a:solidFill>
              <a:srgbClr val="20A0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8" descr="https://stihi.ru/pics/2017/11/05/10356.jpg"/>
          <p:cNvPicPr>
            <a:picLocks noChangeAspect="1" noChangeArrowheads="1"/>
          </p:cNvPicPr>
          <p:nvPr/>
        </p:nvPicPr>
        <p:blipFill>
          <a:blip r:embed="rId2" cstate="print"/>
          <a:srcRect/>
          <a:stretch>
            <a:fillRect/>
          </a:stretch>
        </p:blipFill>
        <p:spPr bwMode="auto">
          <a:xfrm>
            <a:off x="2714612" y="4857760"/>
            <a:ext cx="1785950" cy="1339463"/>
          </a:xfrm>
          <a:prstGeom prst="rect">
            <a:avLst/>
          </a:prstGeom>
          <a:noFill/>
        </p:spPr>
      </p:pic>
      <p:sp>
        <p:nvSpPr>
          <p:cNvPr id="13" name="Прямоугольник 12"/>
          <p:cNvSpPr/>
          <p:nvPr/>
        </p:nvSpPr>
        <p:spPr>
          <a:xfrm>
            <a:off x="2571736" y="2357430"/>
            <a:ext cx="4572000" cy="646331"/>
          </a:xfrm>
          <a:prstGeom prst="rect">
            <a:avLst/>
          </a:prstGeom>
        </p:spPr>
        <p:txBody>
          <a:bodyPr>
            <a:spAutoFit/>
          </a:bodyPr>
          <a:lstStyle/>
          <a:p>
            <a:pPr algn="ctr"/>
            <a:r>
              <a:rPr lang="ru-RU" b="1" dirty="0" smtClean="0">
                <a:solidFill>
                  <a:srgbClr val="156679"/>
                </a:solidFill>
                <a:latin typeface="Gungsuh" pitchFamily="18" charset="-127"/>
                <a:ea typeface="Gungsuh" pitchFamily="18" charset="-127"/>
              </a:rPr>
              <a:t>Предложи игры, в которые можно поиграть в зимний день</a:t>
            </a:r>
          </a:p>
        </p:txBody>
      </p:sp>
      <p:pic>
        <p:nvPicPr>
          <p:cNvPr id="21514" name="Picture 10" descr="https://img.razrisyika.ru/kart/43/1200/171926-hokkey-dlya-detey-18.jpg"/>
          <p:cNvPicPr>
            <a:picLocks noChangeAspect="1" noChangeArrowheads="1"/>
          </p:cNvPicPr>
          <p:nvPr/>
        </p:nvPicPr>
        <p:blipFill>
          <a:blip r:embed="rId3" cstate="print"/>
          <a:srcRect/>
          <a:stretch>
            <a:fillRect/>
          </a:stretch>
        </p:blipFill>
        <p:spPr bwMode="auto">
          <a:xfrm>
            <a:off x="5000628" y="3429000"/>
            <a:ext cx="1653869" cy="1285884"/>
          </a:xfrm>
          <a:prstGeom prst="rect">
            <a:avLst/>
          </a:prstGeom>
          <a:noFill/>
        </p:spPr>
      </p:pic>
      <p:pic>
        <p:nvPicPr>
          <p:cNvPr id="21516" name="Picture 12" descr="https://sun9-30.userapi.com/impg/B9tXzo3BJ08abLDdqMFhCar_3bZxjzFUfAXsyQ/r4vmCOo8REE.jpg?size=604x604&amp;quality=96&amp;sign=198659e7f32f718f9c66e3b07177c361&amp;c_uniq_tag=s3CGDWrm6mG9msMXs84NXHhCY3Hhb6oB_eJKycqVjVg&amp;type=album"/>
          <p:cNvPicPr>
            <a:picLocks noChangeAspect="1" noChangeArrowheads="1"/>
          </p:cNvPicPr>
          <p:nvPr/>
        </p:nvPicPr>
        <p:blipFill>
          <a:blip r:embed="rId4" cstate="print"/>
          <a:srcRect l="5987" t="4967" r="18267" b="3642"/>
          <a:stretch>
            <a:fillRect/>
          </a:stretch>
        </p:blipFill>
        <p:spPr bwMode="auto">
          <a:xfrm>
            <a:off x="3143240" y="3286124"/>
            <a:ext cx="1214446" cy="1465287"/>
          </a:xfrm>
          <a:prstGeom prst="rect">
            <a:avLst/>
          </a:prstGeom>
          <a:noFill/>
        </p:spPr>
      </p:pic>
      <p:pic>
        <p:nvPicPr>
          <p:cNvPr id="21518" name="Picture 14" descr="https://avatars.mds.yandex.net/i?id=e35be9ed197e4015217cf6c812dc2b26_l-5206685-images-thumbs&amp;ref=rim&amp;n=13&amp;w=1080&amp;h=1080"/>
          <p:cNvPicPr>
            <a:picLocks noChangeAspect="1" noChangeArrowheads="1"/>
          </p:cNvPicPr>
          <p:nvPr/>
        </p:nvPicPr>
        <p:blipFill>
          <a:blip r:embed="rId5" cstate="print"/>
          <a:srcRect/>
          <a:stretch>
            <a:fillRect/>
          </a:stretch>
        </p:blipFill>
        <p:spPr bwMode="auto">
          <a:xfrm>
            <a:off x="5429256" y="5072074"/>
            <a:ext cx="1214446" cy="1214446"/>
          </a:xfrm>
          <a:prstGeom prst="rect">
            <a:avLst/>
          </a:prstGeom>
          <a:noFill/>
        </p:spPr>
      </p:pic>
      <p:sp>
        <p:nvSpPr>
          <p:cNvPr id="4097" name="Rectangle 1"/>
          <p:cNvSpPr>
            <a:spLocks noChangeArrowheads="1"/>
          </p:cNvSpPr>
          <p:nvPr/>
        </p:nvSpPr>
        <p:spPr bwMode="auto">
          <a:xfrm>
            <a:off x="0" y="0"/>
            <a:ext cx="415498" cy="369332"/>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1071538" y="500042"/>
            <a:ext cx="8072462" cy="172354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lvl="0" indent="228600" algn="ctr" eaLnBrk="0" fontAlgn="base" hangingPunct="0">
              <a:spcBef>
                <a:spcPct val="0"/>
              </a:spcBef>
              <a:spcAft>
                <a:spcPct val="0"/>
              </a:spcAf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r>
              <a:rPr lang="ru-RU" sz="2000" dirty="0" smtClean="0">
                <a:solidFill>
                  <a:srgbClr val="111111"/>
                </a:solidFill>
                <a:latin typeface="Georgia" pitchFamily="18" charset="0"/>
                <a:ea typeface="Times New Roman" pitchFamily="18" charset="0"/>
                <a:cs typeface="Arial" pitchFamily="34" charset="0"/>
              </a:rPr>
              <a:t>Ребёнок должен предложить свою задачу, которая позволяет применить то или иное правило. Либо предложить свое видение проблемы, свои идеи. То есть, ребёнок должен объяснить, как использовать то или иное знание на практике, для решения конкретных ситуаций.</a:t>
            </a:r>
            <a:endParaRPr lang="ru-RU" sz="3200" dirty="0" smtClean="0">
              <a:latin typeface="Georgia" pitchFamily="18"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182" y="214290"/>
            <a:ext cx="2974725"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ПРИДУМАЙ</a:t>
            </a:r>
            <a:endParaRPr lang="ru-RU" sz="3600" b="1" dirty="0">
              <a:solidFill>
                <a:srgbClr val="002060"/>
              </a:solidFill>
              <a:latin typeface="Times New Roman" pitchFamily="18" charset="0"/>
              <a:cs typeface="Times New Roman" pitchFamily="18" charset="0"/>
            </a:endParaRPr>
          </a:p>
        </p:txBody>
      </p:sp>
      <p:pic>
        <p:nvPicPr>
          <p:cNvPr id="20481" name="Picture 1" descr="C:\Users\vladelets\Desktop\Downloads\кубик блума зима Microsoft Office PowerPoint\Слайд7.JPG"/>
          <p:cNvPicPr>
            <a:picLocks noChangeAspect="1" noChangeArrowheads="1"/>
          </p:cNvPicPr>
          <p:nvPr/>
        </p:nvPicPr>
        <p:blipFill>
          <a:blip r:embed="rId2"/>
          <a:srcRect b="34375"/>
          <a:stretch>
            <a:fillRect/>
          </a:stretch>
        </p:blipFill>
        <p:spPr bwMode="auto">
          <a:xfrm>
            <a:off x="1016000" y="2143116"/>
            <a:ext cx="8128000" cy="4000528"/>
          </a:xfrm>
          <a:prstGeom prst="rect">
            <a:avLst/>
          </a:prstGeom>
          <a:noFill/>
        </p:spPr>
      </p:pic>
      <p:sp>
        <p:nvSpPr>
          <p:cNvPr id="5" name="Rectangle 1"/>
          <p:cNvSpPr>
            <a:spLocks noChangeArrowheads="1"/>
          </p:cNvSpPr>
          <p:nvPr/>
        </p:nvSpPr>
        <p:spPr bwMode="auto">
          <a:xfrm>
            <a:off x="1428728" y="857232"/>
            <a:ext cx="7072362" cy="101566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a:p>
            <a:pPr indent="228600" algn="ctr" eaLnBrk="0" fontAlgn="base" hangingPunct="0">
              <a:spcBef>
                <a:spcPct val="0"/>
              </a:spcBef>
              <a:spcAft>
                <a:spcPct val="0"/>
              </a:spcAf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r>
              <a:rPr lang="ru-RU" sz="2000" dirty="0" smtClean="0">
                <a:latin typeface="Georgia" pitchFamily="18" charset="0"/>
              </a:rPr>
              <a:t>Придумай — это вопросы творческие, которые содержат в себе элемент предположения, вымысла.</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86182" y="214290"/>
            <a:ext cx="2840586" cy="646331"/>
          </a:xfrm>
          <a:prstGeom prst="rect">
            <a:avLst/>
          </a:prstGeom>
          <a:noFill/>
        </p:spPr>
        <p:txBody>
          <a:bodyPr wrap="none" rtlCol="0">
            <a:spAutoFit/>
          </a:bodyPr>
          <a:lstStyle/>
          <a:p>
            <a:r>
              <a:rPr lang="ru-RU" sz="3600" b="1" dirty="0" smtClean="0">
                <a:solidFill>
                  <a:srgbClr val="002060"/>
                </a:solidFill>
                <a:latin typeface="Times New Roman" pitchFamily="18" charset="0"/>
                <a:cs typeface="Times New Roman" pitchFamily="18" charset="0"/>
              </a:rPr>
              <a:t>ПОДЕЛИСЬ</a:t>
            </a:r>
            <a:endParaRPr lang="ru-RU" sz="3600" b="1" dirty="0">
              <a:solidFill>
                <a:srgbClr val="002060"/>
              </a:solidFill>
              <a:latin typeface="Times New Roman" pitchFamily="18" charset="0"/>
              <a:cs typeface="Times New Roman" pitchFamily="18" charset="0"/>
            </a:endParaRPr>
          </a:p>
        </p:txBody>
      </p:sp>
      <p:pic>
        <p:nvPicPr>
          <p:cNvPr id="30722" name="Picture 2" descr="C:\Users\vladelets\Desktop\Downloads\кубик блума зима Microsoft Office PowerPoint\Слайд6.JPG"/>
          <p:cNvPicPr>
            <a:picLocks noChangeAspect="1" noChangeArrowheads="1"/>
          </p:cNvPicPr>
          <p:nvPr/>
        </p:nvPicPr>
        <p:blipFill>
          <a:blip r:embed="rId2"/>
          <a:srcRect b="35417"/>
          <a:stretch>
            <a:fillRect/>
          </a:stretch>
        </p:blipFill>
        <p:spPr bwMode="auto">
          <a:xfrm>
            <a:off x="1071538" y="2714620"/>
            <a:ext cx="7929618" cy="3840915"/>
          </a:xfrm>
          <a:prstGeom prst="rect">
            <a:avLst/>
          </a:prstGeom>
          <a:noFill/>
        </p:spPr>
      </p:pic>
      <p:sp>
        <p:nvSpPr>
          <p:cNvPr id="5" name="Rectangle 1"/>
          <p:cNvSpPr>
            <a:spLocks noChangeArrowheads="1"/>
          </p:cNvSpPr>
          <p:nvPr/>
        </p:nvSpPr>
        <p:spPr bwMode="auto">
          <a:xfrm>
            <a:off x="1428728" y="928670"/>
            <a:ext cx="7429552"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a:p>
            <a:pPr indent="228600" algn="ctr" eaLnBrk="0" fontAlgn="base" hangingPunct="0">
              <a:spcBef>
                <a:spcPct val="0"/>
              </a:spcBef>
              <a:spcAft>
                <a:spcPct val="0"/>
              </a:spcAft>
            </a:pPr>
            <a:r>
              <a:rPr lang="ru-RU" sz="2000" dirty="0" smtClean="0">
                <a:latin typeface="Georgia" pitchFamily="18" charset="0"/>
              </a:rPr>
              <a:t>Поделись — вопросы этого блока предназначены для активации мыслительной деятельности детей, учат их анализировать. </a:t>
            </a:r>
          </a:p>
          <a:p>
            <a:pPr indent="228600" algn="ctr" eaLnBrk="0" fontAlgn="base" hangingPunct="0">
              <a:spcBef>
                <a:spcPct val="0"/>
              </a:spcBef>
              <a:spcAft>
                <a:spcPct val="0"/>
              </a:spcAf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endParaRPr lang="ru-RU" sz="2000" dirty="0" smtClean="0">
              <a:latin typeface="Georg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kz-russia.ru/wp-content/uploads/0/c/a/0ca399238cf7acd394ebd6ec9cf2ec9f.jpeg"/>
          <p:cNvPicPr>
            <a:picLocks noChangeAspect="1" noChangeArrowheads="1"/>
          </p:cNvPicPr>
          <p:nvPr/>
        </p:nvPicPr>
        <p:blipFill>
          <a:blip r:embed="rId2" cstate="print"/>
          <a:srcRect l="2113" t="1413"/>
          <a:stretch>
            <a:fillRect/>
          </a:stretch>
        </p:blipFill>
        <p:spPr bwMode="auto">
          <a:xfrm>
            <a:off x="3357490" y="857232"/>
            <a:ext cx="5786510" cy="4120044"/>
          </a:xfrm>
          <a:prstGeom prst="rect">
            <a:avLst/>
          </a:prstGeom>
          <a:noFill/>
        </p:spPr>
      </p:pic>
      <p:pic>
        <p:nvPicPr>
          <p:cNvPr id="16390" name="Picture 6" descr="https://sun9-10.userapi.com/L8lQINmpHq8XqPiZwWzeE47KCIzFvq2Utw01Aw/upWZkLU6YhI.jpg"/>
          <p:cNvPicPr>
            <a:picLocks noChangeAspect="1" noChangeArrowheads="1"/>
          </p:cNvPicPr>
          <p:nvPr/>
        </p:nvPicPr>
        <p:blipFill>
          <a:blip r:embed="rId3" cstate="print"/>
          <a:srcRect/>
          <a:stretch>
            <a:fillRect/>
          </a:stretch>
        </p:blipFill>
        <p:spPr bwMode="auto">
          <a:xfrm>
            <a:off x="1214414" y="3500438"/>
            <a:ext cx="2286016" cy="2204373"/>
          </a:xfrm>
          <a:prstGeom prst="rect">
            <a:avLst/>
          </a:prstGeom>
          <a:noFill/>
        </p:spPr>
      </p:pic>
      <p:sp>
        <p:nvSpPr>
          <p:cNvPr id="4" name="TextBox 3"/>
          <p:cNvSpPr txBox="1"/>
          <p:nvPr/>
        </p:nvSpPr>
        <p:spPr>
          <a:xfrm>
            <a:off x="1000100" y="214290"/>
            <a:ext cx="8143900" cy="400110"/>
          </a:xfrm>
          <a:prstGeom prst="rect">
            <a:avLst/>
          </a:prstGeom>
          <a:noFill/>
        </p:spPr>
        <p:txBody>
          <a:bodyPr wrap="square" rtlCol="0">
            <a:spAutoFit/>
          </a:bodyPr>
          <a:lstStyle/>
          <a:p>
            <a:r>
              <a:rPr lang="ru-RU" sz="2000" dirty="0" smtClean="0">
                <a:latin typeface="Georgia" pitchFamily="18" charset="0"/>
              </a:rPr>
              <a:t>Проводите время с пользой, помогая детям подготовится к школе.</a:t>
            </a:r>
            <a:endParaRPr lang="ru-RU" sz="2000" dirty="0">
              <a:latin typeface="Georgia" pitchFamily="18" charset="0"/>
            </a:endParaRPr>
          </a:p>
        </p:txBody>
      </p:sp>
      <p:sp>
        <p:nvSpPr>
          <p:cNvPr id="5" name="TextBox 4"/>
          <p:cNvSpPr txBox="1"/>
          <p:nvPr/>
        </p:nvSpPr>
        <p:spPr>
          <a:xfrm>
            <a:off x="1000100" y="5786454"/>
            <a:ext cx="8001024" cy="1015663"/>
          </a:xfrm>
          <a:prstGeom prst="rect">
            <a:avLst/>
          </a:prstGeom>
          <a:noFill/>
        </p:spPr>
        <p:txBody>
          <a:bodyPr wrap="square" rtlCol="0">
            <a:spAutoFit/>
          </a:bodyPr>
          <a:lstStyle/>
          <a:p>
            <a:pPr algn="ctr"/>
            <a:r>
              <a:rPr lang="ru-RU" sz="2000" dirty="0" smtClean="0">
                <a:latin typeface="Georgia" pitchFamily="18" charset="0"/>
              </a:rPr>
              <a:t>Предлагаю посмотреть видео, на котором наши дети отвечают на вопросы с помощью кубика </a:t>
            </a:r>
            <a:r>
              <a:rPr lang="ru-RU" sz="2000" dirty="0" err="1" smtClean="0">
                <a:latin typeface="Georgia" pitchFamily="18" charset="0"/>
              </a:rPr>
              <a:t>Блума</a:t>
            </a:r>
            <a:r>
              <a:rPr lang="ru-RU" sz="2000" dirty="0" smtClean="0">
                <a:latin typeface="Georgia" pitchFamily="18" charset="0"/>
              </a:rPr>
              <a:t> по теме «Зима».</a:t>
            </a:r>
          </a:p>
          <a:p>
            <a:pPr algn="ctr"/>
            <a:r>
              <a:rPr lang="ru-RU" sz="2000" dirty="0" smtClean="0">
                <a:latin typeface="Georgia" pitchFamily="18" charset="0"/>
              </a:rPr>
              <a:t>Не забудьте заполнить анкету по окончанию просмотра.</a:t>
            </a:r>
            <a:endParaRPr lang="ru-RU" sz="2000" dirty="0">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2976" y="4500570"/>
            <a:ext cx="2928957" cy="707886"/>
          </a:xfrm>
          <a:prstGeom prst="rect">
            <a:avLst/>
          </a:prstGeom>
          <a:noFill/>
        </p:spPr>
        <p:txBody>
          <a:bodyPr wrap="square" rtlCol="0">
            <a:spAutoFit/>
          </a:bodyPr>
          <a:lstStyle/>
          <a:p>
            <a:pPr algn="ctr"/>
            <a:r>
              <a:rPr lang="ru-RU" sz="2000" dirty="0" err="1" smtClean="0">
                <a:solidFill>
                  <a:srgbClr val="002060"/>
                </a:solidFill>
                <a:latin typeface="Times New Roman" pitchFamily="18" charset="0"/>
                <a:cs typeface="Times New Roman" pitchFamily="18" charset="0"/>
              </a:rPr>
              <a:t>Бенджамин</a:t>
            </a:r>
            <a:r>
              <a:rPr lang="ru-RU" sz="2000" dirty="0" smtClean="0">
                <a:solidFill>
                  <a:srgbClr val="002060"/>
                </a:solidFill>
                <a:latin typeface="Times New Roman" pitchFamily="18" charset="0"/>
                <a:cs typeface="Times New Roman" pitchFamily="18" charset="0"/>
              </a:rPr>
              <a:t> </a:t>
            </a:r>
            <a:r>
              <a:rPr lang="ru-RU" sz="2000" dirty="0" err="1" smtClean="0">
                <a:solidFill>
                  <a:srgbClr val="002060"/>
                </a:solidFill>
                <a:latin typeface="Times New Roman" pitchFamily="18" charset="0"/>
                <a:cs typeface="Times New Roman" pitchFamily="18" charset="0"/>
              </a:rPr>
              <a:t>Блум</a:t>
            </a:r>
            <a:endParaRPr lang="ru-RU" sz="2000" dirty="0" smtClean="0">
              <a:solidFill>
                <a:srgbClr val="002060"/>
              </a:solidFill>
              <a:latin typeface="Times New Roman" pitchFamily="18" charset="0"/>
              <a:cs typeface="Times New Roman" pitchFamily="18" charset="0"/>
            </a:endParaRPr>
          </a:p>
          <a:p>
            <a:pPr algn="ctr"/>
            <a:r>
              <a:rPr lang="ru-RU" sz="2000" dirty="0" smtClean="0">
                <a:solidFill>
                  <a:srgbClr val="002060"/>
                </a:solidFill>
                <a:latin typeface="Times New Roman" pitchFamily="18" charset="0"/>
                <a:cs typeface="Times New Roman" pitchFamily="18" charset="0"/>
              </a:rPr>
              <a:t>(1913 – 1999)</a:t>
            </a:r>
            <a:endParaRPr lang="ru-RU" sz="2000" dirty="0">
              <a:solidFill>
                <a:srgbClr val="002060"/>
              </a:solidFill>
              <a:latin typeface="Times New Roman" pitchFamily="18" charset="0"/>
              <a:cs typeface="Times New Roman" pitchFamily="18" charset="0"/>
            </a:endParaRPr>
          </a:p>
        </p:txBody>
      </p:sp>
      <p:pic>
        <p:nvPicPr>
          <p:cNvPr id="1028" name="Picture 4" descr="https://development-eco.ru/wp-content/uploads/2020/11/%D0%91%D0%BB%D1%83%D0%BC-1.png"/>
          <p:cNvPicPr>
            <a:picLocks noChangeAspect="1" noChangeArrowheads="1"/>
          </p:cNvPicPr>
          <p:nvPr/>
        </p:nvPicPr>
        <p:blipFill>
          <a:blip r:embed="rId2"/>
          <a:srcRect/>
          <a:stretch>
            <a:fillRect/>
          </a:stretch>
        </p:blipFill>
        <p:spPr bwMode="auto">
          <a:xfrm>
            <a:off x="4143372" y="3500438"/>
            <a:ext cx="2588015" cy="3214710"/>
          </a:xfrm>
          <a:prstGeom prst="rect">
            <a:avLst/>
          </a:prstGeom>
          <a:ln>
            <a:noFill/>
          </a:ln>
          <a:effectLst>
            <a:outerShdw blurRad="292100" dist="139700" dir="2700000" algn="tl" rotWithShape="0">
              <a:srgbClr val="333333">
                <a:alpha val="65000"/>
              </a:srgbClr>
            </a:outerShdw>
          </a:effectLst>
        </p:spPr>
      </p:pic>
      <p:sp>
        <p:nvSpPr>
          <p:cNvPr id="17409" name="Rectangle 1"/>
          <p:cNvSpPr>
            <a:spLocks noChangeArrowheads="1"/>
          </p:cNvSpPr>
          <p:nvPr/>
        </p:nvSpPr>
        <p:spPr bwMode="auto">
          <a:xfrm>
            <a:off x="1142976" y="0"/>
            <a:ext cx="7358114" cy="350865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Уважаемые родители, я сегодня я хочу поделиться с вами одним приемом, который использую в своей работе с дошкольниками и считаю данным прием эффективным, а его использование актуальным.</a:t>
            </a:r>
            <a:r>
              <a:rPr kumimoji="0" lang="ru-RU" b="0" i="0" u="none" strike="noStrike" cap="none" normalizeH="0" dirty="0" smtClean="0">
                <a:ln>
                  <a:noFill/>
                </a:ln>
                <a:solidFill>
                  <a:srgbClr val="111111"/>
                </a:solidFill>
                <a:effectLst/>
                <a:latin typeface="Georgia" pitchFamily="18" charset="0"/>
                <a:ea typeface="Times New Roman" pitchFamily="18" charset="0"/>
                <a:cs typeface="Arial" pitchFamily="34" charset="0"/>
              </a:rPr>
              <a:t> </a:t>
            </a: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Это прием  </a:t>
            </a:r>
            <a:r>
              <a:rPr lang="ru-RU" dirty="0" smtClean="0">
                <a:solidFill>
                  <a:srgbClr val="111111"/>
                </a:solidFill>
                <a:latin typeface="Georgia" pitchFamily="18" charset="0"/>
                <a:ea typeface="Times New Roman" pitchFamily="18" charset="0"/>
                <a:cs typeface="Arial" pitchFamily="34" charset="0"/>
              </a:rPr>
              <a:t> - </a:t>
            </a:r>
            <a:r>
              <a:rPr kumimoji="0" lang="ru-RU" sz="24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«Кубик </a:t>
            </a:r>
            <a:r>
              <a:rPr kumimoji="0" lang="ru-RU" sz="2400" b="0" i="0" u="none" strike="noStrike" cap="none" normalizeH="0" baseline="0" dirty="0" err="1" smtClean="0">
                <a:ln>
                  <a:noFill/>
                </a:ln>
                <a:solidFill>
                  <a:srgbClr val="111111"/>
                </a:solidFill>
                <a:effectLst/>
                <a:latin typeface="Georgia" pitchFamily="18" charset="0"/>
                <a:ea typeface="Times New Roman" pitchFamily="18" charset="0"/>
                <a:cs typeface="Arial" pitchFamily="34" charset="0"/>
              </a:rPr>
              <a:t>Блума</a:t>
            </a:r>
            <a:r>
              <a:rPr kumimoji="0" lang="ru-RU" sz="24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Georgia"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Вы слышали о таком приеме? Используете его в работе?</a:t>
            </a:r>
            <a:endParaRPr kumimoji="0" lang="ru-RU" b="0" i="0" u="none" strike="noStrike" cap="none" normalizeH="0" baseline="0" dirty="0" smtClean="0">
              <a:ln>
                <a:noFill/>
              </a:ln>
              <a:solidFill>
                <a:schemeClr val="tx1"/>
              </a:solidFill>
              <a:effectLst/>
              <a:latin typeface="Georgia"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Технология «Кубик </a:t>
            </a:r>
            <a:r>
              <a:rPr kumimoji="0" lang="ru-RU" b="0" i="0" u="none" strike="noStrike" cap="none" normalizeH="0" baseline="0" dirty="0" err="1" smtClean="0">
                <a:ln>
                  <a:noFill/>
                </a:ln>
                <a:solidFill>
                  <a:srgbClr val="111111"/>
                </a:solidFill>
                <a:effectLst/>
                <a:latin typeface="Georgia" pitchFamily="18" charset="0"/>
                <a:ea typeface="Times New Roman" pitchFamily="18" charset="0"/>
                <a:cs typeface="Arial" pitchFamily="34" charset="0"/>
              </a:rPr>
              <a:t>Блума</a:t>
            </a: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соответствует принципу современного образования, </a:t>
            </a:r>
            <a:r>
              <a:rPr kumimoji="0" lang="ru-RU" b="0" i="1"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«учить не науке, а учить учиться»</a:t>
            </a: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и способствует развитию критического мышления, что в свою очередь помогает своевременно пробудить навыки практической речи.</a:t>
            </a:r>
            <a:endParaRPr kumimoji="0" lang="ru-RU" b="0" i="0" u="none" strike="noStrike" cap="none" normalizeH="0" baseline="0" dirty="0" smtClean="0">
              <a:ln>
                <a:noFill/>
              </a:ln>
              <a:solidFill>
                <a:schemeClr val="tx1"/>
              </a:solidFill>
              <a:effectLst/>
              <a:latin typeface="Georgia" pitchFamily="18" charset="0"/>
              <a:cs typeface="Arial" pitchFamily="34" charset="0"/>
            </a:endParaRPr>
          </a:p>
          <a:p>
            <a:pPr marL="0" marR="0" lvl="0" indent="228600" algn="just"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Данный прием разработан американским учёным и психологом </a:t>
            </a:r>
            <a:r>
              <a:rPr kumimoji="0" lang="ru-RU" b="0" i="0" u="none" strike="noStrike" cap="none" normalizeH="0" baseline="0" dirty="0" err="1" smtClean="0">
                <a:ln>
                  <a:noFill/>
                </a:ln>
                <a:solidFill>
                  <a:srgbClr val="111111"/>
                </a:solidFill>
                <a:effectLst/>
                <a:latin typeface="Georgia" pitchFamily="18" charset="0"/>
                <a:ea typeface="Times New Roman" pitchFamily="18" charset="0"/>
                <a:cs typeface="Arial" pitchFamily="34" charset="0"/>
              </a:rPr>
              <a:t>Бенджамином</a:t>
            </a: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r>
              <a:rPr kumimoji="0" lang="ru-RU" b="0" i="0" u="none" strike="noStrike" cap="none" normalizeH="0" baseline="0" dirty="0" err="1" smtClean="0">
                <a:ln>
                  <a:noFill/>
                </a:ln>
                <a:solidFill>
                  <a:srgbClr val="111111"/>
                </a:solidFill>
                <a:effectLst/>
                <a:latin typeface="Georgia" pitchFamily="18" charset="0"/>
                <a:ea typeface="Times New Roman" pitchFamily="18" charset="0"/>
                <a:cs typeface="Arial" pitchFamily="34" charset="0"/>
              </a:rPr>
              <a:t>Блумом</a:t>
            </a:r>
            <a:r>
              <a:rPr kumimoji="0" lang="ru-RU"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endParaRPr kumimoji="0" lang="ru-RU"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vladelets\Desktop\Downloads\1707680812317.jpeg"/>
          <p:cNvPicPr>
            <a:picLocks noChangeAspect="1" noChangeArrowheads="1"/>
          </p:cNvPicPr>
          <p:nvPr/>
        </p:nvPicPr>
        <p:blipFill>
          <a:blip r:embed="rId2" cstate="print">
            <a:lum bright="-3000" contrast="7000"/>
          </a:blip>
          <a:srcRect l="18750" r="22656"/>
          <a:stretch>
            <a:fillRect/>
          </a:stretch>
        </p:blipFill>
        <p:spPr bwMode="auto">
          <a:xfrm rot="5400000">
            <a:off x="5063122" y="2723564"/>
            <a:ext cx="4018416" cy="3857652"/>
          </a:xfrm>
          <a:prstGeom prst="rect">
            <a:avLst/>
          </a:prstGeom>
          <a:noFill/>
        </p:spPr>
      </p:pic>
      <p:pic>
        <p:nvPicPr>
          <p:cNvPr id="15363" name="Picture 3" descr="C:\Users\vladelets\Desktop\Downloads\1707680866905.jpg"/>
          <p:cNvPicPr>
            <a:picLocks noChangeAspect="1" noChangeArrowheads="1"/>
          </p:cNvPicPr>
          <p:nvPr/>
        </p:nvPicPr>
        <p:blipFill>
          <a:blip r:embed="rId3" cstate="print">
            <a:lum bright="8000" contrast="21000"/>
          </a:blip>
          <a:srcRect/>
          <a:stretch>
            <a:fillRect/>
          </a:stretch>
        </p:blipFill>
        <p:spPr bwMode="auto">
          <a:xfrm>
            <a:off x="1142976" y="142852"/>
            <a:ext cx="4476782" cy="3357586"/>
          </a:xfrm>
          <a:prstGeom prst="rect">
            <a:avLst/>
          </a:prstGeom>
          <a:noFill/>
        </p:spPr>
      </p:pic>
      <p:sp>
        <p:nvSpPr>
          <p:cNvPr id="4" name="Прямоугольник 3"/>
          <p:cNvSpPr/>
          <p:nvPr/>
        </p:nvSpPr>
        <p:spPr>
          <a:xfrm>
            <a:off x="5715008" y="214290"/>
            <a:ext cx="3428992" cy="1938992"/>
          </a:xfrm>
          <a:prstGeom prst="rect">
            <a:avLst/>
          </a:prstGeom>
        </p:spPr>
        <p:txBody>
          <a:bodyPr wrap="square">
            <a:spAutoFit/>
          </a:bodyPr>
          <a:lstStyle/>
          <a:p>
            <a:pPr lvl="0" indent="228600" algn="just" eaLnBrk="0" fontAlgn="base" hangingPunct="0">
              <a:spcBef>
                <a:spcPct val="0"/>
              </a:spcBef>
              <a:spcAft>
                <a:spcPct val="0"/>
              </a:spcAft>
            </a:pPr>
            <a:r>
              <a:rPr lang="ru-RU" sz="2000" dirty="0" smtClean="0">
                <a:solidFill>
                  <a:srgbClr val="111111"/>
                </a:solidFill>
                <a:latin typeface="Georgia" pitchFamily="18" charset="0"/>
                <a:ea typeface="Times New Roman" pitchFamily="18" charset="0"/>
                <a:cs typeface="Arial" pitchFamily="34" charset="0"/>
              </a:rPr>
              <a:t>Детям мы предлагаем не готовые знания, а проблему. А они, используя свой опыт и познания, находят пути решения этой проблемы.</a:t>
            </a:r>
            <a:endParaRPr lang="ru-RU" sz="2000" dirty="0" smtClean="0">
              <a:latin typeface="Georgia" pitchFamily="18" charset="0"/>
              <a:cs typeface="Arial" pitchFamily="34" charset="0"/>
            </a:endParaRPr>
          </a:p>
        </p:txBody>
      </p:sp>
      <p:sp>
        <p:nvSpPr>
          <p:cNvPr id="16385" name="Rectangle 1"/>
          <p:cNvSpPr>
            <a:spLocks noChangeArrowheads="1"/>
          </p:cNvSpPr>
          <p:nvPr/>
        </p:nvSpPr>
        <p:spPr bwMode="auto">
          <a:xfrm>
            <a:off x="1142976" y="4429132"/>
            <a:ext cx="3929090" cy="1631216"/>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Что же представляет собой «Кубик </a:t>
            </a:r>
            <a:r>
              <a:rPr kumimoji="0" lang="ru-RU" sz="2000" b="0" i="0" u="none" strike="noStrike" cap="none" normalizeH="0" baseline="0" dirty="0" err="1" smtClean="0">
                <a:ln>
                  <a:noFill/>
                </a:ln>
                <a:solidFill>
                  <a:srgbClr val="111111"/>
                </a:solidFill>
                <a:effectLst/>
                <a:latin typeface="Georgia" pitchFamily="18" charset="0"/>
                <a:ea typeface="Times New Roman" pitchFamily="18" charset="0"/>
                <a:cs typeface="Arial" pitchFamily="34" charset="0"/>
              </a:rPr>
              <a:t>Блума</a:t>
            </a:r>
            <a:r>
              <a:rPr kumimoji="0" lang="ru-RU" sz="2000" b="0"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Это обычный куб, не важно из чего он сделан: бумаги, пластика, ткани…. </a:t>
            </a:r>
            <a:endParaRPr kumimoji="0" lang="ru-RU" sz="2000" b="0"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kz-russia.ru/wp-content/uploads/0/c/a/0ca399238cf7acd394ebd6ec9cf2ec9f.jpeg"/>
          <p:cNvPicPr>
            <a:picLocks noChangeAspect="1" noChangeArrowheads="1"/>
          </p:cNvPicPr>
          <p:nvPr/>
        </p:nvPicPr>
        <p:blipFill>
          <a:blip r:embed="rId2" cstate="print"/>
          <a:srcRect l="2113" t="1413"/>
          <a:stretch>
            <a:fillRect/>
          </a:stretch>
        </p:blipFill>
        <p:spPr bwMode="auto">
          <a:xfrm>
            <a:off x="2143108" y="1714488"/>
            <a:ext cx="7000892" cy="4984694"/>
          </a:xfrm>
          <a:prstGeom prst="rect">
            <a:avLst/>
          </a:prstGeom>
          <a:noFill/>
        </p:spPr>
      </p:pic>
      <p:pic>
        <p:nvPicPr>
          <p:cNvPr id="16390" name="Picture 6" descr="https://sun9-10.userapi.com/L8lQINmpHq8XqPiZwWzeE47KCIzFvq2Utw01Aw/upWZkLU6YhI.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42976" y="4929198"/>
            <a:ext cx="1785950" cy="1722167"/>
          </a:xfrm>
          <a:prstGeom prst="rect">
            <a:avLst/>
          </a:prstGeom>
          <a:noFill/>
        </p:spPr>
      </p:pic>
      <p:sp>
        <p:nvSpPr>
          <p:cNvPr id="4" name="Прямоугольник 3"/>
          <p:cNvSpPr/>
          <p:nvPr/>
        </p:nvSpPr>
        <p:spPr>
          <a:xfrm>
            <a:off x="1071538" y="142852"/>
            <a:ext cx="7858180" cy="2215991"/>
          </a:xfrm>
          <a:prstGeom prst="rect">
            <a:avLst/>
          </a:prstGeom>
        </p:spPr>
        <p:txBody>
          <a:bodyPr wrap="square">
            <a:spAutoFit/>
          </a:bodyPr>
          <a:lstStyle/>
          <a:p>
            <a:pPr algn="just"/>
            <a:r>
              <a:rPr lang="ru-RU" sz="2000" dirty="0" smtClean="0">
                <a:solidFill>
                  <a:srgbClr val="111111"/>
                </a:solidFill>
                <a:latin typeface="Georgia" pitchFamily="18" charset="0"/>
                <a:ea typeface="Times New Roman" pitchFamily="18" charset="0"/>
                <a:cs typeface="Arial" pitchFamily="34" charset="0"/>
              </a:rPr>
              <a:t>Суть в том, что на каждой грани куба написаны слова, которые вы видите на слайде. Эти слова являются отправной точкой для ответа.</a:t>
            </a:r>
            <a:r>
              <a:rPr lang="ru-RU" sz="2000" dirty="0" smtClean="0">
                <a:latin typeface="Georgia" pitchFamily="18" charset="0"/>
              </a:rPr>
              <a:t> 	Все вопросы связаны одной лексической темой, а могут быть связаны одним художественным произведением: сказкой, рассказом, тексом по автоматизации или дифференциация звуков.</a:t>
            </a:r>
          </a:p>
          <a:p>
            <a:pPr algn="just"/>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F:\ГЖЕЛЬ\для блума  Microsoft Office PowerPoint\Слайд1.JPG"/>
          <p:cNvPicPr>
            <a:picLocks noChangeAspect="1" noChangeArrowheads="1"/>
          </p:cNvPicPr>
          <p:nvPr/>
        </p:nvPicPr>
        <p:blipFill>
          <a:blip r:embed="rId2">
            <a:lum bright="-16000" contrast="29000"/>
          </a:blip>
          <a:srcRect r="8455"/>
          <a:stretch>
            <a:fillRect/>
          </a:stretch>
        </p:blipFill>
        <p:spPr bwMode="auto">
          <a:xfrm>
            <a:off x="1357290" y="571480"/>
            <a:ext cx="7500990" cy="6145359"/>
          </a:xfrm>
          <a:prstGeom prst="rect">
            <a:avLst/>
          </a:prstGeom>
          <a:noFill/>
        </p:spPr>
      </p:pic>
      <p:sp>
        <p:nvSpPr>
          <p:cNvPr id="3" name="TextBox 2"/>
          <p:cNvSpPr txBox="1"/>
          <p:nvPr/>
        </p:nvSpPr>
        <p:spPr>
          <a:xfrm>
            <a:off x="1928794" y="142852"/>
            <a:ext cx="6559809" cy="400110"/>
          </a:xfrm>
          <a:prstGeom prst="rect">
            <a:avLst/>
          </a:prstGeom>
          <a:noFill/>
        </p:spPr>
        <p:txBody>
          <a:bodyPr wrap="none" rtlCol="0">
            <a:spAutoFit/>
          </a:bodyPr>
          <a:lstStyle/>
          <a:p>
            <a:r>
              <a:rPr lang="ru-RU" sz="2000" b="1" dirty="0" smtClean="0">
                <a:latin typeface="Georgia" pitchFamily="18" charset="0"/>
              </a:rPr>
              <a:t>Карточки по теме «День народного единства»</a:t>
            </a:r>
            <a:endParaRPr lang="ru-RU" sz="2000" b="1" dirty="0">
              <a:latin typeface="Georg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ГЖЕЛЬ\для блума  Microsoft Office PowerPoint\Слайд2.JPG"/>
          <p:cNvPicPr>
            <a:picLocks noGrp="1" noChangeAspect="1" noChangeArrowheads="1"/>
          </p:cNvPicPr>
          <p:nvPr>
            <p:ph idx="1"/>
          </p:nvPr>
        </p:nvPicPr>
        <p:blipFill>
          <a:blip r:embed="rId2"/>
          <a:srcRect r="11830"/>
          <a:stretch>
            <a:fillRect/>
          </a:stretch>
        </p:blipFill>
        <p:spPr bwMode="auto">
          <a:xfrm>
            <a:off x="1357290" y="571480"/>
            <a:ext cx="7222517" cy="6143668"/>
          </a:xfrm>
          <a:prstGeom prst="rect">
            <a:avLst/>
          </a:prstGeom>
          <a:noFill/>
        </p:spPr>
      </p:pic>
      <p:sp>
        <p:nvSpPr>
          <p:cNvPr id="4" name="TextBox 3"/>
          <p:cNvSpPr txBox="1"/>
          <p:nvPr/>
        </p:nvSpPr>
        <p:spPr>
          <a:xfrm>
            <a:off x="3143240" y="142852"/>
            <a:ext cx="3887603" cy="400110"/>
          </a:xfrm>
          <a:prstGeom prst="rect">
            <a:avLst/>
          </a:prstGeom>
          <a:noFill/>
        </p:spPr>
        <p:txBody>
          <a:bodyPr wrap="none" rtlCol="0">
            <a:spAutoFit/>
          </a:bodyPr>
          <a:lstStyle/>
          <a:p>
            <a:r>
              <a:rPr lang="ru-RU" sz="2000" b="1" dirty="0" smtClean="0">
                <a:latin typeface="Georgia" pitchFamily="18" charset="0"/>
              </a:rPr>
              <a:t>Карточки по теме «Гжель»</a:t>
            </a:r>
            <a:endParaRPr lang="ru-RU" sz="2000" b="1" dirty="0">
              <a:latin typeface="Georgia"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ГЖЕЛЬ\для блума  Microsoft Office PowerPoint\Слайд3.JPG"/>
          <p:cNvPicPr>
            <a:picLocks noChangeAspect="1" noChangeArrowheads="1"/>
          </p:cNvPicPr>
          <p:nvPr/>
        </p:nvPicPr>
        <p:blipFill>
          <a:blip r:embed="rId2"/>
          <a:srcRect l="15625" t="6250" r="4687" b="9375"/>
          <a:stretch>
            <a:fillRect/>
          </a:stretch>
        </p:blipFill>
        <p:spPr bwMode="auto">
          <a:xfrm>
            <a:off x="1193216" y="544142"/>
            <a:ext cx="7950784" cy="6313858"/>
          </a:xfrm>
          <a:prstGeom prst="rect">
            <a:avLst/>
          </a:prstGeom>
          <a:noFill/>
        </p:spPr>
      </p:pic>
      <p:sp>
        <p:nvSpPr>
          <p:cNvPr id="3" name="TextBox 2"/>
          <p:cNvSpPr txBox="1"/>
          <p:nvPr/>
        </p:nvSpPr>
        <p:spPr>
          <a:xfrm>
            <a:off x="1928794" y="142852"/>
            <a:ext cx="5676554" cy="400110"/>
          </a:xfrm>
          <a:prstGeom prst="rect">
            <a:avLst/>
          </a:prstGeom>
          <a:noFill/>
        </p:spPr>
        <p:txBody>
          <a:bodyPr wrap="none" rtlCol="0">
            <a:spAutoFit/>
          </a:bodyPr>
          <a:lstStyle/>
          <a:p>
            <a:r>
              <a:rPr lang="ru-RU" sz="2000" b="1" dirty="0" smtClean="0">
                <a:latin typeface="Georgia" pitchFamily="18" charset="0"/>
              </a:rPr>
              <a:t>Карточки по теме «Продукты питания»</a:t>
            </a:r>
            <a:endParaRPr lang="ru-RU" sz="2000" b="1" dirty="0">
              <a:latin typeface="Georgia"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s://sun9-72.userapi.com/impf/yBJ_a2SijfVxFCekrxvq7w7rej4wtFfB15AqQw/dPkFeNGcrCI.jpg?size=720x720&amp;quality=95&amp;sign=dadebae1dfb9d3b2ac2718484a49b23f&amp;type=album"/>
          <p:cNvPicPr>
            <a:picLocks noChangeAspect="1" noChangeArrowheads="1"/>
          </p:cNvPicPr>
          <p:nvPr/>
        </p:nvPicPr>
        <p:blipFill>
          <a:blip r:embed="rId2"/>
          <a:srcRect/>
          <a:stretch>
            <a:fillRect/>
          </a:stretch>
        </p:blipFill>
        <p:spPr bwMode="auto">
          <a:xfrm>
            <a:off x="5286380" y="1857364"/>
            <a:ext cx="3643338" cy="3643339"/>
          </a:xfrm>
          <a:prstGeom prst="rect">
            <a:avLst/>
          </a:prstGeom>
          <a:noFill/>
        </p:spPr>
      </p:pic>
      <p:sp>
        <p:nvSpPr>
          <p:cNvPr id="3" name="TextBox 2"/>
          <p:cNvSpPr txBox="1"/>
          <p:nvPr/>
        </p:nvSpPr>
        <p:spPr>
          <a:xfrm>
            <a:off x="3000364" y="142852"/>
            <a:ext cx="4365298" cy="707886"/>
          </a:xfrm>
          <a:prstGeom prst="rect">
            <a:avLst/>
          </a:prstGeom>
          <a:noFill/>
        </p:spPr>
        <p:txBody>
          <a:bodyPr wrap="square" rtlCol="0">
            <a:spAutoFit/>
          </a:bodyPr>
          <a:lstStyle/>
          <a:p>
            <a:r>
              <a:rPr lang="ru-RU" sz="2000" b="1" dirty="0" smtClean="0">
                <a:latin typeface="Georgia" pitchFamily="18" charset="0"/>
              </a:rPr>
              <a:t>Вопросы по сказке «Колобок»</a:t>
            </a:r>
          </a:p>
          <a:p>
            <a:endParaRPr lang="ru-RU" sz="2000" b="1" dirty="0"/>
          </a:p>
        </p:txBody>
      </p:sp>
      <p:sp>
        <p:nvSpPr>
          <p:cNvPr id="4" name="TextBox 3"/>
          <p:cNvSpPr txBox="1"/>
          <p:nvPr/>
        </p:nvSpPr>
        <p:spPr>
          <a:xfrm>
            <a:off x="3786182" y="1214422"/>
            <a:ext cx="184731" cy="400110"/>
          </a:xfrm>
          <a:prstGeom prst="rect">
            <a:avLst/>
          </a:prstGeom>
          <a:noFill/>
        </p:spPr>
        <p:txBody>
          <a:bodyPr wrap="none" rtlCol="0">
            <a:spAutoFit/>
          </a:bodyPr>
          <a:lstStyle/>
          <a:p>
            <a:endParaRPr lang="ru-RU" sz="2000" dirty="0">
              <a:latin typeface="Georgia" pitchFamily="18" charset="0"/>
            </a:endParaRPr>
          </a:p>
        </p:txBody>
      </p:sp>
      <p:sp>
        <p:nvSpPr>
          <p:cNvPr id="5" name="TextBox 4"/>
          <p:cNvSpPr txBox="1"/>
          <p:nvPr/>
        </p:nvSpPr>
        <p:spPr>
          <a:xfrm>
            <a:off x="1142976" y="571480"/>
            <a:ext cx="3929090" cy="7171194"/>
          </a:xfrm>
          <a:prstGeom prst="rect">
            <a:avLst/>
          </a:prstGeom>
          <a:noFill/>
        </p:spPr>
        <p:txBody>
          <a:bodyPr wrap="square" rtlCol="0">
            <a:spAutoFit/>
          </a:bodyPr>
          <a:lstStyle/>
          <a:p>
            <a:pPr algn="just"/>
            <a:r>
              <a:rPr lang="ru-RU" sz="2000" dirty="0" smtClean="0">
                <a:latin typeface="Georgia" pitchFamily="18" charset="0"/>
              </a:rPr>
              <a:t>Назови персонажей сказки и опиши их.</a:t>
            </a:r>
          </a:p>
          <a:p>
            <a:pPr algn="just"/>
            <a:endParaRPr lang="ru-RU" sz="2000" dirty="0" smtClean="0">
              <a:latin typeface="Georgia" pitchFamily="18" charset="0"/>
            </a:endParaRPr>
          </a:p>
          <a:p>
            <a:pPr algn="just"/>
            <a:r>
              <a:rPr lang="ru-RU" sz="2000" dirty="0" smtClean="0">
                <a:latin typeface="Georgia" pitchFamily="18" charset="0"/>
              </a:rPr>
              <a:t>Почему лиса попросила колобка сесть ей на нос?</a:t>
            </a:r>
          </a:p>
          <a:p>
            <a:pPr algn="just"/>
            <a:endParaRPr lang="ru-RU" sz="2000" dirty="0" smtClean="0">
              <a:latin typeface="Georgia" pitchFamily="18" charset="0"/>
            </a:endParaRPr>
          </a:p>
          <a:p>
            <a:pPr algn="just"/>
            <a:r>
              <a:rPr lang="ru-RU" sz="2000" dirty="0" smtClean="0">
                <a:latin typeface="Georgia" pitchFamily="18" charset="0"/>
              </a:rPr>
              <a:t>Объясни почему колобок убежал из дома?</a:t>
            </a:r>
          </a:p>
          <a:p>
            <a:pPr algn="just"/>
            <a:endParaRPr lang="ru-RU" sz="2000" dirty="0" smtClean="0">
              <a:latin typeface="Georgia" pitchFamily="18" charset="0"/>
            </a:endParaRPr>
          </a:p>
          <a:p>
            <a:pPr algn="just"/>
            <a:r>
              <a:rPr lang="ru-RU" sz="2000" dirty="0" smtClean="0">
                <a:latin typeface="Georgia" pitchFamily="18" charset="0"/>
              </a:rPr>
              <a:t>Предложи, почему колобку не удалось вернуться домой и почему только лисе удалось его обмануть?</a:t>
            </a:r>
          </a:p>
          <a:p>
            <a:pPr algn="just"/>
            <a:endParaRPr lang="ru-RU" sz="2000" dirty="0" smtClean="0">
              <a:latin typeface="Georgia" pitchFamily="18" charset="0"/>
            </a:endParaRPr>
          </a:p>
          <a:p>
            <a:pPr algn="just"/>
            <a:r>
              <a:rPr lang="ru-RU" sz="2000" dirty="0" smtClean="0">
                <a:latin typeface="Georgia" pitchFamily="18" charset="0"/>
              </a:rPr>
              <a:t>Придумай другую концовку к сказке.</a:t>
            </a:r>
          </a:p>
          <a:p>
            <a:pPr algn="just"/>
            <a:endParaRPr lang="ru-RU" sz="2000" dirty="0" smtClean="0">
              <a:latin typeface="Georgia" pitchFamily="18" charset="0"/>
            </a:endParaRPr>
          </a:p>
          <a:p>
            <a:pPr algn="just"/>
            <a:r>
              <a:rPr lang="ru-RU" sz="2000" dirty="0" smtClean="0">
                <a:latin typeface="Georgia" pitchFamily="18" charset="0"/>
              </a:rPr>
              <a:t>Поделись, какие опасности поджидают ребенка на улице, если он без взрослого?</a:t>
            </a:r>
          </a:p>
          <a:p>
            <a:endParaRPr lang="ru-RU" sz="2000" dirty="0" smtClean="0">
              <a:latin typeface="Georgia" pitchFamily="18" charset="0"/>
            </a:endParaRPr>
          </a:p>
          <a:p>
            <a:endParaRPr lang="ru-RU" sz="2000" dirty="0" smtClean="0">
              <a:latin typeface="Georgia" pitchFamily="18" charset="0"/>
            </a:endParaRPr>
          </a:p>
          <a:p>
            <a:endParaRPr lang="ru-RU" sz="2000" dirty="0">
              <a:latin typeface="Georgia"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728" y="500042"/>
            <a:ext cx="7358114" cy="5632311"/>
          </a:xfrm>
          <a:prstGeom prst="rect">
            <a:avLst/>
          </a:prstGeom>
          <a:noFill/>
        </p:spPr>
        <p:txBody>
          <a:bodyPr wrap="square" rtlCol="0">
            <a:spAutoFit/>
          </a:bodyPr>
          <a:lstStyle/>
          <a:p>
            <a:pPr algn="just"/>
            <a:r>
              <a:rPr lang="ru-RU" sz="2000" dirty="0" smtClean="0">
                <a:latin typeface="Georgia" pitchFamily="18" charset="0"/>
              </a:rPr>
              <a:t>	Уважаемые родители, вам не обязательно делать кубик, для развития мышления и речи, достаточно как можно чаще задавать ребенку вопросы, которые заставляют думать, т.е. вопросы, которые начинаются со слов «почему», объясни», «придумай», «сравни», «предложи», «</a:t>
            </a:r>
            <a:r>
              <a:rPr lang="ru-RU" sz="2000" dirty="0" smtClean="0">
                <a:latin typeface="Georgia" pitchFamily="18" charset="0"/>
              </a:rPr>
              <a:t>зачем</a:t>
            </a:r>
            <a:r>
              <a:rPr lang="ru-RU" sz="2000" dirty="0" smtClean="0">
                <a:latin typeface="Georgia" pitchFamily="18" charset="0"/>
              </a:rPr>
              <a:t>» и избегать вопросов, которые начинаются со слов «кто», «что», «покажи».</a:t>
            </a:r>
          </a:p>
          <a:p>
            <a:pPr algn="just"/>
            <a:r>
              <a:rPr lang="ru-RU" sz="2000" dirty="0" smtClean="0">
                <a:latin typeface="Georgia" pitchFamily="18" charset="0"/>
              </a:rPr>
              <a:t>	Вы сами можете придумать вопросы по любой теме или произведению, а можно воспользоваться </a:t>
            </a:r>
            <a:r>
              <a:rPr lang="ru-RU" sz="2000" dirty="0" err="1" smtClean="0">
                <a:latin typeface="Georgia" pitchFamily="18" charset="0"/>
              </a:rPr>
              <a:t>интернет-ресурсами</a:t>
            </a:r>
            <a:r>
              <a:rPr lang="ru-RU" sz="2000" dirty="0" smtClean="0">
                <a:latin typeface="Georgia" pitchFamily="18" charset="0"/>
              </a:rPr>
              <a:t>. </a:t>
            </a:r>
          </a:p>
          <a:p>
            <a:pPr algn="just"/>
            <a:r>
              <a:rPr lang="ru-RU" sz="2000" dirty="0" smtClean="0">
                <a:latin typeface="Georgia" pitchFamily="18" charset="0"/>
              </a:rPr>
              <a:t>	В </a:t>
            </a:r>
            <a:r>
              <a:rPr lang="ru-RU" sz="2000" dirty="0" err="1" smtClean="0">
                <a:latin typeface="Georgia" pitchFamily="18" charset="0"/>
              </a:rPr>
              <a:t>предшкольном</a:t>
            </a:r>
            <a:r>
              <a:rPr lang="ru-RU" sz="2000" dirty="0" smtClean="0">
                <a:latin typeface="Georgia" pitchFamily="18" charset="0"/>
              </a:rPr>
              <a:t> возрасте, особенно важно задавать детям вопросы по прочитанным произведениям. </a:t>
            </a:r>
          </a:p>
          <a:p>
            <a:pPr algn="just"/>
            <a:endParaRPr lang="ru-RU" sz="2000" dirty="0" smtClean="0">
              <a:latin typeface="Georgia" pitchFamily="18" charset="0"/>
            </a:endParaRPr>
          </a:p>
          <a:p>
            <a:pPr algn="just"/>
            <a:r>
              <a:rPr lang="ru-RU" sz="2000" dirty="0" smtClean="0">
                <a:latin typeface="Georgia" pitchFamily="18" charset="0"/>
              </a:rPr>
              <a:t>	Предлагаю подробнее остановиться на каждом вопросе.</a:t>
            </a:r>
          </a:p>
          <a:p>
            <a:pPr algn="just"/>
            <a:r>
              <a:rPr lang="ru-RU" sz="2000" dirty="0" smtClean="0">
                <a:latin typeface="Georgia" pitchFamily="18" charset="0"/>
              </a:rPr>
              <a:t>	</a:t>
            </a:r>
          </a:p>
          <a:p>
            <a:endParaRPr lang="ru-RU" sz="2000" dirty="0" smtClean="0">
              <a:latin typeface="Georgia" pitchFamily="18" charset="0"/>
            </a:endParaRPr>
          </a:p>
          <a:p>
            <a:endParaRPr lang="ru-RU" sz="2000" dirty="0">
              <a:latin typeface="Georgia"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152</TotalTime>
  <Words>471</Words>
  <Application>Microsoft Office PowerPoint</Application>
  <PresentationFormat>Экран (4:3)</PresentationFormat>
  <Paragraphs>67</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Солнцестояние</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vladelets</dc:creator>
  <cp:lastModifiedBy>vladelets</cp:lastModifiedBy>
  <cp:revision>20</cp:revision>
  <dcterms:created xsi:type="dcterms:W3CDTF">2024-02-12T20:33:27Z</dcterms:created>
  <dcterms:modified xsi:type="dcterms:W3CDTF">2024-12-26T17:59:55Z</dcterms:modified>
</cp:coreProperties>
</file>