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2" r:id="rId4"/>
    <p:sldId id="258" r:id="rId5"/>
    <p:sldId id="259" r:id="rId6"/>
    <p:sldId id="260" r:id="rId7"/>
    <p:sldId id="261" r:id="rId8"/>
    <p:sldId id="269" r:id="rId9"/>
    <p:sldId id="264" r:id="rId10"/>
    <p:sldId id="265" r:id="rId11"/>
    <p:sldId id="266" r:id="rId12"/>
    <p:sldId id="267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476672"/>
            <a:ext cx="612068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02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59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968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49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6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47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9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75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00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27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44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17440" y="1988840"/>
            <a:ext cx="6419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7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399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3399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3399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3399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3399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3399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Презентация к уроку «Здоровое питание» для учащихся начальных классов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861048"/>
            <a:ext cx="6400800" cy="1752600"/>
          </a:xfrm>
        </p:spPr>
        <p:txBody>
          <a:bodyPr/>
          <a:lstStyle/>
          <a:p>
            <a:r>
              <a:rPr lang="ru-RU" dirty="0" smtClean="0"/>
              <a:t>Составитель: Федорович Т.Г. учитель начальных классов </a:t>
            </a:r>
          </a:p>
          <a:p>
            <a:r>
              <a:rPr lang="ru-RU" dirty="0" smtClean="0"/>
              <a:t>МАОУ СШ № 81 г. Красноярска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6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Эксперимент № 2.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ru-RU" sz="2500" dirty="0">
                <a:effectLst/>
                <a:latin typeface="Times New Roman"/>
                <a:ea typeface="Times New Roman"/>
              </a:rPr>
              <a:t/>
            </a:r>
            <a:br>
              <a:rPr lang="ru-RU" sz="2500" dirty="0">
                <a:effectLst/>
                <a:latin typeface="Times New Roman"/>
                <a:ea typeface="Times New Roman"/>
              </a:rPr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Работа в группах. Возьмём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3%-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ый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раствор йода и капнем на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чипс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Наблюдения: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Через несколько секунд появляется тёмно-синее пятно, что выдаёт присутствие крахмала.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Вывод: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В чипсах много крахмала. По результатам проведенного исследования, крахмал, оставшийся во рту, в течение двух часов преобразуется в глюкозу. А это - идеальная питательная среда для бактерий, которые вызывают образование кариеса. Также большое количество крахмала выживает ожирение.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5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2500" b="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Эксперимент № 3. </a:t>
            </a:r>
            <a:r>
              <a:rPr lang="ru-RU" sz="2500" b="0" dirty="0">
                <a:effectLst/>
                <a:ea typeface="Calibri"/>
                <a:cs typeface="Times New Roman"/>
              </a:rPr>
              <a:t/>
            </a:r>
            <a:br>
              <a:rPr lang="ru-RU" sz="2500" b="0" dirty="0">
                <a:effectLst/>
                <a:ea typeface="Calibri"/>
                <a:cs typeface="Times New Roman"/>
              </a:rPr>
            </a:br>
            <a:endParaRPr lang="ru-RU" sz="25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2500" dirty="0" smtClean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Работа в группах. Положите </a:t>
            </a:r>
            <a:r>
              <a:rPr lang="ru-RU" sz="2500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конфеты </a:t>
            </a:r>
            <a:r>
              <a:rPr lang="ru-RU" sz="2500" dirty="0" err="1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скитлс</a:t>
            </a:r>
            <a:r>
              <a:rPr lang="ru-RU" sz="2500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 в тарелочку по кругу и налейте немного теплой воды. (</a:t>
            </a:r>
            <a:r>
              <a:rPr lang="ru-RU" sz="2500" i="1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Практически сразу же вода окрасилась разными цветами</a:t>
            </a:r>
            <a:r>
              <a:rPr lang="ru-RU" sz="2500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25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2500" b="1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Вывод</a:t>
            </a:r>
            <a:r>
              <a:rPr lang="ru-RU" sz="2500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: яркие красочные конфетки содержат пищевой краситель, который действует как сильный аллерген.</a:t>
            </a:r>
            <a:endParaRPr lang="ru-RU" sz="25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5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2500" b="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Эксперимент № 4.</a:t>
            </a:r>
            <a:r>
              <a:rPr lang="ru-RU" sz="2500" b="0" dirty="0">
                <a:effectLst/>
                <a:ea typeface="Calibri"/>
                <a:cs typeface="Times New Roman"/>
              </a:rPr>
              <a:t/>
            </a:r>
            <a:br>
              <a:rPr lang="ru-RU" sz="2500" b="0" dirty="0">
                <a:effectLst/>
                <a:ea typeface="Calibri"/>
                <a:cs typeface="Times New Roman"/>
              </a:rPr>
            </a:br>
            <a:endParaRPr lang="ru-RU" sz="25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2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Работа в группах. В 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Кока-Колу добавить </a:t>
            </a:r>
            <a:r>
              <a:rPr lang="ru-RU" sz="2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ментос</a:t>
            </a:r>
            <a:r>
              <a:rPr lang="ru-RU" sz="2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500" b="1" i="1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 Смотрим реакцию. Тоже самое происходит у нас в желудке.</a:t>
            </a:r>
            <a:endParaRPr lang="ru-RU" sz="2500" dirty="0">
              <a:ea typeface="Calibri"/>
              <a:cs typeface="Times New Roman"/>
            </a:endParaRPr>
          </a:p>
          <a:p>
            <a:r>
              <a:rPr lang="ru-RU" sz="2500" b="1" dirty="0">
                <a:solidFill>
                  <a:srgbClr val="181818"/>
                </a:solidFill>
                <a:latin typeface="Times New Roman"/>
                <a:ea typeface="Times New Roman"/>
              </a:rPr>
              <a:t>Вывод: </a:t>
            </a:r>
            <a:r>
              <a:rPr lang="ru-RU" sz="2500" b="1" i="1" dirty="0">
                <a:solidFill>
                  <a:srgbClr val="181818"/>
                </a:solidFill>
                <a:latin typeface="Times New Roman"/>
                <a:ea typeface="Times New Roman"/>
              </a:rPr>
              <a:t>Газы углекислоты</a:t>
            </a:r>
            <a:r>
              <a:rPr lang="ru-RU" sz="2500" dirty="0">
                <a:solidFill>
                  <a:srgbClr val="181818"/>
                </a:solidFill>
                <a:latin typeface="Times New Roman"/>
                <a:ea typeface="Times New Roman"/>
              </a:rPr>
              <a:t> вызывают расстройства желудочно-кишечного тракта (вздутие, метеоризм, гастрит, обострение язвы, заболевание поджелудочной железы</a:t>
            </a:r>
            <a:r>
              <a:rPr lang="ru-RU" sz="2500" dirty="0" smtClean="0">
                <a:solidFill>
                  <a:srgbClr val="181818"/>
                </a:solidFill>
                <a:latin typeface="Times New Roman"/>
                <a:ea typeface="Times New Roman"/>
              </a:rPr>
              <a:t>). </a:t>
            </a:r>
            <a:r>
              <a:rPr lang="ru-RU" sz="2500" dirty="0">
                <a:solidFill>
                  <a:srgbClr val="181818"/>
                </a:solidFill>
                <a:latin typeface="Times New Roman"/>
                <a:ea typeface="Times New Roman"/>
              </a:rPr>
              <a:t>Чтобы избежать этих заболеваний нужно оградить себя от частого приема газированных напитков, особенно кока колы.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701341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Советы правильного 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Если мой совет хороший,</a:t>
            </a:r>
            <a:endParaRPr lang="ru-RU" sz="2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Вы похлопайте в ладоши.</a:t>
            </a:r>
            <a:endParaRPr lang="ru-RU" sz="2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неправильный совет</a:t>
            </a:r>
            <a:endParaRPr lang="ru-RU" sz="2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Говорите: «Нет, нет, нет!»</a:t>
            </a:r>
            <a:endParaRPr lang="ru-RU" sz="2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09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2996952"/>
            <a:ext cx="4570784" cy="2772023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2500" b="0" cap="none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2. Не грызите лист капустный</a:t>
            </a:r>
            <a:r>
              <a:rPr lang="ru-RU" sz="2500" b="0" cap="none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/>
            </a:r>
            <a:br>
              <a:rPr lang="ru-RU" sz="2500" b="0" cap="none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</a:br>
            <a:r>
              <a:rPr lang="ru-RU" sz="2500" b="0" cap="none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</a:t>
            </a:r>
            <a:r>
              <a:rPr lang="ru-RU" sz="2500" b="0" cap="none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н совсем, совсем невкусный.</a:t>
            </a:r>
            <a:r>
              <a:rPr lang="ru-RU" sz="2500" b="0" cap="none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/>
            </a:r>
            <a:br>
              <a:rPr lang="ru-RU" sz="2500" b="0" cap="none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</a:br>
            <a:r>
              <a:rPr lang="ru-RU" sz="2500" b="0" cap="none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Лучше ешьте шоколад,</a:t>
            </a:r>
            <a:r>
              <a:rPr lang="ru-RU" sz="2500" b="0" cap="none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/>
            </a:r>
            <a:br>
              <a:rPr lang="ru-RU" sz="2500" b="0" cap="none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</a:br>
            <a:r>
              <a:rPr lang="ru-RU" sz="2500" b="0" cap="none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В</a:t>
            </a:r>
            <a:r>
              <a:rPr lang="ru-RU" sz="2500" b="0" cap="none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афли, сахар, мармелад.</a:t>
            </a:r>
            <a:r>
              <a:rPr lang="ru-RU" sz="2500" b="0" cap="none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/>
            </a:r>
            <a:br>
              <a:rPr lang="ru-RU" sz="2500" b="0" cap="none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</a:br>
            <a:r>
              <a:rPr lang="ru-RU" sz="2500" b="0" cap="none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Это правильный совет?</a:t>
            </a:r>
            <a:r>
              <a:rPr lang="ru-RU" sz="2500" cap="none" dirty="0" smtClean="0">
                <a:effectLst/>
                <a:ea typeface="Calibri"/>
                <a:cs typeface="Times New Roman"/>
              </a:rPr>
              <a:t/>
            </a:r>
            <a:br>
              <a:rPr lang="ru-RU" sz="2500" cap="none" dirty="0" smtClean="0">
                <a:effectLst/>
                <a:ea typeface="Calibri"/>
                <a:cs typeface="Times New Roman"/>
              </a:rPr>
            </a:br>
            <a:endParaRPr lang="ru-RU" sz="2500" cap="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3928" y="548680"/>
            <a:ext cx="4930825" cy="2376264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123950" algn="l"/>
              </a:tabLst>
            </a:pPr>
            <a:r>
              <a:rPr lang="ru-RU" sz="10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Постоянно нужно есть </a:t>
            </a:r>
            <a:endParaRPr lang="ru-RU" sz="100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10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sz="10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здоровья </a:t>
            </a:r>
            <a:r>
              <a:rPr lang="ru-RU" sz="10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вашего</a:t>
            </a:r>
            <a:endParaRPr lang="ru-RU" sz="100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10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Фрукты</a:t>
            </a:r>
            <a:r>
              <a:rPr lang="ru-RU" sz="10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овощи, омлет, </a:t>
            </a:r>
            <a:endParaRPr lang="ru-RU" sz="100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10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Творог</a:t>
            </a:r>
            <a:r>
              <a:rPr lang="ru-RU" sz="10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0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простоквашу.</a:t>
            </a:r>
            <a:endParaRPr lang="ru-RU" sz="100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10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Если </a:t>
            </a:r>
            <a:r>
              <a:rPr lang="ru-RU" sz="10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мой совет </a:t>
            </a:r>
            <a:r>
              <a:rPr lang="ru-RU" sz="10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хороший,</a:t>
            </a:r>
            <a:endParaRPr lang="ru-RU" sz="100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10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Вы </a:t>
            </a:r>
            <a:r>
              <a:rPr lang="ru-RU" sz="10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похлопайте в ладоши!</a:t>
            </a:r>
            <a:endParaRPr lang="ru-RU" sz="10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967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3501008"/>
            <a:ext cx="4426769" cy="2772023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2500" b="0" cap="none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Помни истину простую 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Л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учше видит только тот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К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 жует морковь сырую 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И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 сок морковный пьет! 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мой совет хороший 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В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ы похлопайте в ладоши!</a:t>
            </a:r>
            <a: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300" b="0" cap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300" b="0" cap="non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5935" y="620689"/>
            <a:ext cx="4498777" cy="2520279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простуды и ангины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Помогают апельсины,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Ну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лучше есть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лимон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Хоть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очень кислый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он!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Если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мой совет хороший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23950" algn="l"/>
              </a:tabLst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Вы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похлопайте в ладоши!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25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Человеку </a:t>
            </a:r>
            <a: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нужно есть,</a:t>
            </a:r>
            <a:b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Чтобы встать и чтобы сесть,</a:t>
            </a:r>
            <a:b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Чтобы прыгать, кувыркаться,</a:t>
            </a:r>
            <a:b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Песни петь, дружить, смеяться,</a:t>
            </a:r>
            <a:b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Чтоб расти и развиваться,</a:t>
            </a:r>
            <a:b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И при этом не болеть,</a:t>
            </a:r>
            <a:b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Нужно правильно питаться,</a:t>
            </a:r>
            <a:b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 самых юных лет уметь.</a:t>
            </a:r>
            <a:r>
              <a:rPr lang="ru-RU" sz="4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</a:b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8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«</a:t>
            </a:r>
            <a:r>
              <a:rPr lang="ru-RU" sz="4000" i="1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Правильное питание - залог здоровья!»</a:t>
            </a:r>
            <a:r>
              <a:rPr lang="ru-RU" sz="4000" dirty="0">
                <a:solidFill>
                  <a:srgbClr val="339966"/>
                </a:solidFill>
                <a:effectLst/>
                <a:latin typeface="Times New Roman"/>
                <a:ea typeface="Calibri"/>
              </a:rPr>
              <a:t>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53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132856"/>
            <a:ext cx="6336704" cy="1656184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  <a:latin typeface="Times New Roman"/>
                <a:ea typeface="Calibri"/>
              </a:rPr>
              <a:t>Витамины - это вещества, необходимые организму человека. 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886200"/>
            <a:ext cx="6120680" cy="1752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Слово «витамин» придумал американский ученый – биохимик Казимир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1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6034682"/>
          </a:xfrm>
        </p:spPr>
        <p:txBody>
          <a:bodyPr>
            <a:normAutofit fontScale="90000"/>
          </a:bodyPr>
          <a:lstStyle/>
          <a:p>
            <a:pPr indent="540385" algn="just"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Витамины  содержатся в продуктах питания. Без витаминов человек болеет, плохо учится.  Вы часто наблюдали за собой, что весной у вас появляется сонливость, плохое настроение, вы часто болеете  – все это последствия нехватки витаминов   в вашем  организме.  Поэтому без витаминов человеку не обойтись.</a:t>
            </a:r>
            <a:br>
              <a:rPr lang="ru-RU" sz="3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ru-RU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51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5890666"/>
          </a:xfrm>
        </p:spPr>
        <p:txBody>
          <a:bodyPr>
            <a:no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Пирамиду питания</a:t>
            </a:r>
            <a:r>
              <a:rPr lang="ru-RU" sz="2800" b="1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,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составили диетологи, сюда они занесли все необходимые продукты, которые нужны организму для правильного роста и развития.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В пирамиде правильного   питания,   продукты,  которые больше всего нужны организму человека  стоят  на нижней полке, а те, которые человек должен употреблять в меньших количествах - на верхней. </a:t>
            </a:r>
            <a:r>
              <a:rPr lang="ru-RU" sz="32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ea typeface="Calibri"/>
                <a:cs typeface="Times New Roman"/>
              </a:rPr>
            </a:br>
            <a:endParaRPr lang="ru-RU" sz="3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58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70609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  <a:latin typeface="Times New Roman"/>
                <a:ea typeface="Calibri"/>
              </a:rPr>
              <a:t>Пирамиды питания</a:t>
            </a:r>
            <a:endParaRPr lang="ru-RU" dirty="0">
              <a:effectLst/>
            </a:endParaRPr>
          </a:p>
        </p:txBody>
      </p:sp>
      <p:pic>
        <p:nvPicPr>
          <p:cNvPr id="4" name="Объект 3" descr="Картинки пирамида питания здорового человека (49 фото) » Картинки,  раскраски и трафареты для всех - Klev.CLU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6480720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389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8092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Проведем эксперимент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Эксперимент №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970" y="1340768"/>
            <a:ext cx="6419056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Р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абота в группах.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Положите  чипсы на лист бумаги и согните  его пополам, чипсы внутри листа раздавите. Удалили кусочки чипсов с бумаги и посмотрели ее на свет. Чем покрылась бумага? (Бумага покрылась жирными пятнами с желтым оттенком.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Какой Вывод можно сделать?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Чипсы содержат большое количество жиров. А желтый цвет обозначает присутствие в продукте красителей.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0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aminniy-kokteyl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vitaminniy-kokteyl</Template>
  <TotalTime>1057</TotalTime>
  <Words>324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vitaminniy-kokteyl</vt:lpstr>
      <vt:lpstr>Презентация к уроку «Здоровое питание» для учащихся начальных классов</vt:lpstr>
      <vt:lpstr> Человеку нужно есть, Чтобы встать и чтобы сесть, Чтобы прыгать, кувыркаться, Песни петь, дружить, смеяться, Чтоб расти и развиваться, И при этом не болеть, Нужно правильно питаться, С самых юных лет уметь. </vt:lpstr>
      <vt:lpstr>«Правильное питание - залог здоровья!» </vt:lpstr>
      <vt:lpstr>Витамины - это вещества, необходимые организму человека. </vt:lpstr>
      <vt:lpstr>Витамины  содержатся в продуктах питания. Без витаминов человек болеет, плохо учится.  Вы часто наблюдали за собой, что весной у вас появляется сонливость, плохое настроение, вы часто болеете  – все это последствия нехватки витаминов   в вашем  организме.  Поэтому без витаминов человеку не обойтись. </vt:lpstr>
      <vt:lpstr>Пирамиду питания, составили диетологи, сюда они занесли все необходимые продукты, которые нужны организму для правильного роста и развития. В пирамиде правильного   питания,   продукты,  которые больше всего нужны организму человека  стоят  на нижней полке, а те, которые человек должен употреблять в меньших количествах - на верхней.  </vt:lpstr>
      <vt:lpstr>Пирамиды питания</vt:lpstr>
      <vt:lpstr>Проведем эксперимент</vt:lpstr>
      <vt:lpstr>Эксперимент № 1.</vt:lpstr>
      <vt:lpstr>Эксперимент № 2.  </vt:lpstr>
      <vt:lpstr>Эксперимент № 3.  </vt:lpstr>
      <vt:lpstr>Эксперимент № 4. </vt:lpstr>
      <vt:lpstr>Советы правильного питания</vt:lpstr>
      <vt:lpstr>2. Не грызите лист капустный Он совсем, совсем невкусный. Лучше ешьте шоколад, Вафли, сахар, мармелад. Это правильный совет? </vt:lpstr>
      <vt:lpstr>4. Помни истину простую      Лучше видит только тот     Кто жует морковь сырую      Или сок морковный пьет!      Если мой совет хороший      Вы похлопайте в ладоши!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Федорович</dc:creator>
  <cp:lastModifiedBy>Татьяна Федорович</cp:lastModifiedBy>
  <cp:revision>29</cp:revision>
  <dcterms:created xsi:type="dcterms:W3CDTF">2023-09-05T02:24:43Z</dcterms:created>
  <dcterms:modified xsi:type="dcterms:W3CDTF">2024-08-14T14:29:40Z</dcterms:modified>
</cp:coreProperties>
</file>