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6" r:id="rId3"/>
    <p:sldId id="262" r:id="rId4"/>
    <p:sldId id="258" r:id="rId5"/>
    <p:sldId id="259" r:id="rId6"/>
    <p:sldId id="260" r:id="rId7"/>
    <p:sldId id="261" r:id="rId8"/>
    <p:sldId id="269" r:id="rId9"/>
    <p:sldId id="264" r:id="rId10"/>
    <p:sldId id="265" r:id="rId11"/>
    <p:sldId id="266" r:id="rId12"/>
    <p:sldId id="267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43808" y="476672"/>
            <a:ext cx="612068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7026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159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49681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7492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362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5472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096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9757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4006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2278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0446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presentation-creation.ru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274638"/>
            <a:ext cx="57709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17440" y="1988840"/>
            <a:ext cx="641905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937418" y="6488668"/>
            <a:ext cx="3206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5"/>
              </a:rPr>
              <a:t>http://presentation-creation.ru/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5724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339966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339966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33996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33996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33996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3399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21328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Презентация к уроку «Здоровое питание» для учащихся начальных классов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3861048"/>
            <a:ext cx="6400800" cy="1752600"/>
          </a:xfrm>
        </p:spPr>
        <p:txBody>
          <a:bodyPr/>
          <a:lstStyle/>
          <a:p>
            <a:r>
              <a:rPr lang="ru-RU" dirty="0" smtClean="0"/>
              <a:t>Составитель: Федорович Т.Г. учитель начальных классов </a:t>
            </a:r>
          </a:p>
          <a:p>
            <a:r>
              <a:rPr lang="ru-RU" dirty="0" smtClean="0"/>
              <a:t>МАОУ СШ № 81 г. Красноярска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76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500" b="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Эксперимент № 2.</a:t>
            </a:r>
            <a:r>
              <a:rPr lang="ru-RU" sz="25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 </a:t>
            </a:r>
            <a:r>
              <a:rPr lang="ru-RU" sz="2500" dirty="0">
                <a:effectLst/>
                <a:latin typeface="Times New Roman"/>
                <a:ea typeface="Times New Roman"/>
              </a:rPr>
              <a:t/>
            </a:r>
            <a:br>
              <a:rPr lang="ru-RU" sz="2500" dirty="0">
                <a:effectLst/>
                <a:latin typeface="Times New Roman"/>
                <a:ea typeface="Times New Roman"/>
              </a:rPr>
            </a:br>
            <a:endParaRPr lang="ru-RU" sz="25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Работа в группах. Возьмём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3%-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ый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раствор йода и капнем на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чипс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ru-RU" dirty="0">
              <a:latin typeface="Times New Roman"/>
              <a:ea typeface="Times New Roman"/>
            </a:endParaRPr>
          </a:p>
          <a:p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Наблюдения: 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Через несколько секунд появляется тёмно-синее пятно, что выдаёт присутствие крахмала.</a:t>
            </a:r>
            <a:endParaRPr lang="ru-RU" dirty="0">
              <a:latin typeface="Times New Roman"/>
              <a:ea typeface="Times New Roman"/>
            </a:endParaRPr>
          </a:p>
          <a:p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Вывод: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 В чипсах много крахмала. По результатам проведенного исследования, крахмал, оставшийся во рту, в течение двух часов преобразуется в глюкозу. А это - идеальная питательная среда для бактерий, которые вызывают образование кариеса. Также большое количество крахмала выживает ожирение.</a:t>
            </a:r>
            <a:endParaRPr lang="ru-RU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257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ru-RU" sz="2500" b="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Эксперимент № 3. </a:t>
            </a:r>
            <a:r>
              <a:rPr lang="ru-RU" sz="2500" b="0" dirty="0">
                <a:effectLst/>
                <a:ea typeface="Calibri"/>
                <a:cs typeface="Times New Roman"/>
              </a:rPr>
              <a:t/>
            </a:r>
            <a:br>
              <a:rPr lang="ru-RU" sz="2500" b="0" dirty="0">
                <a:effectLst/>
                <a:ea typeface="Calibri"/>
                <a:cs typeface="Times New Roman"/>
              </a:rPr>
            </a:br>
            <a:endParaRPr lang="ru-RU" sz="2500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ru-RU" sz="2500" dirty="0" smtClean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Работа в группах. Положите </a:t>
            </a:r>
            <a:r>
              <a:rPr lang="ru-RU" sz="25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конфеты </a:t>
            </a:r>
            <a:r>
              <a:rPr lang="ru-RU" sz="2500" dirty="0" err="1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скитлс</a:t>
            </a:r>
            <a:r>
              <a:rPr lang="ru-RU" sz="25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 в тарелочку по кругу и налейте немного теплой воды. (</a:t>
            </a:r>
            <a:r>
              <a:rPr lang="ru-RU" sz="2500" i="1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Практически сразу же вода окрасилась разными цветами</a:t>
            </a:r>
            <a:r>
              <a:rPr lang="ru-RU" sz="25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).</a:t>
            </a:r>
            <a:endParaRPr lang="ru-RU" sz="25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ru-RU" sz="2500" b="1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Вывод</a:t>
            </a:r>
            <a:r>
              <a:rPr lang="ru-RU" sz="25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: яркие красочные конфетки содержат пищевой краситель, который действует как сильный аллерген.</a:t>
            </a:r>
            <a:endParaRPr lang="ru-RU" sz="25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956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ru-RU" sz="2500" b="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Эксперимент № 4.</a:t>
            </a:r>
            <a:r>
              <a:rPr lang="ru-RU" sz="2500" b="0" dirty="0">
                <a:effectLst/>
                <a:ea typeface="Calibri"/>
                <a:cs typeface="Times New Roman"/>
              </a:rPr>
              <a:t/>
            </a:r>
            <a:br>
              <a:rPr lang="ru-RU" sz="2500" b="0" dirty="0">
                <a:effectLst/>
                <a:ea typeface="Calibri"/>
                <a:cs typeface="Times New Roman"/>
              </a:rPr>
            </a:br>
            <a:endParaRPr lang="ru-RU" sz="2500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28600" algn="just">
              <a:lnSpc>
                <a:spcPct val="115000"/>
              </a:lnSpc>
              <a:spcAft>
                <a:spcPts val="1000"/>
              </a:spcAft>
            </a:pPr>
            <a:r>
              <a:rPr lang="ru-RU" sz="25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Работа в группах. В </a:t>
            </a:r>
            <a:r>
              <a:rPr lang="ru-RU" sz="2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Кока-Колу добавить </a:t>
            </a:r>
            <a:r>
              <a:rPr lang="ru-RU" sz="25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ментос</a:t>
            </a:r>
            <a:r>
              <a:rPr lang="ru-RU" sz="2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r>
              <a:rPr lang="ru-RU" sz="2500" b="1" i="1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 Смотрим реакцию. Тоже самое происходит у нас в желудке.</a:t>
            </a:r>
            <a:endParaRPr lang="ru-RU" sz="2500" dirty="0">
              <a:ea typeface="Calibri"/>
              <a:cs typeface="Times New Roman"/>
            </a:endParaRPr>
          </a:p>
          <a:p>
            <a:r>
              <a:rPr lang="ru-RU" sz="2500" b="1" dirty="0">
                <a:solidFill>
                  <a:srgbClr val="181818"/>
                </a:solidFill>
                <a:latin typeface="Times New Roman"/>
                <a:ea typeface="Times New Roman"/>
              </a:rPr>
              <a:t>Вывод: </a:t>
            </a:r>
            <a:r>
              <a:rPr lang="ru-RU" sz="2500" b="1" i="1" dirty="0">
                <a:solidFill>
                  <a:srgbClr val="181818"/>
                </a:solidFill>
                <a:latin typeface="Times New Roman"/>
                <a:ea typeface="Times New Roman"/>
              </a:rPr>
              <a:t>Газы углекислоты</a:t>
            </a:r>
            <a:r>
              <a:rPr lang="ru-RU" sz="2500" dirty="0">
                <a:solidFill>
                  <a:srgbClr val="181818"/>
                </a:solidFill>
                <a:latin typeface="Times New Roman"/>
                <a:ea typeface="Times New Roman"/>
              </a:rPr>
              <a:t> вызывают расстройства желудочно-кишечного тракта (вздутие, метеоризм, гастрит, обострение язвы, заболевание поджелудочной железы</a:t>
            </a:r>
            <a:r>
              <a:rPr lang="ru-RU" sz="2500" dirty="0" smtClean="0">
                <a:solidFill>
                  <a:srgbClr val="181818"/>
                </a:solidFill>
                <a:latin typeface="Times New Roman"/>
                <a:ea typeface="Times New Roman"/>
              </a:rPr>
              <a:t>). </a:t>
            </a:r>
            <a:r>
              <a:rPr lang="ru-RU" sz="2500" dirty="0">
                <a:solidFill>
                  <a:srgbClr val="181818"/>
                </a:solidFill>
                <a:latin typeface="Times New Roman"/>
                <a:ea typeface="Times New Roman"/>
              </a:rPr>
              <a:t>Чтобы избежать этих заболеваний нужно оградить себя от частого приема газированных напитков, особенно кока колы.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1701341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Советы правильного питания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5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Если мой совет хороший,</a:t>
            </a:r>
            <a:endParaRPr lang="ru-RU" sz="25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5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Вы похлопайте в ладоши.</a:t>
            </a:r>
            <a:endParaRPr lang="ru-RU" sz="25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5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На неправильный совет</a:t>
            </a:r>
            <a:endParaRPr lang="ru-RU" sz="25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5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Говорите: «Нет, нет, нет!»</a:t>
            </a:r>
            <a:endParaRPr lang="ru-RU" sz="2500" dirty="0">
              <a:solidFill>
                <a:schemeClr val="tx1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1091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3928" y="2996952"/>
            <a:ext cx="4570784" cy="2772023"/>
          </a:xfrm>
        </p:spPr>
        <p:txBody>
          <a:bodyPr>
            <a:no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  <a:tabLst>
                <a:tab pos="1123950" algn="l"/>
              </a:tabLst>
            </a:pPr>
            <a:r>
              <a:rPr lang="ru-RU" sz="2500" b="0" cap="none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2. Не грызите лист капустный</a:t>
            </a:r>
            <a:r>
              <a:rPr lang="ru-RU" sz="2500" b="0" cap="none" dirty="0" smtClean="0">
                <a:solidFill>
                  <a:schemeClr val="tx1"/>
                </a:solidFill>
                <a:effectLst/>
                <a:ea typeface="Calibri"/>
                <a:cs typeface="Times New Roman"/>
              </a:rPr>
              <a:t/>
            </a:r>
            <a:br>
              <a:rPr lang="ru-RU" sz="2500" b="0" cap="none" dirty="0" smtClean="0">
                <a:solidFill>
                  <a:schemeClr val="tx1"/>
                </a:solidFill>
                <a:effectLst/>
                <a:ea typeface="Calibri"/>
                <a:cs typeface="Times New Roman"/>
              </a:rPr>
            </a:br>
            <a:r>
              <a:rPr lang="ru-RU" sz="2500" b="0" cap="none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О</a:t>
            </a:r>
            <a:r>
              <a:rPr lang="ru-RU" sz="2500" b="0" cap="none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н совсем, совсем невкусный.</a:t>
            </a:r>
            <a:r>
              <a:rPr lang="ru-RU" sz="2500" b="0" cap="none" dirty="0" smtClean="0">
                <a:solidFill>
                  <a:schemeClr val="tx1"/>
                </a:solidFill>
                <a:effectLst/>
                <a:ea typeface="Calibri"/>
                <a:cs typeface="Times New Roman"/>
              </a:rPr>
              <a:t/>
            </a:r>
            <a:br>
              <a:rPr lang="ru-RU" sz="2500" b="0" cap="none" dirty="0" smtClean="0">
                <a:solidFill>
                  <a:schemeClr val="tx1"/>
                </a:solidFill>
                <a:effectLst/>
                <a:ea typeface="Calibri"/>
                <a:cs typeface="Times New Roman"/>
              </a:rPr>
            </a:br>
            <a:r>
              <a:rPr lang="ru-RU" sz="2500" b="0" cap="none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Лучше ешьте шоколад,</a:t>
            </a:r>
            <a:r>
              <a:rPr lang="ru-RU" sz="2500" b="0" cap="none" dirty="0" smtClean="0">
                <a:solidFill>
                  <a:schemeClr val="tx1"/>
                </a:solidFill>
                <a:effectLst/>
                <a:ea typeface="Calibri"/>
                <a:cs typeface="Times New Roman"/>
              </a:rPr>
              <a:t/>
            </a:r>
            <a:br>
              <a:rPr lang="ru-RU" sz="2500" b="0" cap="none" dirty="0" smtClean="0">
                <a:solidFill>
                  <a:schemeClr val="tx1"/>
                </a:solidFill>
                <a:effectLst/>
                <a:ea typeface="Calibri"/>
                <a:cs typeface="Times New Roman"/>
              </a:rPr>
            </a:br>
            <a:r>
              <a:rPr lang="ru-RU" sz="2500" b="0" cap="none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В</a:t>
            </a:r>
            <a:r>
              <a:rPr lang="ru-RU" sz="2500" b="0" cap="none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афли, сахар, мармелад.</a:t>
            </a:r>
            <a:r>
              <a:rPr lang="ru-RU" sz="2500" b="0" cap="none" dirty="0" smtClean="0">
                <a:solidFill>
                  <a:schemeClr val="tx1"/>
                </a:solidFill>
                <a:effectLst/>
                <a:ea typeface="Calibri"/>
                <a:cs typeface="Times New Roman"/>
              </a:rPr>
              <a:t/>
            </a:r>
            <a:br>
              <a:rPr lang="ru-RU" sz="2500" b="0" cap="none" dirty="0" smtClean="0">
                <a:solidFill>
                  <a:schemeClr val="tx1"/>
                </a:solidFill>
                <a:effectLst/>
                <a:ea typeface="Calibri"/>
                <a:cs typeface="Times New Roman"/>
              </a:rPr>
            </a:br>
            <a:r>
              <a:rPr lang="ru-RU" sz="2500" b="0" cap="none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Это правильный совет?</a:t>
            </a:r>
            <a:r>
              <a:rPr lang="ru-RU" sz="2500" cap="none" dirty="0" smtClean="0">
                <a:effectLst/>
                <a:ea typeface="Calibri"/>
                <a:cs typeface="Times New Roman"/>
              </a:rPr>
              <a:t/>
            </a:r>
            <a:br>
              <a:rPr lang="ru-RU" sz="2500" cap="none" dirty="0" smtClean="0">
                <a:effectLst/>
                <a:ea typeface="Calibri"/>
                <a:cs typeface="Times New Roman"/>
              </a:rPr>
            </a:br>
            <a:endParaRPr lang="ru-RU" sz="2500" cap="none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3928" y="548680"/>
            <a:ext cx="4930825" cy="2376264"/>
          </a:xfrm>
        </p:spPr>
        <p:txBody>
          <a:bodyPr>
            <a:normAutofit fontScale="25000" lnSpcReduction="20000"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1123950" algn="l"/>
              </a:tabLst>
            </a:pPr>
            <a:r>
              <a:rPr lang="ru-RU" sz="10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Постоянно нужно есть </a:t>
            </a:r>
            <a:endParaRPr lang="ru-RU" sz="10000" dirty="0" smtClean="0">
              <a:solidFill>
                <a:schemeClr val="tx1"/>
              </a:solidFill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1123950" algn="l"/>
              </a:tabLst>
            </a:pPr>
            <a:r>
              <a:rPr lang="ru-RU" sz="10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Для </a:t>
            </a:r>
            <a:r>
              <a:rPr lang="ru-RU" sz="10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здоровья </a:t>
            </a:r>
            <a:r>
              <a:rPr lang="ru-RU" sz="10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вашего</a:t>
            </a:r>
            <a:endParaRPr lang="ru-RU" sz="10000" dirty="0" smtClean="0">
              <a:solidFill>
                <a:schemeClr val="tx1"/>
              </a:solidFill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1123950" algn="l"/>
              </a:tabLst>
            </a:pPr>
            <a:r>
              <a:rPr lang="ru-RU" sz="10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Фрукты</a:t>
            </a:r>
            <a:r>
              <a:rPr lang="ru-RU" sz="10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, овощи, омлет, </a:t>
            </a:r>
            <a:endParaRPr lang="ru-RU" sz="10000" dirty="0" smtClean="0">
              <a:solidFill>
                <a:schemeClr val="tx1"/>
              </a:solidFill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1123950" algn="l"/>
              </a:tabLst>
            </a:pPr>
            <a:r>
              <a:rPr lang="ru-RU" sz="10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Творог</a:t>
            </a:r>
            <a:r>
              <a:rPr lang="ru-RU" sz="10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10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простоквашу.</a:t>
            </a:r>
            <a:endParaRPr lang="ru-RU" sz="10000" dirty="0" smtClean="0">
              <a:solidFill>
                <a:schemeClr val="tx1"/>
              </a:solidFill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1123950" algn="l"/>
              </a:tabLst>
            </a:pPr>
            <a:r>
              <a:rPr lang="ru-RU" sz="10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Если </a:t>
            </a:r>
            <a:r>
              <a:rPr lang="ru-RU" sz="10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мой совет </a:t>
            </a:r>
            <a:r>
              <a:rPr lang="ru-RU" sz="10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хороший,</a:t>
            </a:r>
            <a:endParaRPr lang="ru-RU" sz="10000" dirty="0" smtClean="0">
              <a:solidFill>
                <a:schemeClr val="tx1"/>
              </a:solidFill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1123950" algn="l"/>
              </a:tabLst>
            </a:pPr>
            <a:r>
              <a:rPr lang="ru-RU" sz="10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Вы </a:t>
            </a:r>
            <a:r>
              <a:rPr lang="ru-RU" sz="10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похлопайте в ладоши!</a:t>
            </a:r>
            <a:endParaRPr lang="ru-RU" sz="10000" dirty="0">
              <a:solidFill>
                <a:schemeClr val="tx1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39674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7944" y="3501008"/>
            <a:ext cx="4426769" cy="2772023"/>
          </a:xfrm>
        </p:spPr>
        <p:txBody>
          <a:bodyPr>
            <a:no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  <a:tabLst>
                <a:tab pos="1123950" algn="l"/>
              </a:tabLst>
            </a:pPr>
            <a:r>
              <a:rPr lang="ru-RU" sz="2500" b="0" cap="none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4. </a:t>
            </a:r>
            <a:r>
              <a:rPr lang="ru-RU" sz="2300" b="0" cap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Помни истину простую </a:t>
            </a:r>
            <a:r>
              <a:rPr lang="ru-RU" sz="2300" b="0" cap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300" b="0" cap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300" b="0" cap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Л</a:t>
            </a:r>
            <a:r>
              <a:rPr lang="ru-RU" sz="2300" b="0" cap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учше видит только тот</a:t>
            </a:r>
            <a:r>
              <a:rPr lang="ru-RU" sz="2300" b="0" cap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300" b="0" cap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300" b="0" cap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К</a:t>
            </a:r>
            <a:r>
              <a:rPr lang="ru-RU" sz="2300" b="0" cap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то жует морковь сырую </a:t>
            </a:r>
            <a:r>
              <a:rPr lang="ru-RU" sz="2300" b="0" cap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300" b="0" cap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300" b="0" cap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И</a:t>
            </a:r>
            <a:r>
              <a:rPr lang="ru-RU" sz="2300" b="0" cap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ли сок морковный пьет! </a:t>
            </a:r>
            <a:r>
              <a:rPr lang="ru-RU" sz="2300" b="0" cap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300" b="0" cap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300" b="0" cap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</a:t>
            </a:r>
            <a:r>
              <a:rPr lang="ru-RU" sz="2300" b="0" cap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Если мой совет хороший </a:t>
            </a:r>
            <a:r>
              <a:rPr lang="ru-RU" sz="2300" b="0" cap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300" b="0" cap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300" b="0" cap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В</a:t>
            </a:r>
            <a:r>
              <a:rPr lang="ru-RU" sz="2300" b="0" cap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ы похлопайте в ладоши!</a:t>
            </a:r>
            <a:r>
              <a:rPr lang="ru-RU" sz="2300" b="0" cap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300" b="0" cap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endParaRPr lang="ru-RU" sz="2300" b="0" cap="none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95935" y="620689"/>
            <a:ext cx="4498777" cy="2520279"/>
          </a:xfrm>
        </p:spPr>
        <p:txBody>
          <a:bodyPr>
            <a:normAutofit fontScale="62500" lnSpcReduction="20000"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  <a:tabLst>
                <a:tab pos="1123950" algn="l"/>
              </a:tabLst>
            </a:pPr>
            <a:r>
              <a:rPr lang="ru-RU" sz="25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3.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От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простуды и ангины </a:t>
            </a:r>
            <a:endParaRPr lang="ru-RU" sz="3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1123950" algn="l"/>
              </a:tabLst>
            </a:pP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Помогают апельсины,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1123950" algn="l"/>
              </a:tabLst>
            </a:pP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Ну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 лучше есть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лимон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1123950" algn="l"/>
              </a:tabLst>
            </a:pP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Хоть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 очень кислый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он!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1123950" algn="l"/>
              </a:tabLst>
            </a:pP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Если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мой совет хороший </a:t>
            </a:r>
            <a:endParaRPr lang="ru-RU" sz="3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1123950" algn="l"/>
              </a:tabLst>
            </a:pP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Вы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похлопайте в ладоши!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2253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 fontScale="90000"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</a:br>
            <a:r>
              <a:rPr lang="ru-RU" dirty="0" smtClean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Человеку </a:t>
            </a:r>
            <a:r>
              <a:rPr lang="ru-RU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нужно есть,</a:t>
            </a:r>
            <a:br>
              <a:rPr lang="ru-RU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ru-RU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Чтобы встать и чтобы сесть,</a:t>
            </a:r>
            <a:br>
              <a:rPr lang="ru-RU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ru-RU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Чтобы прыгать, кувыркаться,</a:t>
            </a:r>
            <a:br>
              <a:rPr lang="ru-RU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ru-RU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Песни петь, дружить, смеяться,</a:t>
            </a:r>
            <a:br>
              <a:rPr lang="ru-RU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ru-RU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Чтоб расти и развиваться,</a:t>
            </a:r>
            <a:br>
              <a:rPr lang="ru-RU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ru-RU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И при этом не болеть,</a:t>
            </a:r>
            <a:br>
              <a:rPr lang="ru-RU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ru-RU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Нужно правильно питаться,</a:t>
            </a:r>
            <a:br>
              <a:rPr lang="ru-RU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ru-RU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С самых юных лет уметь.</a:t>
            </a:r>
            <a:r>
              <a:rPr lang="ru-RU" sz="4000" dirty="0">
                <a:solidFill>
                  <a:schemeClr val="tx1"/>
                </a:solidFill>
                <a:effectLst/>
                <a:ea typeface="Calibri"/>
                <a:cs typeface="Times New Roman"/>
              </a:rPr>
              <a:t/>
            </a:r>
            <a:br>
              <a:rPr lang="ru-RU" sz="4000" dirty="0">
                <a:solidFill>
                  <a:schemeClr val="tx1"/>
                </a:solidFill>
                <a:effectLst/>
                <a:ea typeface="Calibri"/>
                <a:cs typeface="Times New Roman"/>
              </a:rPr>
            </a:br>
            <a:endParaRPr lang="ru-RU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581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dirty="0">
                <a:solidFill>
                  <a:schemeClr val="tx1"/>
                </a:solidFill>
                <a:effectLst/>
                <a:latin typeface="Times New Roman"/>
                <a:ea typeface="Calibri"/>
              </a:rPr>
              <a:t>«</a:t>
            </a:r>
            <a:r>
              <a:rPr lang="ru-RU" sz="4000" i="1" dirty="0">
                <a:solidFill>
                  <a:schemeClr val="tx1"/>
                </a:solidFill>
                <a:effectLst/>
                <a:latin typeface="Times New Roman"/>
                <a:ea typeface="Calibri"/>
              </a:rPr>
              <a:t>Правильное питание - залог здоровья!»</a:t>
            </a:r>
            <a:r>
              <a:rPr lang="ru-RU" sz="4000" dirty="0">
                <a:solidFill>
                  <a:srgbClr val="339966"/>
                </a:solidFill>
                <a:effectLst/>
                <a:latin typeface="Times New Roman"/>
                <a:ea typeface="Calibri"/>
              </a:rPr>
              <a:t> 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4539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55776" y="2132856"/>
            <a:ext cx="6336704" cy="1656184"/>
          </a:xfrm>
        </p:spPr>
        <p:txBody>
          <a:bodyPr>
            <a:normAutofit fontScale="90000"/>
          </a:bodyPr>
          <a:lstStyle/>
          <a:p>
            <a:r>
              <a:rPr lang="ru-RU" dirty="0">
                <a:effectLst/>
                <a:latin typeface="Times New Roman"/>
                <a:ea typeface="Calibri"/>
              </a:rPr>
              <a:t>Витамины - это вещества, необходимые организму человека. </a:t>
            </a:r>
            <a:endParaRPr lang="ru-RU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9792" y="3886200"/>
            <a:ext cx="6120680" cy="17526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Слово «витамин» придумал американский ученый – биохимик Казимир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Функ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212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274638"/>
            <a:ext cx="5987008" cy="6034682"/>
          </a:xfrm>
        </p:spPr>
        <p:txBody>
          <a:bodyPr>
            <a:normAutofit fontScale="90000"/>
          </a:bodyPr>
          <a:lstStyle/>
          <a:p>
            <a:pPr indent="540385" algn="just">
              <a:spcAft>
                <a:spcPts val="0"/>
              </a:spcAft>
            </a:pPr>
            <a:r>
              <a:rPr lang="ru-RU" sz="360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Витамины  содержатся в продуктах питания. Без витаминов человек болеет, плохо учится.  Вы часто наблюдали за собой, что весной у вас появляется сонливость, плохое настроение, вы часто болеете  – все это последствия нехватки витаминов   в вашем  организме.  Поэтому без витаминов человеку не обойтись.</a:t>
            </a:r>
            <a:br>
              <a:rPr lang="ru-RU" sz="360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</a:br>
            <a:endParaRPr lang="ru-RU" sz="3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4518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0" y="274638"/>
            <a:ext cx="5554960" cy="5890666"/>
          </a:xfrm>
        </p:spPr>
        <p:txBody>
          <a:bodyPr>
            <a:noAutofit/>
          </a:bodyPr>
          <a:lstStyle/>
          <a:p>
            <a:pPr indent="540385" algn="just">
              <a:spcAft>
                <a:spcPts val="0"/>
              </a:spcAft>
            </a:pPr>
            <a:r>
              <a:rPr lang="ru-RU" sz="280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Пирамиду питания</a:t>
            </a:r>
            <a:r>
              <a:rPr lang="ru-RU" sz="2800" b="1" i="1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,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составили диетологи, сюда они занесли все необходимые продукты, которые нужны организму для правильного роста и развития.</a:t>
            </a:r>
            <a:br>
              <a:rPr lang="ru-RU" sz="280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</a:br>
            <a:r>
              <a:rPr lang="ru-RU" sz="2800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В пирамиде правильного   питания,   продукты,  которые больше всего нужны организму человека  стоят  на нижней полке, а те, которые человек должен употреблять в меньших количествах - на верхней. </a:t>
            </a:r>
            <a:r>
              <a:rPr lang="ru-RU" sz="3200" dirty="0">
                <a:solidFill>
                  <a:schemeClr val="tx1"/>
                </a:solidFill>
                <a:effectLst/>
                <a:ea typeface="Calibri"/>
                <a:cs typeface="Times New Roman"/>
              </a:rPr>
              <a:t/>
            </a:r>
            <a:br>
              <a:rPr lang="ru-RU" sz="3200" dirty="0">
                <a:solidFill>
                  <a:schemeClr val="tx1"/>
                </a:solidFill>
                <a:effectLst/>
                <a:ea typeface="Calibri"/>
                <a:cs typeface="Times New Roman"/>
              </a:rPr>
            </a:br>
            <a:endParaRPr lang="ru-RU" sz="3600" b="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7583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274638"/>
            <a:ext cx="5987008" cy="706090"/>
          </a:xfrm>
        </p:spPr>
        <p:txBody>
          <a:bodyPr>
            <a:normAutofit fontScale="90000"/>
          </a:bodyPr>
          <a:lstStyle/>
          <a:p>
            <a:r>
              <a:rPr lang="ru-RU" dirty="0">
                <a:effectLst/>
                <a:latin typeface="Times New Roman"/>
                <a:ea typeface="Calibri"/>
              </a:rPr>
              <a:t>Пирамиды питания</a:t>
            </a:r>
            <a:endParaRPr lang="ru-RU" dirty="0">
              <a:effectLst/>
            </a:endParaRPr>
          </a:p>
        </p:txBody>
      </p:sp>
      <p:pic>
        <p:nvPicPr>
          <p:cNvPr id="4" name="Объект 3" descr="Картинки пирамида питания здорового человека (49 фото) » Картинки,  раскраски и трафареты для всех - Klev.CLUB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908720"/>
            <a:ext cx="6480720" cy="56886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389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2780928"/>
            <a:ext cx="577098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Проведем эксперимент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75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500" b="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Эксперимент № 1.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99970" y="1340768"/>
            <a:ext cx="6419056" cy="45259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 Р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абота в группах.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Положите  чипсы на лист бумаги и согните  его пополам, чипсы внутри листа раздавите. Удалили кусочки чипсов с бумаги и посмотрели ее на свет. Чем покрылась бумага? (Бумага покрылась жирными пятнами с желтым оттенком.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Какой Вывод можно сделать?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Чипсы содержат большое количество жиров. А желтый цвет обозначает присутствие в продукте красителей.</a:t>
            </a:r>
            <a:endParaRPr lang="ru-RU" sz="28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603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taminniy-kokteyl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vitaminniy-kokteyl</Template>
  <TotalTime>1057</TotalTime>
  <Words>324</Words>
  <Application>Microsoft Office PowerPoint</Application>
  <PresentationFormat>Экран (4:3)</PresentationFormat>
  <Paragraphs>43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vitaminniy-kokteyl</vt:lpstr>
      <vt:lpstr>Презентация к уроку «Здоровое питание» для учащихся начальных классов</vt:lpstr>
      <vt:lpstr> Человеку нужно есть, Чтобы встать и чтобы сесть, Чтобы прыгать, кувыркаться, Песни петь, дружить, смеяться, Чтоб расти и развиваться, И при этом не болеть, Нужно правильно питаться, С самых юных лет уметь. </vt:lpstr>
      <vt:lpstr>«Правильное питание - залог здоровья!» </vt:lpstr>
      <vt:lpstr>Витамины - это вещества, необходимые организму человека. </vt:lpstr>
      <vt:lpstr>Витамины  содержатся в продуктах питания. Без витаминов человек болеет, плохо учится.  Вы часто наблюдали за собой, что весной у вас появляется сонливость, плохое настроение, вы часто болеете  – все это последствия нехватки витаминов   в вашем  организме.  Поэтому без витаминов человеку не обойтись. </vt:lpstr>
      <vt:lpstr>Пирамиду питания, составили диетологи, сюда они занесли все необходимые продукты, которые нужны организму для правильного роста и развития. В пирамиде правильного   питания,   продукты,  которые больше всего нужны организму человека  стоят  на нижней полке, а те, которые человек должен употреблять в меньших количествах - на верхней.  </vt:lpstr>
      <vt:lpstr>Пирамиды питания</vt:lpstr>
      <vt:lpstr>Проведем эксперимент</vt:lpstr>
      <vt:lpstr>Эксперимент № 1.</vt:lpstr>
      <vt:lpstr>Эксперимент № 2.  </vt:lpstr>
      <vt:lpstr>Эксперимент № 3.  </vt:lpstr>
      <vt:lpstr>Эксперимент № 4. </vt:lpstr>
      <vt:lpstr>Советы правильного питания</vt:lpstr>
      <vt:lpstr>2. Не грызите лист капустный Он совсем, совсем невкусный. Лучше ешьте шоколад, Вафли, сахар, мармелад. Это правильный совет? </vt:lpstr>
      <vt:lpstr>4. Помни истину простую      Лучше видит только тот     Кто жует морковь сырую      Или сок морковный пьет!      Если мой совет хороший      Вы похлопайте в ладоши!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Федорович</dc:creator>
  <cp:lastModifiedBy>Татьяна Федорович</cp:lastModifiedBy>
  <cp:revision>29</cp:revision>
  <dcterms:created xsi:type="dcterms:W3CDTF">2023-09-05T02:24:43Z</dcterms:created>
  <dcterms:modified xsi:type="dcterms:W3CDTF">2024-08-14T14:29:40Z</dcterms:modified>
</cp:coreProperties>
</file>