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66" r:id="rId2"/>
    <p:sldId id="256" r:id="rId3"/>
    <p:sldId id="265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Helvetica Neue" panose="020B0604020202020204" charset="0"/>
      <p:regular r:id="rId50"/>
      <p:bold r:id="rId51"/>
      <p:italic r:id="rId52"/>
      <p:boldItalic r:id="rId53"/>
    </p:embeddedFont>
    <p:embeddedFont>
      <p:font typeface="Roboto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6" roundtripDataSignature="AMtx7mgvkAc1IOZZcqTbhVUhvD8tU6/H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40d00bdbe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gd40d00bdbe_0_3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d082fad0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d082fad0e_0_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d082fad0e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dd082fad0e_0_3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d082fad0e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d082fad0e_0_3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d082fad0e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dd082fad0e_0_3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dd082fad0e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dd082fad0e_0_4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d082fad0e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d082fad0e_0_4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d082fad0e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d082fad0e_0_4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dd082fad0e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dd082fad0e_0_4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d082fad0e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dd082fad0e_0_3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dd082fad0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dd082fad0e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f67ae6a72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" name="Google Shape;58;gcf67ae6a72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d082fad0e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dd082fad0e_0_2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d082fad0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d082fad0e_0_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d082fad0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d082fad0e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d082fad0e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dd082fad0e_0_3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d082fad0e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d082fad0e_0_3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d082fad0e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dd082fad0e_0_3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dd082fad0e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dd082fad0e_0_3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d082fad0e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d082fad0e_0_3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dd082fad0e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dd082fad0e_0_4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dd082fad0e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dd082fad0e_0_4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e727cb75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e727cb759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dd082fad0e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dd082fad0e_0_4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dd082fad0e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dd082fad0e_0_4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dd082fad0e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dd082fad0e_0_5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dd082fad0e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dd082fad0e_0_5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dd082fad0e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dd082fad0e_0_5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d082fad0e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d082fad0e_0_5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dd082fad0e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dd082fad0e_0_5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dd082fad0e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dd082fad0e_0_5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dd082fad0e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dd082fad0e_0_5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d082fad0e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d082fad0e_0_5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d082fad0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gdd082fad0e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dd082fad0e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dd082fad0e_0_5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dd082fad0e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dd082fad0e_0_5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dd082fad0e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dd082fad0e_0_4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dd082fad0e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dd082fad0e_0_2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d082fad0e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gdd082fad0e_0_2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d082fad0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" name="Google Shape;167;gdd082fad0e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d082fad0e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d082fad0e_0_2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d082fad0e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d082fad0e_0_2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d082fad0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d082fad0e_0_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1"/>
          </p:nvPr>
        </p:nvSpPr>
        <p:spPr>
          <a:xfrm rot="5400000">
            <a:off x="3920399" y="-1256576"/>
            <a:ext cx="4351201" cy="1051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 rot="5400000">
            <a:off x="7133400" y="1956624"/>
            <a:ext cx="5811901" cy="262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6"/>
            <a:ext cx="5811900" cy="773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1" cy="82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1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1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40d00bdbe_0_368"/>
          <p:cNvSpPr txBox="1">
            <a:spLocks noGrp="1"/>
          </p:cNvSpPr>
          <p:nvPr>
            <p:ph type="body" idx="1"/>
          </p:nvPr>
        </p:nvSpPr>
        <p:spPr>
          <a:xfrm>
            <a:off x="650875" y="777925"/>
            <a:ext cx="10702800" cy="5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47" name="Google Shape;147;gd40d00bdbe_0_368"/>
          <p:cNvPicPr preferRelativeResize="0"/>
          <p:nvPr/>
        </p:nvPicPr>
        <p:blipFill rotWithShape="1">
          <a:blip r:embed="rId3">
            <a:alphaModFix/>
          </a:blip>
          <a:srcRect b="28371"/>
          <a:stretch/>
        </p:blipFill>
        <p:spPr>
          <a:xfrm>
            <a:off x="4510725" y="0"/>
            <a:ext cx="76321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d40d00bdbe_0_368"/>
          <p:cNvPicPr preferRelativeResize="0"/>
          <p:nvPr/>
        </p:nvPicPr>
        <p:blipFill rotWithShape="1">
          <a:blip r:embed="rId4">
            <a:alphaModFix/>
          </a:blip>
          <a:srcRect b="18180"/>
          <a:stretch/>
        </p:blipFill>
        <p:spPr>
          <a:xfrm>
            <a:off x="0" y="1"/>
            <a:ext cx="55997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d40d00bdbe_0_368"/>
          <p:cNvSpPr txBox="1">
            <a:spLocks noGrp="1"/>
          </p:cNvSpPr>
          <p:nvPr>
            <p:ph type="title"/>
          </p:nvPr>
        </p:nvSpPr>
        <p:spPr>
          <a:xfrm>
            <a:off x="71775" y="0"/>
            <a:ext cx="61275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6619"/>
              <a:buNone/>
            </a:pPr>
            <a:r>
              <a:rPr lang="en-US" sz="4290" b="1">
                <a:solidFill>
                  <a:schemeClr val="hlink"/>
                </a:solidFill>
              </a:rPr>
              <a:t>Тема занятия: </a:t>
            </a:r>
            <a:r>
              <a:rPr lang="en-US"/>
              <a:t>Канзаши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d082fad0e_0_65"/>
          <p:cNvSpPr txBox="1">
            <a:spLocks noGrp="1"/>
          </p:cNvSpPr>
          <p:nvPr>
            <p:ph type="body" idx="1"/>
          </p:nvPr>
        </p:nvSpPr>
        <p:spPr>
          <a:xfrm>
            <a:off x="253200" y="262075"/>
            <a:ext cx="6301500" cy="65958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Раньше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женщины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Японии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Китая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украшали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прически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цветами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канзаши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В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наше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время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это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популярная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техника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которой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декорируют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заколки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шпильки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ободки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браслеты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сумки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шкатулки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косметички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даже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рамки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фото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9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Создают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такие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поделки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как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снежинки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елочные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украшения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букет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невесты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объемные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животные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Технология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канзаши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проста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поэтому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даже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новичок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легко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с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ней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справится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главное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усидчивость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терпение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9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-US" sz="1900" b="1" dirty="0" err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Подбор</a:t>
            </a:r>
            <a:r>
              <a:rPr lang="en-US" sz="19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b="1" dirty="0" err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материалов</a:t>
            </a:r>
            <a:endParaRPr sz="1900" b="1" dirty="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55172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изготовления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поделок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технике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канзаши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лучше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выбирать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синтетические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материалы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так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как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обжигание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краев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предотвращает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осыпание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нитей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а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натуральные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ткани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плавятся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9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1900" b="1" dirty="0" err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Виды</a:t>
            </a:r>
            <a:r>
              <a:rPr lang="en-US" sz="19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b="1" dirty="0" err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техники</a:t>
            </a:r>
            <a:r>
              <a:rPr lang="en-US" sz="19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b="1" dirty="0" err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выполнения</a:t>
            </a:r>
            <a:r>
              <a:rPr lang="en-US" sz="19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b="1" dirty="0" err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лепестков</a:t>
            </a:r>
            <a:r>
              <a:rPr lang="en-US" sz="19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b="1" dirty="0" err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канзаши</a:t>
            </a:r>
            <a:endParaRPr sz="1900" b="1" dirty="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55172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всем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многообразии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поделок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из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атласных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лент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технологии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канзаши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все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они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основаны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двух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принципах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изготовления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лепестков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круглые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острые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9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55172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начала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работы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необходимо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нарезать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нужное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количество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квадратов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Их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размер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зависит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от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желаемого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размера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детали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или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ориентируются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ширину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ленты</a:t>
            </a:r>
            <a:r>
              <a:rPr lang="en-US" sz="19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9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45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  <p:pic>
        <p:nvPicPr>
          <p:cNvPr id="204" name="Google Shape;204;gdd082fad0e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9601" y="0"/>
            <a:ext cx="54224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d082fad0e_0_390"/>
          <p:cNvSpPr txBox="1">
            <a:spLocks noGrp="1"/>
          </p:cNvSpPr>
          <p:nvPr>
            <p:ph type="body" idx="1"/>
          </p:nvPr>
        </p:nvSpPr>
        <p:spPr>
          <a:xfrm>
            <a:off x="407368" y="0"/>
            <a:ext cx="4042832" cy="68580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 err="1"/>
              <a:t>Канзаши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кандзаси</a:t>
            </a:r>
            <a:r>
              <a:rPr lang="en-US" dirty="0"/>
              <a:t> (</a:t>
            </a:r>
            <a:r>
              <a:rPr lang="en-US" dirty="0" err="1"/>
              <a:t>яп</a:t>
            </a:r>
            <a:r>
              <a:rPr lang="en-US" dirty="0"/>
              <a:t>., </a:t>
            </a:r>
            <a:r>
              <a:rPr lang="en-US" dirty="0" err="1"/>
              <a:t>встречается</a:t>
            </a:r>
            <a:r>
              <a:rPr lang="en-US" dirty="0"/>
              <a:t>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написание</a:t>
            </a:r>
            <a:r>
              <a:rPr lang="en-US" dirty="0"/>
              <a:t> ) — </a:t>
            </a:r>
            <a:r>
              <a:rPr lang="en-US" dirty="0" err="1"/>
              <a:t>небольшая</a:t>
            </a:r>
            <a:r>
              <a:rPr lang="en-US" dirty="0"/>
              <a:t> </a:t>
            </a:r>
            <a:r>
              <a:rPr lang="en-US" dirty="0" err="1"/>
              <a:t>деревянная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костяная</a:t>
            </a:r>
            <a:r>
              <a:rPr lang="en-US" dirty="0"/>
              <a:t> </a:t>
            </a:r>
            <a:r>
              <a:rPr lang="en-US" dirty="0" err="1"/>
              <a:t>шпилька</a:t>
            </a:r>
            <a:r>
              <a:rPr lang="en-US" dirty="0"/>
              <a:t>, </a:t>
            </a:r>
            <a:r>
              <a:rPr lang="en-US" dirty="0" err="1"/>
              <a:t>которой</a:t>
            </a:r>
            <a:r>
              <a:rPr lang="en-US" dirty="0"/>
              <a:t> </a:t>
            </a:r>
            <a:r>
              <a:rPr lang="en-US" dirty="0" err="1"/>
              <a:t>поддерживают</a:t>
            </a:r>
            <a:r>
              <a:rPr lang="en-US" dirty="0"/>
              <a:t> </a:t>
            </a:r>
            <a:r>
              <a:rPr lang="en-US" dirty="0" err="1"/>
              <a:t>прическу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 err="1"/>
              <a:t>Традиционным</a:t>
            </a:r>
            <a:r>
              <a:rPr lang="en-US" dirty="0"/>
              <a:t> </a:t>
            </a:r>
            <a:r>
              <a:rPr lang="en-US" dirty="0" err="1"/>
              <a:t>украшением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волос</a:t>
            </a:r>
            <a:r>
              <a:rPr lang="en-US" dirty="0"/>
              <a:t>, </a:t>
            </a:r>
            <a:r>
              <a:rPr lang="en-US" dirty="0" err="1"/>
              <a:t>носимым</a:t>
            </a:r>
            <a:r>
              <a:rPr lang="en-US" dirty="0"/>
              <a:t> </a:t>
            </a:r>
            <a:r>
              <a:rPr lang="en-US" dirty="0" err="1"/>
              <a:t>японскими</a:t>
            </a:r>
            <a:r>
              <a:rPr lang="en-US" dirty="0"/>
              <a:t> </a:t>
            </a:r>
            <a:r>
              <a:rPr lang="en-US" dirty="0" err="1"/>
              <a:t>красавицами</a:t>
            </a:r>
            <a:r>
              <a:rPr lang="en-US" dirty="0"/>
              <a:t>, </a:t>
            </a:r>
            <a:r>
              <a:rPr lang="en-US" dirty="0" err="1"/>
              <a:t>считается</a:t>
            </a:r>
            <a:r>
              <a:rPr lang="en-US" dirty="0"/>
              <a:t> </a:t>
            </a:r>
            <a:r>
              <a:rPr lang="en-US" dirty="0" err="1"/>
              <a:t>канзаши</a:t>
            </a:r>
            <a:r>
              <a:rPr lang="en-US" dirty="0"/>
              <a:t>. </a:t>
            </a:r>
            <a:r>
              <a:rPr lang="en-US" dirty="0" err="1"/>
              <a:t>Эти</a:t>
            </a:r>
            <a:r>
              <a:rPr lang="en-US" dirty="0"/>
              <a:t> </a:t>
            </a:r>
            <a:r>
              <a:rPr lang="en-US" dirty="0" err="1"/>
              <a:t>украшения</a:t>
            </a:r>
            <a:r>
              <a:rPr lang="en-US" dirty="0"/>
              <a:t> </a:t>
            </a:r>
            <a:r>
              <a:rPr lang="en-US" dirty="0" err="1"/>
              <a:t>носили</a:t>
            </a:r>
            <a:r>
              <a:rPr lang="en-US" dirty="0"/>
              <a:t> в </a:t>
            </a:r>
            <a:r>
              <a:rPr lang="en-US" dirty="0" err="1"/>
              <a:t>сочетании</a:t>
            </a:r>
            <a:r>
              <a:rPr lang="en-US" dirty="0"/>
              <a:t> с </a:t>
            </a:r>
            <a:r>
              <a:rPr lang="en-US" dirty="0" err="1"/>
              <a:t>кимоно</a:t>
            </a:r>
            <a:r>
              <a:rPr lang="en-US" dirty="0"/>
              <a:t>.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же</a:t>
            </a:r>
            <a:r>
              <a:rPr lang="en-US" dirty="0"/>
              <a:t> </a:t>
            </a:r>
            <a:r>
              <a:rPr lang="en-US" dirty="0" err="1"/>
              <a:t>такое</a:t>
            </a:r>
            <a:r>
              <a:rPr lang="en-US" dirty="0"/>
              <a:t> </a:t>
            </a:r>
            <a:r>
              <a:rPr lang="en-US" dirty="0" err="1"/>
              <a:t>канзаши</a:t>
            </a:r>
            <a:r>
              <a:rPr lang="en-US" dirty="0"/>
              <a:t> и </a:t>
            </a:r>
            <a:r>
              <a:rPr lang="en-US" dirty="0" err="1"/>
              <a:t>когда</a:t>
            </a:r>
            <a:r>
              <a:rPr lang="en-US" dirty="0"/>
              <a:t> </a:t>
            </a:r>
            <a:r>
              <a:rPr lang="en-US" dirty="0" err="1"/>
              <a:t>оно</a:t>
            </a:r>
            <a:r>
              <a:rPr lang="en-US" dirty="0"/>
              <a:t> </a:t>
            </a:r>
            <a:r>
              <a:rPr lang="en-US" dirty="0" err="1"/>
              <a:t>появилось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211" name="Google Shape;211;gdd082fad0e_0_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1605" y="44350"/>
            <a:ext cx="7463575" cy="67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d082fad0e_0_395"/>
          <p:cNvSpPr txBox="1">
            <a:spLocks noGrp="1"/>
          </p:cNvSpPr>
          <p:nvPr>
            <p:ph type="body" idx="1"/>
          </p:nvPr>
        </p:nvSpPr>
        <p:spPr>
          <a:xfrm>
            <a:off x="59675" y="56450"/>
            <a:ext cx="4136700" cy="61203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В периоде Эдо (1603-1868) власть в Японии принадлежала клану Токугава. На протяжении всего периода правления, Япония находилась за «железной стеной». Не велись пути сообщения в другие страны и торговля с ними. В этом периоде укрепляется японский дух, появляется национальная японская идея, развивается экономика и чиновничий аппарат, происходит окончательное формирование традиционной культуры.</a:t>
            </a:r>
            <a:endParaRPr/>
          </a:p>
        </p:txBody>
      </p:sp>
      <p:pic>
        <p:nvPicPr>
          <p:cNvPr id="218" name="Google Shape;218;gdd082fad0e_0_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904" y="116632"/>
            <a:ext cx="674557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d082fad0e_0_3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833600" cy="64929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Обычай украшать себя живыми цветами, в качестве защиты от злых духов, появился в Японии с незапамятных времен. Правда, сорванные цветы вянут, а сделанные из тончайшего шелка лепесточки, посаженные на крепкий рисовый клей, передаются из поколения в поколение. Возможно, нам европейцам не понять, но одна такая заколка может стоить целого состояния, а настоящие мастера кандзаши давно почитаются как достояние Японии.</a:t>
            </a:r>
            <a:endParaRPr sz="2250" b="1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dd082fad0e_0_384"/>
          <p:cNvSpPr txBox="1">
            <a:spLocks noGrp="1"/>
          </p:cNvSpPr>
          <p:nvPr>
            <p:ph type="body" idx="1"/>
          </p:nvPr>
        </p:nvSpPr>
        <p:spPr>
          <a:xfrm>
            <a:off x="337850" y="152400"/>
            <a:ext cx="5486400" cy="60246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25" name="Google Shape;225;gdd082fad0e_0_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250" y="860514"/>
            <a:ext cx="6154899" cy="37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d082fad0e_0_410"/>
          <p:cNvSpPr txBox="1">
            <a:spLocks noGrp="1"/>
          </p:cNvSpPr>
          <p:nvPr>
            <p:ph type="body" idx="1"/>
          </p:nvPr>
        </p:nvSpPr>
        <p:spPr>
          <a:xfrm>
            <a:off x="204825" y="262075"/>
            <a:ext cx="5454900" cy="65436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С появлением гейш («человек искусства»), среди женщин модной становится укладка волос в затейливую и чудную прическу (nihongami). Ранее девушки ходили просто с распущенными волосами.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Чтобы сделать модную прическу гейши пользовались шпильками, гребнями, палочками, помогающими удержать прическу. А поскольку обязательным занятием в школе гейш являлось рукоделие, то и заколочки они умели очень искусно украшать.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Японским традиционным костюмом не допускалось украшать тело, руки, шею. И поэтому единственным способом для самовыражения и чтобы продемонстрировать свой вкус и благосостояние, считалась возможность украшения своей прически. </a:t>
            </a:r>
            <a:endParaRPr/>
          </a:p>
        </p:txBody>
      </p:sp>
      <p:pic>
        <p:nvPicPr>
          <p:cNvPr id="231" name="Google Shape;231;gdd082fad0e_0_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2125" y="432190"/>
            <a:ext cx="6379875" cy="5993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d082fad0e_0_422"/>
          <p:cNvSpPr txBox="1">
            <a:spLocks noGrp="1"/>
          </p:cNvSpPr>
          <p:nvPr>
            <p:ph type="body" idx="1"/>
          </p:nvPr>
        </p:nvSpPr>
        <p:spPr>
          <a:xfrm>
            <a:off x="168525" y="116925"/>
            <a:ext cx="4789800" cy="60600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 fontScale="925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Замужним дамам не позволяется носить большое количество цветочных канзаши. Одного или двух цветков вполне достаточно. А вот молодым девушкам позволительны разнообразные украшения. Они могут надевать их на свадьбу, Новый год, детский праздник или просто так.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Каждому месяцу характерно кимоно определенного цвета и свой канзаши. При этом каждое сословие имеет свой цвет.</a:t>
            </a:r>
            <a:endParaRPr/>
          </a:p>
        </p:txBody>
      </p:sp>
      <p:pic>
        <p:nvPicPr>
          <p:cNvPr id="237" name="Google Shape;237;gdd082fad0e_0_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0725" y="152400"/>
            <a:ext cx="6669225" cy="714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d082fad0e_0_417"/>
          <p:cNvSpPr txBox="1">
            <a:spLocks noGrp="1"/>
          </p:cNvSpPr>
          <p:nvPr>
            <p:ph type="body" idx="1"/>
          </p:nvPr>
        </p:nvSpPr>
        <p:spPr>
          <a:xfrm>
            <a:off x="180625" y="143525"/>
            <a:ext cx="5273400" cy="60333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Цумами канзаши — только один из видов большого класса заколок, которые носили (да и носят) в Японии. Ее не обязательно должны украшать цветы. Это может быть простой костяной или деревянный шарик – шпилька мимикаки. А может быть еще проще, тогда мы получаем мацуба – шпильку в форме сосновой иголки. Вероятно, на появление именно «цветущей шпильки», мы обязаны другому японскому искусству – оригами. Ведь цумами хана именно складываются из ткани наподобие бумажного журавлика, а уже потом сажаются на основу.</a:t>
            </a:r>
            <a:endParaRPr/>
          </a:p>
        </p:txBody>
      </p:sp>
      <p:pic>
        <p:nvPicPr>
          <p:cNvPr id="243" name="Google Shape;243;gdd082fad0e_0_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6425" y="152400"/>
            <a:ext cx="6526475" cy="62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d082fad0e_0_432"/>
          <p:cNvSpPr txBox="1">
            <a:spLocks noGrp="1"/>
          </p:cNvSpPr>
          <p:nvPr>
            <p:ph type="body" idx="1"/>
          </p:nvPr>
        </p:nvSpPr>
        <p:spPr>
          <a:xfrm>
            <a:off x="180625" y="143525"/>
            <a:ext cx="6567600" cy="66078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Изготовление канзаши предусматривает использование различного материала. Их изготавливают из дерева, золота, серебра, панцирей черепах и шелка. На сегодняшний день европейскими странами используется пластик и дешевый металл, а для изготовления цветков используют шелковую ленту или другую ткань.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Сейчас заколка с цветками из ткани очень популярна. Маленькие квадраты шелка складываются в лепестки – такая техника называется tsumami. Шелковые лепестки соединяются и получается чудный цветочек канзаши.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Различают два существующих вида лепестков – круглые и острые. Все остальные элементы производятся при помощи этих лепесточков. Лепесточки складывают в цветок при помощи клея или ниток.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Украшения канзаши очень красивые и быстро становятся популярными. На сегодняшний день волосы, одежда и аксессуары многих девушек украшены такими чудными цветами.</a:t>
            </a:r>
            <a:endParaRPr/>
          </a:p>
        </p:txBody>
      </p:sp>
      <p:pic>
        <p:nvPicPr>
          <p:cNvPr id="249" name="Google Shape;249;gdd082fad0e_0_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5950" y="106663"/>
            <a:ext cx="5084950" cy="664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d082fad0e_0_366"/>
          <p:cNvSpPr txBox="1">
            <a:spLocks noGrp="1"/>
          </p:cNvSpPr>
          <p:nvPr>
            <p:ph type="body" idx="1"/>
          </p:nvPr>
        </p:nvSpPr>
        <p:spPr>
          <a:xfrm>
            <a:off x="277375" y="131100"/>
            <a:ext cx="6301500" cy="65958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just" rtl="0">
              <a:lnSpc>
                <a:spcPct val="15517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/>
          </a:p>
        </p:txBody>
      </p:sp>
      <p:pic>
        <p:nvPicPr>
          <p:cNvPr id="255" name="Google Shape;255;gdd082fad0e_0_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8075" y="65650"/>
            <a:ext cx="5673725" cy="322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dd082fad0e_0_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00" y="65646"/>
            <a:ext cx="5979175" cy="67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dd082fad0e_0_3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0500" y="3412075"/>
            <a:ext cx="4373761" cy="326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dd082fad0e_0_3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6525" y="3364563"/>
            <a:ext cx="4838700" cy="33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dd082fad0e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dd082fad0e_0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gdd082fad0e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gcf67ae6a72_1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5651" y="0"/>
            <a:ext cx="9380698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dd082fad0e_0_2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dd082fad0e_0_2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gdd082fad0e_0_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63" y="-12"/>
            <a:ext cx="8391525" cy="52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dd082fad0e_0_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d082fad0e_0_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dd082fad0e_0_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gdd082fad0e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d082fad0e_0_12"/>
          <p:cNvSpPr txBox="1">
            <a:spLocks noGrp="1"/>
          </p:cNvSpPr>
          <p:nvPr>
            <p:ph type="title"/>
          </p:nvPr>
        </p:nvSpPr>
        <p:spPr>
          <a:xfrm>
            <a:off x="3160500" y="1907025"/>
            <a:ext cx="5281200" cy="7029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dd082fad0e_0_12"/>
          <p:cNvSpPr txBox="1">
            <a:spLocks noGrp="1"/>
          </p:cNvSpPr>
          <p:nvPr>
            <p:ph type="body" idx="1"/>
          </p:nvPr>
        </p:nvSpPr>
        <p:spPr>
          <a:xfrm>
            <a:off x="3160500" y="3624550"/>
            <a:ext cx="3987000" cy="25521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gdd082fad0e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375" y="72550"/>
            <a:ext cx="912437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dd082fad0e_0_3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dd082fad0e_0_375"/>
          <p:cNvSpPr txBox="1">
            <a:spLocks noGrp="1"/>
          </p:cNvSpPr>
          <p:nvPr>
            <p:ph type="body" idx="1"/>
          </p:nvPr>
        </p:nvSpPr>
        <p:spPr>
          <a:xfrm>
            <a:off x="838200" y="1898200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gdd082fad0e_0_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"/>
            <a:ext cx="5657850" cy="68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dd082fad0e_0_3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7850" y="-249600"/>
            <a:ext cx="65341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dd082fad0e_0_3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7843" y="4661718"/>
            <a:ext cx="2511099" cy="21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dd082fad0e_0_3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8950" y="4661725"/>
            <a:ext cx="4023049" cy="21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d082fad0e_0_3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dd082fad0e_0_3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4" name="Google Shape;304;gdd082fad0e_0_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420100" cy="274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dd082fad0e_0_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00175"/>
            <a:ext cx="8420100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dd082fad0e_0_3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5425" y="-326575"/>
            <a:ext cx="3771900" cy="494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dd082fad0e_0_3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6763" y="4086213"/>
            <a:ext cx="3705225" cy="27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dd082fad0e_0_34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1767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Пошаговое изготовление круглых лепестков</a:t>
            </a:r>
            <a:endParaRPr sz="210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Квадрат необходимо свернуть пополам по диагонали, что бы получился равнобедренный треугольник.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Уголки от диагонали подвести к нижнему углу так, что бы они сошлись в одной точке, а сверху получилась округлая форма.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Боковые углы сложить между собой сзади. Зажать нижний срез пинцетом и подровнять края.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Оплавить срез над свечой и примять пальцами для закрепления.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Проклеить нижнюю линию.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gdd082fad0e_0_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200" y="1572574"/>
            <a:ext cx="7975324" cy="533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dd082fad0e_0_34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1353800" cy="68580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Пошаговое изготовление острых лепестков</a:t>
            </a:r>
            <a:endParaRPr sz="210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Свернуть квадрат в равносторонний треугольник.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Левый угол совместить с правым, при этом сгиб сверху.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Сложить треугольник еще раз пополам. Обжечь угол и зафиксировать.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Выровнять нижний край.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Оплавить над свечой срез лепестка.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9" name="Google Shape;319;gdd082fad0e_0_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950" y="1390725"/>
            <a:ext cx="8286049" cy="546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dd082fad0e_0_354"/>
          <p:cNvSpPr txBox="1">
            <a:spLocks noGrp="1"/>
          </p:cNvSpPr>
          <p:nvPr>
            <p:ph type="title"/>
          </p:nvPr>
        </p:nvSpPr>
        <p:spPr>
          <a:xfrm>
            <a:off x="112500" y="62725"/>
            <a:ext cx="11969700" cy="6228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 fontScale="90000"/>
          </a:bodyPr>
          <a:lstStyle/>
          <a:p>
            <a:pPr marL="0" lvl="0" indent="0" algn="just" rtl="0">
              <a:lnSpc>
                <a:spcPct val="155172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lang="en-US" sz="1672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Для создания других форм нужно поэкспериментировать с вариантами складывания квадратов, сочетания с другими цветами.</a:t>
            </a:r>
            <a:endParaRPr sz="4622"/>
          </a:p>
        </p:txBody>
      </p:sp>
      <p:sp>
        <p:nvSpPr>
          <p:cNvPr id="325" name="Google Shape;325;gdd082fad0e_0_354"/>
          <p:cNvSpPr txBox="1">
            <a:spLocks noGrp="1"/>
          </p:cNvSpPr>
          <p:nvPr>
            <p:ph type="body" idx="1"/>
          </p:nvPr>
        </p:nvSpPr>
        <p:spPr>
          <a:xfrm>
            <a:off x="4438150" y="4205100"/>
            <a:ext cx="7753800" cy="26529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 lnSpcReduction="10000"/>
          </a:bodyPr>
          <a:lstStyle/>
          <a:p>
            <a:pPr marL="0" lvl="0" indent="0" algn="just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Советы новичкам</a:t>
            </a:r>
            <a:endParaRPr sz="2100"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Вместо ножниц и свечи мастера используют специальный паяльник;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Плотные ленты и ткани лучше держат форму;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Клей стоит выбирать густой и прозрачный, что бы не оставалось следов на ткани;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Сворачивать лепестки удобней руками, а для обжигания их над свечой лучше использовать пинцет;</a:t>
            </a:r>
            <a:endParaRPr sz="14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Roboto"/>
              <a:buChar char="●"/>
            </a:pPr>
            <a:r>
              <a:rPr lang="en-US" sz="14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Обжигать ткань лучше у основания огонька, тогда она будет аккуратно оплавляться, а не гореть.</a:t>
            </a:r>
            <a:endParaRPr/>
          </a:p>
        </p:txBody>
      </p:sp>
      <p:pic>
        <p:nvPicPr>
          <p:cNvPr id="326" name="Google Shape;326;gdd082fad0e_0_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9375" y="530675"/>
            <a:ext cx="4133850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dd082fad0e_0_3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063" y="530675"/>
            <a:ext cx="4507171" cy="361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dd082fad0e_0_3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926895"/>
            <a:ext cx="4256050" cy="301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dd082fad0e_0_3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8575" y="530675"/>
            <a:ext cx="3708867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dd082fad0e_0_449"/>
          <p:cNvSpPr txBox="1">
            <a:spLocks noGrp="1"/>
          </p:cNvSpPr>
          <p:nvPr>
            <p:ph type="title"/>
          </p:nvPr>
        </p:nvSpPr>
        <p:spPr>
          <a:xfrm>
            <a:off x="1934425" y="365125"/>
            <a:ext cx="94194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dd082fad0e_0_449"/>
          <p:cNvSpPr txBox="1">
            <a:spLocks noGrp="1"/>
          </p:cNvSpPr>
          <p:nvPr>
            <p:ph type="body" idx="1"/>
          </p:nvPr>
        </p:nvSpPr>
        <p:spPr>
          <a:xfrm>
            <a:off x="3156050" y="1825625"/>
            <a:ext cx="81978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gdd082fad0e_0_4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300" y="51000"/>
            <a:ext cx="9944600" cy="680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dd082fad0e_0_4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2768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dd082fad0e_0_4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5552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7" name="Google Shape;367;gdd082fad0e_0_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425" y="168575"/>
            <a:ext cx="8850475" cy="661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e727cb759_0_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20844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Сегодня пробежимся по прошлому уроку Канзаши, сделаем работу над ошибками и начнём творить в каркасной технике винтажную менингитку.</a:t>
            </a:r>
            <a:endParaRPr/>
          </a:p>
        </p:txBody>
      </p:sp>
      <p:sp>
        <p:nvSpPr>
          <p:cNvPr id="140" name="Google Shape;140;gde727cb759_0_2"/>
          <p:cNvSpPr txBox="1">
            <a:spLocks noGrp="1"/>
          </p:cNvSpPr>
          <p:nvPr>
            <p:ph type="body" idx="1"/>
          </p:nvPr>
        </p:nvSpPr>
        <p:spPr>
          <a:xfrm>
            <a:off x="4151275" y="4356950"/>
            <a:ext cx="4693500" cy="18198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gde727cb759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6775" y="2800250"/>
            <a:ext cx="8695225" cy="40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dd082fad0e_0_4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dd082fad0e_0_4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gdd082fad0e_0_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780" y="80125"/>
            <a:ext cx="11573199" cy="65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dd082fad0e_0_4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dd082fad0e_0_4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gdd082fad0e_0_4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325" y="203729"/>
            <a:ext cx="112548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d082fad0e_0_5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dd082fad0e_0_5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8" name="Google Shape;388;gdd082fad0e_0_5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80" y="107950"/>
            <a:ext cx="11550401" cy="62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dd082fad0e_0_5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dd082fad0e_0_50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" name="Google Shape;395;gdd082fad0e_0_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05" y="133200"/>
            <a:ext cx="11425823" cy="60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dd082fad0e_0_5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dd082fad0e_0_5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2" name="Google Shape;402;gdd082fad0e_0_5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05" y="66480"/>
            <a:ext cx="11638400" cy="640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82fad0e_0_5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dd082fad0e_0_5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" name="Google Shape;409;gdd082fad0e_0_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25" y="106229"/>
            <a:ext cx="11141651" cy="655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d082fad0e_0_5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dd082fad0e_0_5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6" name="Google Shape;416;gdd082fad0e_0_5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80" y="49980"/>
            <a:ext cx="11841676" cy="59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dd082fad0e_0_5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dd082fad0e_0_5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" name="Google Shape;423;gdd082fad0e_0_5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50" y="79029"/>
            <a:ext cx="11374825" cy="625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dd082fad0e_0_5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dd082fad0e_0_5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0" name="Google Shape;430;gdd082fad0e_0_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63" y="268713"/>
            <a:ext cx="11782475" cy="59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dd082fad0e_0_5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dd082fad0e_0_5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7" name="Google Shape;437;gdd082fad0e_0_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29" y="365125"/>
            <a:ext cx="11277750" cy="57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d082fad0e_0_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6619"/>
              <a:buNone/>
            </a:pPr>
            <a:r>
              <a:rPr lang="en-US" sz="4290" b="1">
                <a:solidFill>
                  <a:schemeClr val="hlink"/>
                </a:solidFill>
              </a:rPr>
              <a:t>Тема занятия: </a:t>
            </a:r>
            <a:r>
              <a:rPr lang="en-US"/>
              <a:t>Канзаши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endParaRPr/>
          </a:p>
        </p:txBody>
      </p:sp>
      <p:pic>
        <p:nvPicPr>
          <p:cNvPr id="155" name="Google Shape;155;gdd082fad0e_0_29"/>
          <p:cNvPicPr preferRelativeResize="0"/>
          <p:nvPr/>
        </p:nvPicPr>
        <p:blipFill rotWithShape="1">
          <a:blip r:embed="rId3">
            <a:alphaModFix/>
          </a:blip>
          <a:srcRect t="33764" b="16295"/>
          <a:stretch/>
        </p:blipFill>
        <p:spPr>
          <a:xfrm>
            <a:off x="335360" y="787053"/>
            <a:ext cx="8351417" cy="62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dd082fad0e_0_29"/>
          <p:cNvPicPr preferRelativeResize="0"/>
          <p:nvPr/>
        </p:nvPicPr>
        <p:blipFill rotWithShape="1">
          <a:blip r:embed="rId4">
            <a:alphaModFix/>
          </a:blip>
          <a:srcRect l="20213" r="17438"/>
          <a:stretch/>
        </p:blipFill>
        <p:spPr>
          <a:xfrm>
            <a:off x="8855750" y="0"/>
            <a:ext cx="32135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dd082fad0e_0_5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dd082fad0e_0_5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Google Shape;444;gdd082fad0e_0_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475" y="107950"/>
            <a:ext cx="11477850" cy="62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dd082fad0e_0_5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dd082fad0e_0_5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1" name="Google Shape;451;gdd082fad0e_0_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954" y="53454"/>
            <a:ext cx="11329849" cy="675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dd082fad0e_0_4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dd082fad0e_0_4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8" name="Google Shape;458;gdd082fad0e_0_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3" y="0"/>
            <a:ext cx="11130679" cy="836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dd082fad0e_0_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368" y="260648"/>
            <a:ext cx="5181840" cy="41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dd082fad0e_0_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1845" y="0"/>
            <a:ext cx="683015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dd082fad0e_0_271"/>
          <p:cNvPicPr preferRelativeResize="0"/>
          <p:nvPr/>
        </p:nvPicPr>
        <p:blipFill rotWithShape="1">
          <a:blip r:embed="rId3">
            <a:alphaModFix/>
          </a:blip>
          <a:srcRect t="9378" b="22958"/>
          <a:stretch/>
        </p:blipFill>
        <p:spPr>
          <a:xfrm>
            <a:off x="199449" y="764704"/>
            <a:ext cx="6271763" cy="620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dd082fad0e_0_271"/>
          <p:cNvSpPr txBox="1">
            <a:spLocks noGrp="1"/>
          </p:cNvSpPr>
          <p:nvPr>
            <p:ph type="title"/>
          </p:nvPr>
        </p:nvSpPr>
        <p:spPr>
          <a:xfrm>
            <a:off x="71775" y="0"/>
            <a:ext cx="61275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6619"/>
              <a:buNone/>
            </a:pPr>
            <a:r>
              <a:rPr lang="en-US" sz="4290" b="1">
                <a:solidFill>
                  <a:schemeClr val="hlink"/>
                </a:solidFill>
              </a:rPr>
              <a:t>Тема занятия: </a:t>
            </a:r>
            <a:r>
              <a:rPr lang="en-US"/>
              <a:t>Канзаши</a:t>
            </a:r>
            <a:endParaRPr/>
          </a:p>
        </p:txBody>
      </p:sp>
      <p:pic>
        <p:nvPicPr>
          <p:cNvPr id="164" name="Google Shape;164;gdd082fad0e_0_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3150" y="-6"/>
            <a:ext cx="5448850" cy="81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d082fad0e_0_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6619"/>
              <a:buNone/>
            </a:pPr>
            <a:r>
              <a:rPr lang="en-US" sz="4290" b="1">
                <a:solidFill>
                  <a:schemeClr val="hlink"/>
                </a:solidFill>
              </a:rPr>
              <a:t>Тема занятия: </a:t>
            </a:r>
            <a:r>
              <a:rPr lang="en-US"/>
              <a:t>Канзаши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endParaRPr/>
          </a:p>
        </p:txBody>
      </p:sp>
      <p:sp>
        <p:nvSpPr>
          <p:cNvPr id="170" name="Google Shape;170;gdd082fad0e_0_17"/>
          <p:cNvSpPr txBox="1">
            <a:spLocks noGrp="1"/>
          </p:cNvSpPr>
          <p:nvPr>
            <p:ph type="body" idx="1"/>
          </p:nvPr>
        </p:nvSpPr>
        <p:spPr>
          <a:xfrm>
            <a:off x="650875" y="777925"/>
            <a:ext cx="10702800" cy="5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71" name="Google Shape;171;gdd082fad0e_0_17"/>
          <p:cNvPicPr preferRelativeResize="0"/>
          <p:nvPr/>
        </p:nvPicPr>
        <p:blipFill rotWithShape="1">
          <a:blip r:embed="rId3">
            <a:alphaModFix/>
          </a:blip>
          <a:srcRect t="7532" r="6699" b="14244"/>
          <a:stretch/>
        </p:blipFill>
        <p:spPr>
          <a:xfrm>
            <a:off x="5777275" y="-22225"/>
            <a:ext cx="6414724" cy="699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dd082fad0e_0_17"/>
          <p:cNvPicPr preferRelativeResize="0"/>
          <p:nvPr/>
        </p:nvPicPr>
        <p:blipFill rotWithShape="1">
          <a:blip r:embed="rId4">
            <a:alphaModFix/>
          </a:blip>
          <a:srcRect t="11236" b="18931"/>
          <a:stretch/>
        </p:blipFill>
        <p:spPr>
          <a:xfrm>
            <a:off x="150550" y="524225"/>
            <a:ext cx="6181625" cy="6474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dd082fad0e_0_17"/>
          <p:cNvSpPr txBox="1"/>
          <p:nvPr/>
        </p:nvSpPr>
        <p:spPr>
          <a:xfrm>
            <a:off x="4667950" y="6285500"/>
            <a:ext cx="2963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latin typeface="Calibri"/>
                <a:ea typeface="Calibri"/>
                <a:cs typeface="Calibri"/>
                <a:sym typeface="Calibri"/>
              </a:rPr>
              <a:t>bonwit teller 1953 год</a:t>
            </a:r>
            <a:endParaRPr sz="23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d082fad0e_0_2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dd082fad0e_0_2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gdd082fad0e_0_262"/>
          <p:cNvPicPr preferRelativeResize="0"/>
          <p:nvPr/>
        </p:nvPicPr>
        <p:blipFill rotWithShape="1">
          <a:blip r:embed="rId3">
            <a:alphaModFix/>
          </a:blip>
          <a:srcRect l="7927"/>
          <a:stretch/>
        </p:blipFill>
        <p:spPr>
          <a:xfrm>
            <a:off x="0" y="0"/>
            <a:ext cx="63145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dd082fad0e_0_262"/>
          <p:cNvPicPr preferRelativeResize="0"/>
          <p:nvPr/>
        </p:nvPicPr>
        <p:blipFill rotWithShape="1">
          <a:blip r:embed="rId4">
            <a:alphaModFix/>
          </a:blip>
          <a:srcRect l="10053" t="4347" r="29089" b="7639"/>
          <a:stretch/>
        </p:blipFill>
        <p:spPr>
          <a:xfrm>
            <a:off x="5092100" y="0"/>
            <a:ext cx="7099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dd082fad0e_0_262"/>
          <p:cNvSpPr txBox="1"/>
          <p:nvPr/>
        </p:nvSpPr>
        <p:spPr>
          <a:xfrm>
            <a:off x="156425" y="32250"/>
            <a:ext cx="482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Фильм ДНЕВНИКИ ПАМЯТИ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d082fad0e_0_298"/>
          <p:cNvSpPr txBox="1">
            <a:spLocks noGrp="1"/>
          </p:cNvSpPr>
          <p:nvPr>
            <p:ph type="body" idx="1"/>
          </p:nvPr>
        </p:nvSpPr>
        <p:spPr>
          <a:xfrm>
            <a:off x="838200" y="4410725"/>
            <a:ext cx="6865800" cy="17661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gdd082fad0e_0_298"/>
          <p:cNvPicPr preferRelativeResize="0"/>
          <p:nvPr/>
        </p:nvPicPr>
        <p:blipFill rotWithShape="1">
          <a:blip r:embed="rId3">
            <a:alphaModFix/>
          </a:blip>
          <a:srcRect t="15340"/>
          <a:stretch/>
        </p:blipFill>
        <p:spPr>
          <a:xfrm rot="-5400000">
            <a:off x="641212" y="-943375"/>
            <a:ext cx="7063475" cy="85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dd082fad0e_0_298"/>
          <p:cNvPicPr preferRelativeResize="0"/>
          <p:nvPr/>
        </p:nvPicPr>
        <p:blipFill rotWithShape="1">
          <a:blip r:embed="rId4">
            <a:alphaModFix/>
          </a:blip>
          <a:srcRect l="26959" b="35537"/>
          <a:stretch/>
        </p:blipFill>
        <p:spPr>
          <a:xfrm>
            <a:off x="7011444" y="0"/>
            <a:ext cx="51805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dd082fad0e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9802" y="-54725"/>
            <a:ext cx="6200775" cy="73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dd082fad0e_0_44"/>
          <p:cNvPicPr preferRelativeResize="0"/>
          <p:nvPr/>
        </p:nvPicPr>
        <p:blipFill rotWithShape="1">
          <a:blip r:embed="rId4">
            <a:alphaModFix/>
          </a:blip>
          <a:srcRect l="12219"/>
          <a:stretch/>
        </p:blipFill>
        <p:spPr>
          <a:xfrm>
            <a:off x="0" y="0"/>
            <a:ext cx="6019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944</Words>
  <Application>Microsoft Office PowerPoint</Application>
  <PresentationFormat>Широкоэкранный</PresentationFormat>
  <Paragraphs>52</Paragraphs>
  <Slides>43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Calibri</vt:lpstr>
      <vt:lpstr>Helvetica Neue</vt:lpstr>
      <vt:lpstr>Roboto</vt:lpstr>
      <vt:lpstr>Arial</vt:lpstr>
      <vt:lpstr>Тема Office</vt:lpstr>
      <vt:lpstr>Тема занятия: Канзаши</vt:lpstr>
      <vt:lpstr>Презентация PowerPoint</vt:lpstr>
      <vt:lpstr>Сегодня пробежимся по прошлому уроку Канзаши, сделаем работу над ошибками и начнём творить в каркасной технике винтажную менингитку.</vt:lpstr>
      <vt:lpstr>Тема занятия: Канзаши </vt:lpstr>
      <vt:lpstr>Тема занятия: Канзаши</vt:lpstr>
      <vt:lpstr>Тема занятия: Канзаши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Обычай украшать себя живыми цветами, в качестве защиты от злых духов, появился в Японии с незапамятных времен. Правда, сорванные цветы вянут, а сделанные из тончайшего шелка лепесточки, посаженные на крепкий рисовый клей, передаются из поколения в поколение. Возможно, нам европейцам не понять, но одна такая заколка может стоить целого состояния, а настоящие мастера кандзаши давно почитаются как достояние Японии.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создания других форм нужно поэкспериментировать с вариантами складывания квадратов, сочетания с другими цветами.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 Канзаши</dc:title>
  <dc:creator>Пантелеева Ольга Борисовна</dc:creator>
  <cp:lastModifiedBy>Пантелеева Ольга Борисовна</cp:lastModifiedBy>
  <cp:revision>4</cp:revision>
  <dcterms:modified xsi:type="dcterms:W3CDTF">2025-01-10T10:56:55Z</dcterms:modified>
</cp:coreProperties>
</file>