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69" r:id="rId8"/>
    <p:sldId id="271" r:id="rId9"/>
    <p:sldId id="272" r:id="rId10"/>
    <p:sldId id="270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80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F6007B"/>
    <a:srgbClr val="FF3399"/>
    <a:srgbClr val="0000FF"/>
    <a:srgbClr val="CC33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7C14-6AEE-43AE-B5C0-EF8EDC352801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EDEA-6CEC-4943-8244-05C89414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.wikipedia.org/wiki/%D0%A0%D0%B0%D0%B9%D0%BE%D0%BD_%D0%B8%D0%BC%D0%B5%D0%BD%D0%B8_%D0%9F%D0%BE%D0%BB%D0%B8%D0%BD%D1%8B_%D0%9E%D1%81%D0%B8%D0%BF%D0%B5%D0%BD%D0%BA%D0%BE_%D0%A5%D0%B0%D0%B1%D0%B0%D1%80%D0%BE%D0%B2%D1%81%D0%BA%D0%BE%D0%B3%D0%BE_%D0%BA%D1%80%D0%B0%D1%8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0%D0%BB%D1%8C%D0%BD%D0%B5%D0%B2%D0%BE%D1%81%D1%82%D0%BE%D1%87%D0%BD%D1%8B%D0%B9_%D0%BA%D1%80%D0%B0%D0%B9" TargetMode="External"/><Relationship Id="rId3" Type="http://schemas.openxmlformats.org/officeDocument/2006/relationships/hyperlink" Target="http://ru.wikipedia.org/wiki/%D0%94%D0%B0%D0%BB%D1%8C%D0%BD%D0%B8%D0%B9_%D0%92%D0%BE%D1%81%D1%82%D0%BE%D0%BA_%D0%A0%D0%BE%D1%81%D1%81%D0%B8%D0%B8" TargetMode="External"/><Relationship Id="rId7" Type="http://schemas.openxmlformats.org/officeDocument/2006/relationships/hyperlink" Target="http://ru.wikipedia.org/wiki/%D0%A1%D0%A1%D0%A1%D0%A0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38_%D0%B3%D0%BE%D0%B4" TargetMode="External"/><Relationship Id="rId5" Type="http://schemas.openxmlformats.org/officeDocument/2006/relationships/hyperlink" Target="http://ru.wikipedia.org/wiki/20_%D0%BE%D0%BA%D1%82%D1%8F%D0%B1%D1%80%D1%8F" TargetMode="External"/><Relationship Id="rId4" Type="http://schemas.openxmlformats.org/officeDocument/2006/relationships/hyperlink" Target="http://ru.wikipedia.org/wiki/%D0%94%D0%B0%D0%BB%D1%8C%D0%BD%D0%B5%D0%B2%D0%BE%D1%81%D1%82%D0%BE%D1%87%D0%BD%D1%8B%D0%B9_%D1%84%D0%B5%D0%B4%D0%B5%D1%80%D0%B0%D0%BB%D1%8C%D0%BD%D1%8B%D0%B9_%D0%BE%D0%BA%D1%80%D1%83%D0%B3_%D0%A0%D0%BE%D1%81%D1%81%D0%B8%D0%B9%D1%81%D0%BA%D0%BE%D0%B9_%D0%A4%D0%B5%D0%B4%D0%B5%D1%80%D0%B0%D1%86%D0%B8%D0%B8" TargetMode="External"/><Relationship Id="rId9" Type="http://schemas.openxmlformats.org/officeDocument/2006/relationships/hyperlink" Target="http://ru.wikipedia.org/wiki/%D0%9F%D1%80%D0%B8%D0%BC%D0%BE%D1%80%D1%81%D0%BA%D0%B8%D0%B9_%D0%BA%D1%80%D0%B0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0%D0%B1%D0%B0%D1%80%D0%BE%D0%B2%D1%81%D0%BA" TargetMode="External"/><Relationship Id="rId2" Type="http://schemas.openxmlformats.org/officeDocument/2006/relationships/hyperlink" Target="http://ru.wikipedia.org/wiki/%D0%9F%D0%BB%D0%BE%D1%89%D0%B0%D0%B4%D1%8C_%D1%81%D1%83%D0%B1%D1%8A%D0%B5%D0%BA%D1%82%D0%BE%D0%B2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86" t="1127" r="1886" b="3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Comic Sans MS" pitchFamily="66" charset="0"/>
              </a:rPr>
              <a:t>НАШ КРАЙ</a:t>
            </a:r>
            <a:endParaRPr lang="ru-RU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9900"/>
                </a:solidFill>
              </a:rPr>
              <a:t>Хабаровский край</a:t>
            </a:r>
            <a:endParaRPr lang="ru-RU" sz="5400" dirty="0">
              <a:solidFill>
                <a:srgbClr val="0099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Толкование цветов и символов</a:t>
            </a:r>
          </a:p>
          <a:p>
            <a:pPr>
              <a:buNone/>
            </a:pPr>
            <a:r>
              <a:rPr lang="ru-RU" sz="2800" dirty="0" smtClean="0"/>
              <a:t>При исполнении герба применены три геральдических цвета и два цвета металла (драгоценного и благородного):</a:t>
            </a:r>
          </a:p>
          <a:p>
            <a:pPr>
              <a:buNone/>
            </a:pPr>
            <a:r>
              <a:rPr lang="ru-RU" sz="2800" dirty="0" smtClean="0"/>
              <a:t>красный (</a:t>
            </a:r>
            <a:r>
              <a:rPr lang="ru-RU" sz="2800" dirty="0" err="1" smtClean="0"/>
              <a:t>червлёнь</a:t>
            </a:r>
            <a:r>
              <a:rPr lang="ru-RU" sz="2800" dirty="0" smtClean="0"/>
              <a:t>) символизирует храбрость, мужество, неустрашимость;</a:t>
            </a:r>
          </a:p>
          <a:p>
            <a:pPr>
              <a:buNone/>
            </a:pPr>
            <a:r>
              <a:rPr lang="ru-RU" sz="2800" dirty="0" err="1" smtClean="0"/>
              <a:t>голубой</a:t>
            </a:r>
            <a:r>
              <a:rPr lang="ru-RU" sz="2800" dirty="0" smtClean="0"/>
              <a:t> (лазурь) — символ красоты, мягкости, величия;</a:t>
            </a:r>
          </a:p>
          <a:p>
            <a:pPr>
              <a:buNone/>
            </a:pPr>
            <a:r>
              <a:rPr lang="ru-RU" sz="2800" dirty="0" smtClean="0"/>
              <a:t>черный (чернь) символизирует благоразумие, смирение, печаль;</a:t>
            </a:r>
          </a:p>
          <a:p>
            <a:pPr>
              <a:buNone/>
            </a:pPr>
            <a:r>
              <a:rPr lang="ru-RU" sz="2800" dirty="0" smtClean="0"/>
              <a:t>золото — символ богатства, справедливости, великодушия;</a:t>
            </a:r>
          </a:p>
          <a:p>
            <a:pPr>
              <a:buNone/>
            </a:pPr>
            <a:r>
              <a:rPr lang="ru-RU" sz="2800" dirty="0" smtClean="0"/>
              <a:t>серебро — символ чистоты, добра, независимости.</a:t>
            </a:r>
          </a:p>
          <a:p>
            <a:pPr>
              <a:buNone/>
            </a:pPr>
            <a:r>
              <a:rPr lang="ru-RU" sz="2800" dirty="0" smtClean="0"/>
              <a:t>Медведь изображен «вооруженным», о чем говорят раскрытая пасть, червленые глаза и язык, и символизирует мощь и неприкосновенность дальневосточных рубежей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Реки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dirty="0" smtClean="0"/>
              <a:t>Алдома</a:t>
            </a:r>
          </a:p>
          <a:p>
            <a:pPr>
              <a:buNone/>
            </a:pPr>
            <a:r>
              <a:rPr lang="ru-RU" dirty="0" err="1" smtClean="0"/>
              <a:t>Альчи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Амгунь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Амурская протока</a:t>
            </a:r>
          </a:p>
          <a:p>
            <a:pPr>
              <a:buNone/>
            </a:pPr>
            <a:r>
              <a:rPr lang="ru-RU" dirty="0" err="1" smtClean="0"/>
              <a:t>Анюй</a:t>
            </a:r>
            <a:r>
              <a:rPr lang="ru-RU" dirty="0" smtClean="0"/>
              <a:t> (приток Амура)</a:t>
            </a:r>
          </a:p>
          <a:p>
            <a:pPr>
              <a:buNone/>
            </a:pPr>
            <a:r>
              <a:rPr lang="ru-RU" b="1" dirty="0" smtClean="0"/>
              <a:t>Б</a:t>
            </a:r>
          </a:p>
          <a:p>
            <a:pPr>
              <a:buNone/>
            </a:pPr>
            <a:r>
              <a:rPr lang="ru-RU" dirty="0" smtClean="0"/>
              <a:t>Биджан</a:t>
            </a:r>
          </a:p>
          <a:p>
            <a:pPr>
              <a:buNone/>
            </a:pPr>
            <a:r>
              <a:rPr lang="ru-RU" dirty="0" smtClean="0"/>
              <a:t>Бикин (река)</a:t>
            </a:r>
          </a:p>
          <a:p>
            <a:pPr>
              <a:buNone/>
            </a:pPr>
            <a:r>
              <a:rPr lang="ru-RU" dirty="0" err="1" smtClean="0"/>
              <a:t>Бира</a:t>
            </a:r>
            <a:r>
              <a:rPr lang="ru-RU" dirty="0" smtClean="0"/>
              <a:t> (приток Уссури)</a:t>
            </a:r>
          </a:p>
          <a:p>
            <a:pPr>
              <a:buNone/>
            </a:pPr>
            <a:r>
              <a:rPr lang="ru-RU" dirty="0" smtClean="0"/>
              <a:t>Большая </a:t>
            </a:r>
            <a:r>
              <a:rPr lang="ru-RU" dirty="0" err="1" smtClean="0"/>
              <a:t>Садоми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Большая </a:t>
            </a:r>
            <a:r>
              <a:rPr lang="ru-RU" dirty="0" err="1" smtClean="0"/>
              <a:t>Хадя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Большой </a:t>
            </a:r>
            <a:r>
              <a:rPr lang="ru-RU" dirty="0" err="1" smtClean="0"/>
              <a:t>Халгакан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Ботчи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Бурея (река)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28638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Г</a:t>
            </a:r>
          </a:p>
          <a:p>
            <a:pPr>
              <a:buNone/>
            </a:pPr>
            <a:r>
              <a:rPr lang="ru-RU" sz="2000" dirty="0" smtClean="0"/>
              <a:t>Горбун </a:t>
            </a:r>
          </a:p>
          <a:p>
            <a:pPr>
              <a:buNone/>
            </a:pPr>
            <a:r>
              <a:rPr lang="ru-RU" sz="2000" dirty="0" smtClean="0"/>
              <a:t>Горин </a:t>
            </a:r>
          </a:p>
          <a:p>
            <a:pPr>
              <a:buNone/>
            </a:pPr>
            <a:r>
              <a:rPr lang="ru-RU" sz="2000" b="1" dirty="0" smtClean="0"/>
              <a:t>И</a:t>
            </a:r>
          </a:p>
          <a:p>
            <a:pPr>
              <a:buNone/>
            </a:pPr>
            <a:r>
              <a:rPr lang="ru-RU" sz="2000" dirty="0" err="1" smtClean="0"/>
              <a:t>Идюм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Иня (река, впадает в Охотское море)</a:t>
            </a:r>
          </a:p>
          <a:p>
            <a:pPr>
              <a:buNone/>
            </a:pPr>
            <a:r>
              <a:rPr lang="ru-RU" sz="2000" b="1" dirty="0" smtClean="0"/>
              <a:t>К</a:t>
            </a:r>
          </a:p>
          <a:p>
            <a:pPr>
              <a:buNone/>
            </a:pPr>
            <a:r>
              <a:rPr lang="ru-RU" sz="2000" dirty="0" err="1" smtClean="0"/>
              <a:t>Кайлан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Катэн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Кия (приток Уссури)</a:t>
            </a:r>
          </a:p>
          <a:p>
            <a:pPr>
              <a:buNone/>
            </a:pPr>
            <a:r>
              <a:rPr lang="ru-RU" sz="2000" dirty="0" err="1" smtClean="0"/>
              <a:t>Коппи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Кулу </a:t>
            </a:r>
          </a:p>
          <a:p>
            <a:pPr>
              <a:buNone/>
            </a:pPr>
            <a:r>
              <a:rPr lang="ru-RU" sz="2000" dirty="0" smtClean="0"/>
              <a:t>Кур (приток Тунгуски)</a:t>
            </a:r>
          </a:p>
          <a:p>
            <a:pPr>
              <a:buNone/>
            </a:pPr>
            <a:r>
              <a:rPr lang="ru-RU" sz="2000" dirty="0" err="1" smtClean="0"/>
              <a:t>Кухтуй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Реки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b="1" dirty="0" smtClean="0"/>
              <a:t>М</a:t>
            </a:r>
          </a:p>
          <a:p>
            <a:pPr>
              <a:buNone/>
            </a:pPr>
            <a:r>
              <a:rPr lang="ru-RU" sz="3200" dirty="0" err="1" smtClean="0"/>
              <a:t>Маймакан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Малая </a:t>
            </a:r>
            <a:r>
              <a:rPr lang="ru-RU" sz="3200" dirty="0" err="1" smtClean="0"/>
              <a:t>Садоми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Малый </a:t>
            </a:r>
            <a:r>
              <a:rPr lang="ru-RU" sz="3200" dirty="0" err="1" smtClean="0"/>
              <a:t>Халгакан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Манома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Матай </a:t>
            </a:r>
          </a:p>
          <a:p>
            <a:pPr>
              <a:buNone/>
            </a:pPr>
            <a:r>
              <a:rPr lang="ru-RU" sz="3200" dirty="0" smtClean="0"/>
              <a:t>Мая (приток Алдана)</a:t>
            </a:r>
          </a:p>
          <a:p>
            <a:pPr>
              <a:buNone/>
            </a:pPr>
            <a:r>
              <a:rPr lang="ru-RU" sz="3200" dirty="0" smtClean="0"/>
              <a:t>Мая (приток Уды)</a:t>
            </a:r>
          </a:p>
          <a:p>
            <a:pPr>
              <a:buNone/>
            </a:pPr>
            <a:r>
              <a:rPr lang="ru-RU" sz="3200" dirty="0" err="1" smtClean="0"/>
              <a:t>Мозази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Мокен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Мули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Мухен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Н</a:t>
            </a:r>
          </a:p>
          <a:p>
            <a:pPr>
              <a:buNone/>
            </a:pPr>
            <a:r>
              <a:rPr lang="ru-RU" sz="3200" dirty="0" err="1" smtClean="0"/>
              <a:t>Нельта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Немта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Ниман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Нимелен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286380" cy="50435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/>
              <a:t>О</a:t>
            </a:r>
          </a:p>
          <a:p>
            <a:pPr>
              <a:buNone/>
            </a:pPr>
            <a:r>
              <a:rPr lang="ru-RU" sz="3600" dirty="0" smtClean="0"/>
              <a:t>Обор </a:t>
            </a:r>
          </a:p>
          <a:p>
            <a:pPr>
              <a:buNone/>
            </a:pPr>
            <a:r>
              <a:rPr lang="ru-RU" sz="3600" dirty="0" err="1" smtClean="0"/>
              <a:t>Омня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Охота </a:t>
            </a:r>
          </a:p>
          <a:p>
            <a:pPr>
              <a:buNone/>
            </a:pPr>
            <a:r>
              <a:rPr lang="ru-RU" sz="3600" b="1" dirty="0" smtClean="0"/>
              <a:t>П</a:t>
            </a:r>
          </a:p>
          <a:p>
            <a:pPr>
              <a:buNone/>
            </a:pPr>
            <a:r>
              <a:rPr lang="ru-RU" sz="3600" dirty="0" err="1" smtClean="0"/>
              <a:t>Пиари</a:t>
            </a: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Пилями</a:t>
            </a: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Подхорёнок</a:t>
            </a: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Пунчи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С</a:t>
            </a:r>
          </a:p>
          <a:p>
            <a:pPr>
              <a:buNone/>
            </a:pPr>
            <a:r>
              <a:rPr lang="ru-RU" sz="3600" dirty="0" err="1" smtClean="0"/>
              <a:t>Садоми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Сита (река, впадает в Петропавловское озеро)</a:t>
            </a:r>
          </a:p>
          <a:p>
            <a:pPr>
              <a:buNone/>
            </a:pPr>
            <a:r>
              <a:rPr lang="ru-RU" sz="3600" dirty="0" err="1" smtClean="0"/>
              <a:t>Сукпай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Реки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972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/>
              <a:t>Т</a:t>
            </a:r>
          </a:p>
          <a:p>
            <a:pPr>
              <a:buNone/>
            </a:pPr>
            <a:r>
              <a:rPr lang="ru-RU" sz="3200" dirty="0" err="1" smtClean="0"/>
              <a:t>Тауй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Тором </a:t>
            </a:r>
          </a:p>
          <a:p>
            <a:pPr>
              <a:buNone/>
            </a:pPr>
            <a:r>
              <a:rPr lang="ru-RU" sz="3200" dirty="0" err="1" smtClean="0"/>
              <a:t>Тугур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Тумнин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Тунгуска (приток Амура)</a:t>
            </a:r>
          </a:p>
          <a:p>
            <a:pPr>
              <a:buNone/>
            </a:pPr>
            <a:r>
              <a:rPr lang="ru-RU" sz="3200" dirty="0" smtClean="0"/>
              <a:t>Тырма </a:t>
            </a:r>
          </a:p>
          <a:p>
            <a:pPr>
              <a:buNone/>
            </a:pPr>
            <a:r>
              <a:rPr lang="ru-RU" sz="3200" b="1" dirty="0" smtClean="0"/>
              <a:t>У</a:t>
            </a:r>
          </a:p>
          <a:p>
            <a:pPr>
              <a:buNone/>
            </a:pPr>
            <a:r>
              <a:rPr lang="ru-RU" sz="3200" dirty="0" smtClean="0"/>
              <a:t>Уда (река, впадает в Охотское море)</a:t>
            </a:r>
          </a:p>
          <a:p>
            <a:pPr>
              <a:buNone/>
            </a:pPr>
            <a:r>
              <a:rPr lang="ru-RU" sz="3200" dirty="0" err="1" smtClean="0"/>
              <a:t>Ульбея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Улья </a:t>
            </a:r>
          </a:p>
          <a:p>
            <a:pPr>
              <a:buNone/>
            </a:pPr>
            <a:r>
              <a:rPr lang="ru-RU" sz="3200" dirty="0" err="1" smtClean="0"/>
              <a:t>Урак</a:t>
            </a:r>
            <a:r>
              <a:rPr lang="ru-RU" sz="3200" dirty="0" smtClean="0"/>
              <a:t> (река, бассейн Охотского моря)</a:t>
            </a:r>
          </a:p>
          <a:p>
            <a:pPr>
              <a:buNone/>
            </a:pPr>
            <a:r>
              <a:rPr lang="ru-RU" sz="3200" dirty="0" err="1" smtClean="0"/>
              <a:t>Урми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Уссури</a:t>
            </a:r>
          </a:p>
          <a:p>
            <a:pPr>
              <a:buNone/>
            </a:pPr>
            <a:r>
              <a:rPr lang="ru-RU" sz="3200" dirty="0" err="1" smtClean="0"/>
              <a:t>Учур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500462" cy="50435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/>
              <a:t>Х</a:t>
            </a:r>
          </a:p>
          <a:p>
            <a:pPr>
              <a:buNone/>
            </a:pPr>
            <a:r>
              <a:rPr lang="ru-RU" sz="4500" dirty="0" smtClean="0"/>
              <a:t>Хор </a:t>
            </a:r>
          </a:p>
          <a:p>
            <a:pPr>
              <a:buNone/>
            </a:pPr>
            <a:r>
              <a:rPr lang="ru-RU" sz="4500" dirty="0" err="1" smtClean="0"/>
              <a:t>Хуту</a:t>
            </a:r>
            <a:r>
              <a:rPr lang="ru-RU" sz="4500" dirty="0" smtClean="0"/>
              <a:t> </a:t>
            </a:r>
          </a:p>
          <a:p>
            <a:pPr>
              <a:buNone/>
            </a:pPr>
            <a:r>
              <a:rPr lang="ru-RU" sz="4500" b="1" dirty="0" smtClean="0"/>
              <a:t>Ч</a:t>
            </a:r>
          </a:p>
          <a:p>
            <a:pPr>
              <a:buNone/>
            </a:pPr>
            <a:r>
              <a:rPr lang="ru-RU" sz="4500" dirty="0" err="1" smtClean="0"/>
              <a:t>Чукен</a:t>
            </a:r>
            <a:endParaRPr lang="ru-RU" sz="4500" dirty="0" smtClean="0"/>
          </a:p>
          <a:p>
            <a:pPr>
              <a:buNone/>
            </a:pPr>
            <a:r>
              <a:rPr lang="ru-RU" sz="4500" b="1" dirty="0" smtClean="0"/>
              <a:t>Ш</a:t>
            </a:r>
          </a:p>
          <a:p>
            <a:pPr>
              <a:buNone/>
            </a:pPr>
            <a:r>
              <a:rPr lang="ru-RU" sz="4500" dirty="0" err="1" smtClean="0"/>
              <a:t>Шивки</a:t>
            </a:r>
            <a:endParaRPr lang="ru-RU" sz="4500" dirty="0" smtClean="0"/>
          </a:p>
          <a:p>
            <a:pPr>
              <a:buNone/>
            </a:pPr>
            <a:r>
              <a:rPr lang="ru-RU" sz="4500" b="1" dirty="0" smtClean="0"/>
              <a:t>Ю</a:t>
            </a:r>
          </a:p>
          <a:p>
            <a:pPr>
              <a:buNone/>
            </a:pPr>
            <a:r>
              <a:rPr lang="ru-RU" sz="4500" dirty="0" err="1" smtClean="0"/>
              <a:t>Юдома</a:t>
            </a:r>
            <a:endParaRPr lang="ru-RU" sz="45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Озёра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dirty="0" err="1" smtClean="0">
                <a:solidFill>
                  <a:srgbClr val="0000FF"/>
                </a:solidFill>
              </a:rPr>
              <a:t>Амут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/>
              <a:t>Б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Благодатное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Болонь</a:t>
            </a:r>
          </a:p>
          <a:p>
            <a:pPr>
              <a:buNone/>
            </a:pPr>
            <a:r>
              <a:rPr lang="ru-RU" b="1" dirty="0" smtClean="0"/>
              <a:t>Д</a:t>
            </a:r>
          </a:p>
          <a:p>
            <a:pPr>
              <a:buNone/>
            </a:pPr>
            <a:r>
              <a:rPr lang="ru-RU" dirty="0" err="1" smtClean="0">
                <a:solidFill>
                  <a:srgbClr val="0000FF"/>
                </a:solidFill>
              </a:rPr>
              <a:t>Дальжа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/>
              <a:t>К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Кади </a:t>
            </a:r>
          </a:p>
          <a:p>
            <a:pPr>
              <a:buNone/>
            </a:pPr>
            <a:r>
              <a:rPr lang="ru-RU" dirty="0" err="1" smtClean="0">
                <a:solidFill>
                  <a:srgbClr val="0000FF"/>
                </a:solidFill>
              </a:rPr>
              <a:t>Кизи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/>
              <a:t>О</a:t>
            </a:r>
          </a:p>
          <a:p>
            <a:pPr>
              <a:buNone/>
            </a:pPr>
            <a:r>
              <a:rPr lang="ru-RU" dirty="0" err="1" smtClean="0">
                <a:solidFill>
                  <a:srgbClr val="0000FF"/>
                </a:solidFill>
              </a:rPr>
              <a:t>Орель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4143404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П</a:t>
            </a:r>
          </a:p>
          <a:p>
            <a:pPr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Петропавловское озеро</a:t>
            </a:r>
          </a:p>
          <a:p>
            <a:pPr>
              <a:buNone/>
            </a:pPr>
            <a:r>
              <a:rPr lang="ru-RU" sz="2600" b="1" dirty="0" smtClean="0"/>
              <a:t>С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Синдинское</a:t>
            </a:r>
            <a:r>
              <a:rPr lang="ru-RU" sz="2600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ru-RU" sz="2600" b="1" dirty="0" smtClean="0"/>
              <a:t>У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Удыль</a:t>
            </a:r>
            <a:endParaRPr lang="ru-RU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600" b="1" dirty="0" smtClean="0"/>
              <a:t>Х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Хумми</a:t>
            </a:r>
            <a:endParaRPr lang="ru-RU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600" b="1" dirty="0" smtClean="0"/>
              <a:t>Ч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Чля</a:t>
            </a:r>
            <a:r>
              <a:rPr lang="ru-RU" sz="2600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Чукчагирское</a:t>
            </a:r>
            <a:r>
              <a:rPr lang="ru-RU" sz="2600" dirty="0" smtClean="0">
                <a:solidFill>
                  <a:srgbClr val="0000FF"/>
                </a:solidFill>
              </a:rPr>
              <a:t> озеро</a:t>
            </a:r>
          </a:p>
          <a:p>
            <a:pPr>
              <a:buNone/>
            </a:pPr>
            <a:r>
              <a:rPr lang="ru-RU" sz="2600" b="1" dirty="0" smtClean="0"/>
              <a:t>Э</a:t>
            </a:r>
          </a:p>
          <a:p>
            <a:pPr>
              <a:buNone/>
            </a:pPr>
            <a:r>
              <a:rPr lang="ru-RU" sz="2600" dirty="0" err="1" smtClean="0">
                <a:solidFill>
                  <a:srgbClr val="0000FF"/>
                </a:solidFill>
              </a:rPr>
              <a:t>Эворон</a:t>
            </a:r>
            <a:endParaRPr lang="ru-RU" sz="26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247" b="78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Моря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Хабаровский край с севера-востока и востока омывается </a:t>
            </a:r>
            <a:r>
              <a:rPr lang="ru-RU" sz="3600" dirty="0" smtClean="0">
                <a:solidFill>
                  <a:srgbClr val="0000FF"/>
                </a:solidFill>
              </a:rPr>
              <a:t>Охотским морем</a:t>
            </a:r>
            <a:r>
              <a:rPr lang="ru-RU" sz="3600" dirty="0" smtClean="0"/>
              <a:t>, с юго-востока — </a:t>
            </a:r>
            <a:r>
              <a:rPr lang="ru-RU" sz="3600" dirty="0" smtClean="0">
                <a:solidFill>
                  <a:srgbClr val="0000FF"/>
                </a:solidFill>
              </a:rPr>
              <a:t>Японским морем</a:t>
            </a:r>
            <a:r>
              <a:rPr lang="ru-RU" sz="3600" dirty="0" smtClean="0"/>
              <a:t>. От острова Сахалин отделяется проливами </a:t>
            </a:r>
            <a:r>
              <a:rPr lang="ru-RU" sz="3600" dirty="0" smtClean="0">
                <a:solidFill>
                  <a:srgbClr val="0000FF"/>
                </a:solidFill>
              </a:rPr>
              <a:t>Татарский</a:t>
            </a:r>
            <a:r>
              <a:rPr lang="ru-RU" sz="3600" dirty="0" smtClean="0"/>
              <a:t> и </a:t>
            </a:r>
            <a:r>
              <a:rPr lang="ru-RU" sz="3600" dirty="0" smtClean="0">
                <a:solidFill>
                  <a:srgbClr val="0000FF"/>
                </a:solidFill>
              </a:rPr>
              <a:t>Невельского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Горы Хабаровского края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200" dirty="0" smtClean="0"/>
              <a:t>Основные горные хребты — </a:t>
            </a:r>
            <a:r>
              <a:rPr lang="ru-RU" sz="3200" dirty="0" smtClean="0">
                <a:solidFill>
                  <a:srgbClr val="CC3300"/>
                </a:solidFill>
              </a:rPr>
              <a:t>Сихоте-Алинь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C3300"/>
                </a:solidFill>
              </a:rPr>
              <a:t>Сунтар-Хаята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C3300"/>
                </a:solidFill>
              </a:rPr>
              <a:t>Джугджур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C3300"/>
                </a:solidFill>
              </a:rPr>
              <a:t>Буреинский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C3300"/>
                </a:solidFill>
              </a:rPr>
              <a:t>Дуссе-Алинь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C3300"/>
                </a:solidFill>
              </a:rPr>
              <a:t>Ям-Алинь</a:t>
            </a:r>
            <a:r>
              <a:rPr lang="ru-RU" sz="3200" dirty="0" smtClean="0"/>
              <a:t>. </a:t>
            </a:r>
          </a:p>
          <a:p>
            <a:pPr>
              <a:buNone/>
            </a:pPr>
            <a:r>
              <a:rPr lang="ru-RU" sz="3200" dirty="0" smtClean="0"/>
              <a:t>Высочайшая точка — гора </a:t>
            </a:r>
            <a:r>
              <a:rPr lang="ru-RU" sz="3200" dirty="0" smtClean="0">
                <a:solidFill>
                  <a:srgbClr val="0000FF"/>
                </a:solidFill>
              </a:rPr>
              <a:t>Берилл </a:t>
            </a:r>
            <a:r>
              <a:rPr lang="ru-RU" sz="3200" dirty="0" smtClean="0"/>
              <a:t>(2933 м), нижайшая — уровень моря.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71502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Гора Берилл</a:t>
            </a:r>
            <a:endParaRPr lang="ru-RU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/>
          <a:lstStyle/>
          <a:p>
            <a:r>
              <a:rPr lang="ru-RU" i="1" dirty="0" smtClean="0">
                <a:solidFill>
                  <a:srgbClr val="FF3399"/>
                </a:solidFill>
              </a:rPr>
              <a:t>Часовой пояс</a:t>
            </a:r>
            <a:endParaRPr lang="ru-RU" i="1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Весь Хабаровский край находится в часовой зоне, обозначаемой по международному стандарту как </a:t>
            </a:r>
            <a:r>
              <a:rPr lang="ru-RU" dirty="0" err="1" smtClean="0"/>
              <a:t>Vladivostok</a:t>
            </a:r>
            <a:r>
              <a:rPr lang="ru-RU" dirty="0" smtClean="0"/>
              <a:t> </a:t>
            </a:r>
            <a:r>
              <a:rPr lang="ru-RU" dirty="0" err="1" smtClean="0"/>
              <a:t>Time</a:t>
            </a:r>
            <a:r>
              <a:rPr lang="ru-RU" dirty="0" smtClean="0"/>
              <a:t> </a:t>
            </a:r>
            <a:r>
              <a:rPr lang="ru-RU" dirty="0" err="1" smtClean="0"/>
              <a:t>Zone</a:t>
            </a:r>
            <a:r>
              <a:rPr lang="ru-RU" dirty="0" smtClean="0"/>
              <a:t> (VLAT). +11:00. Относительно Московского времени часовой пояс имеет постоянное смещение +7 часов и обозначается в России соответственно как MSK+7. Владивостокское время отличается от поясного времени на два </a:t>
            </a:r>
          </a:p>
          <a:p>
            <a:pPr>
              <a:buNone/>
            </a:pPr>
            <a:r>
              <a:rPr lang="ru-RU" dirty="0" smtClean="0"/>
              <a:t>    часа.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006" y="4978824"/>
            <a:ext cx="3254026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Вселенная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</a:rPr>
              <a:t>планета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Земля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</a:rPr>
              <a:t>материк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Евразия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</a:rPr>
              <a:t>страна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Россия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</a:rPr>
              <a:t>край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Хабаровский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4914"/>
          <a:stretch>
            <a:fillRect/>
          </a:stretch>
        </p:blipFill>
        <p:spPr bwMode="auto">
          <a:xfrm>
            <a:off x="3143240" y="71414"/>
            <a:ext cx="155956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0152" r="12676" b="4839"/>
          <a:stretch>
            <a:fillRect/>
          </a:stretch>
        </p:blipFill>
        <p:spPr bwMode="auto">
          <a:xfrm>
            <a:off x="5000628" y="214290"/>
            <a:ext cx="21431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643" t="12418" b="2614"/>
          <a:stretch>
            <a:fillRect/>
          </a:stretch>
        </p:blipFill>
        <p:spPr bwMode="auto">
          <a:xfrm>
            <a:off x="5143504" y="2643182"/>
            <a:ext cx="3820565" cy="191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Муниципальные районы Хабаровского края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3429024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01 Амурский </a:t>
            </a:r>
          </a:p>
          <a:p>
            <a:pPr>
              <a:buNone/>
            </a:pPr>
            <a:r>
              <a:rPr lang="ru-RU" dirty="0" smtClean="0"/>
              <a:t>02 </a:t>
            </a:r>
            <a:r>
              <a:rPr lang="ru-RU" dirty="0" err="1" smtClean="0"/>
              <a:t>Аяно-Майский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03 </a:t>
            </a:r>
            <a:r>
              <a:rPr lang="ru-RU" dirty="0" err="1" smtClean="0"/>
              <a:t>Бикинский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04 Ванинский </a:t>
            </a:r>
          </a:p>
          <a:p>
            <a:pPr>
              <a:buNone/>
            </a:pPr>
            <a:r>
              <a:rPr lang="ru-RU" dirty="0" smtClean="0"/>
              <a:t>05 </a:t>
            </a:r>
            <a:r>
              <a:rPr lang="ru-RU" dirty="0" err="1" smtClean="0"/>
              <a:t>Верхнебуреинский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06 Вяземский </a:t>
            </a:r>
          </a:p>
          <a:p>
            <a:pPr>
              <a:buNone/>
            </a:pPr>
            <a:r>
              <a:rPr lang="ru-RU" dirty="0" smtClean="0"/>
              <a:t>07 Комсомольский </a:t>
            </a:r>
          </a:p>
          <a:p>
            <a:pPr>
              <a:buNone/>
            </a:pPr>
            <a:r>
              <a:rPr lang="ru-RU" dirty="0" smtClean="0"/>
              <a:t>08 Нанайский </a:t>
            </a:r>
          </a:p>
          <a:p>
            <a:pPr>
              <a:buNone/>
            </a:pPr>
            <a:r>
              <a:rPr lang="ru-RU" dirty="0" smtClean="0"/>
              <a:t>09 Николаевский </a:t>
            </a:r>
          </a:p>
          <a:p>
            <a:pPr>
              <a:buNone/>
            </a:pPr>
            <a:r>
              <a:rPr lang="ru-RU" dirty="0" smtClean="0"/>
              <a:t>10 Охотский </a:t>
            </a:r>
          </a:p>
          <a:p>
            <a:pPr>
              <a:buNone/>
            </a:pPr>
            <a:r>
              <a:rPr lang="ru-RU" dirty="0" smtClean="0"/>
              <a:t>11 имени Лазо </a:t>
            </a:r>
          </a:p>
          <a:p>
            <a:pPr>
              <a:buNone/>
            </a:pPr>
            <a:r>
              <a:rPr lang="ru-RU" dirty="0" smtClean="0"/>
              <a:t>12 имени Полины Осипенко</a:t>
            </a:r>
            <a:r>
              <a:rPr lang="ru-RU" dirty="0" smtClean="0">
                <a:hlinkClick r:id="rId2" tooltip="Район имени Полины Осипенко Хабаровского края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13 Советско-Гаванский</a:t>
            </a:r>
          </a:p>
          <a:p>
            <a:pPr>
              <a:buNone/>
            </a:pPr>
            <a:r>
              <a:rPr lang="ru-RU" dirty="0" smtClean="0"/>
              <a:t>14 Солнечный </a:t>
            </a:r>
          </a:p>
          <a:p>
            <a:pPr>
              <a:buNone/>
            </a:pPr>
            <a:r>
              <a:rPr lang="ru-RU" dirty="0" smtClean="0"/>
              <a:t>15 </a:t>
            </a:r>
            <a:r>
              <a:rPr lang="ru-RU" dirty="0" err="1" smtClean="0"/>
              <a:t>Тугуро-Чумиканский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16 </a:t>
            </a:r>
            <a:r>
              <a:rPr lang="ru-RU" dirty="0" err="1" smtClean="0"/>
              <a:t>Ульчский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17 Хабаровский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352" y="800910"/>
            <a:ext cx="3505680" cy="58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Амур - батюшка</a:t>
            </a:r>
            <a:endParaRPr lang="ru-RU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Протекает по территории Дальнего Востока, Монголии и Китая. Чуть больше половины (54 %) бассейна расположено в России. Русло Амура разделяет два соседствующих государства Китай и Россию. По площади бассейна реки Амур составляет 1855 тысяч кв. км.  по этому показателю она занимает четвёртое место среди Российских рек и десятое место среди рек мира. Длина реки – 2824 км. Питается в первую очередь муссонными дождями, они составляют 75% её годового стока, питание снегом играет второстепенную роль. Из за этого колебания уровня воды в русле составляет 10-15 метров во время половодья. Во время сильных ливней река может разливаться на 10-20 километров. Во время летних паводков колебания уровня воды не превышают 3-4 метров.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96" y="2928934"/>
            <a:ext cx="6057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43998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Амур образуется слиянием рек Шилка и </a:t>
            </a:r>
            <a:r>
              <a:rPr lang="ru-RU" sz="2400" dirty="0" err="1" smtClean="0"/>
              <a:t>Аргунь</a:t>
            </a:r>
            <a:r>
              <a:rPr lang="ru-RU" sz="2400" dirty="0" smtClean="0"/>
              <a:t> (за начало реки принято считать восточную оконечность острова Безумный). В научно-популярной прессе присутствует также мнение, согласно которому истоком реки можно принять безымянный ручей, впадающий в реку </a:t>
            </a:r>
            <a:r>
              <a:rPr lang="ru-RU" sz="2400" dirty="0" err="1" smtClean="0"/>
              <a:t>Онон</a:t>
            </a:r>
            <a:r>
              <a:rPr lang="ru-RU" sz="2400" dirty="0" smtClean="0"/>
              <a:t>, который, сливаясь с рекой Ингода, образует реку Шилка, которая, сливаясь с рекой </a:t>
            </a:r>
            <a:r>
              <a:rPr lang="ru-RU" sz="2400" dirty="0" err="1" smtClean="0"/>
              <a:t>Аргунь</a:t>
            </a:r>
            <a:r>
              <a:rPr lang="ru-RU" sz="2400" dirty="0" smtClean="0"/>
              <a:t>, и образует собственно Амур.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3399"/>
                </a:solidFill>
                <a:latin typeface="Monotype Corsiva" pitchFamily="66" charset="0"/>
              </a:rPr>
              <a:t>Амур – великая дальневосточная река</a:t>
            </a:r>
            <a:endParaRPr lang="ru-RU" sz="4000" dirty="0">
              <a:solidFill>
                <a:srgbClr val="00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Наш Хабаровский край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algn="ctr"/>
            <a:r>
              <a:rPr lang="ru-RU" dirty="0" smtClean="0"/>
              <a:t>Столица</a:t>
            </a:r>
          </a:p>
          <a:p>
            <a:pPr algn="ctr"/>
            <a:r>
              <a:rPr lang="ru-RU" dirty="0" smtClean="0"/>
              <a:t>Местоположение: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dirty="0" smtClean="0"/>
              <a:t>С кем граничит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dirty="0" smtClean="0"/>
              <a:t>В каком направлении от Москвы находится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dirty="0" smtClean="0"/>
              <a:t>Реки, озёра, моря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dirty="0" smtClean="0"/>
              <a:t>Горы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dirty="0" smtClean="0"/>
              <a:t>Низменности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</a:rPr>
              <a:t>Наш Хабаровский край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Столица: город </a:t>
            </a:r>
            <a:r>
              <a:rPr lang="ru-RU" sz="3600" dirty="0" smtClean="0">
                <a:solidFill>
                  <a:srgbClr val="FF0000"/>
                </a:solidFill>
              </a:rPr>
              <a:t>Хабаровск</a:t>
            </a:r>
            <a:endParaRPr lang="ru-RU" sz="3600" dirty="0" smtClean="0"/>
          </a:p>
          <a:p>
            <a:r>
              <a:rPr lang="ru-RU" dirty="0" smtClean="0"/>
              <a:t>Местоположение: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С кем граничит: </a:t>
            </a:r>
            <a:r>
              <a:rPr lang="ru-RU" dirty="0" smtClean="0">
                <a:solidFill>
                  <a:srgbClr val="FF0000"/>
                </a:solidFill>
              </a:rPr>
              <a:t>Приморский край, Еврейская Автономная область, Магаданская область, Амурская область, республика Саха (Якутия), Сахалинская область, Китай.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 каком направлении от Москвы находится: </a:t>
            </a:r>
            <a:r>
              <a:rPr lang="ru-RU" dirty="0" smtClean="0">
                <a:solidFill>
                  <a:srgbClr val="FF0000"/>
                </a:solidFill>
              </a:rPr>
              <a:t>в восточном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Реки, озёра, моря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Горы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Низменности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Хабаровский край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Хаба́ровский</a:t>
            </a:r>
            <a:r>
              <a:rPr lang="ru-RU" b="1" dirty="0" smtClean="0"/>
              <a:t> край</a:t>
            </a:r>
            <a:r>
              <a:rPr lang="ru-RU" dirty="0" smtClean="0"/>
              <a:t> — субъект </a:t>
            </a:r>
            <a:r>
              <a:rPr lang="ru-RU" dirty="0" smtClean="0">
                <a:hlinkClick r:id="rId2" tooltip="Россия"/>
              </a:rPr>
              <a:t>Российской Федерации</a:t>
            </a:r>
            <a:r>
              <a:rPr lang="ru-RU" dirty="0" smtClean="0"/>
              <a:t>, расположен на </a:t>
            </a:r>
            <a:r>
              <a:rPr lang="ru-RU" dirty="0" smtClean="0">
                <a:hlinkClick r:id="rId3" tooltip="Дальний Восток России"/>
              </a:rPr>
              <a:t>Дальнем Востоке России</a:t>
            </a:r>
            <a:r>
              <a:rPr lang="ru-RU" dirty="0" smtClean="0"/>
              <a:t>, входит в состав </a:t>
            </a:r>
            <a:r>
              <a:rPr lang="ru-RU" dirty="0" smtClean="0">
                <a:hlinkClick r:id="rId4" tooltip="Дальневосточный федеральный округ Российской Федерации"/>
              </a:rPr>
              <a:t>Дальневосточного федерального округа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Хабаровский край </a:t>
            </a:r>
            <a:r>
              <a:rPr lang="ru-RU" dirty="0" smtClean="0"/>
              <a:t>был образован </a:t>
            </a:r>
            <a:r>
              <a:rPr lang="ru-RU" dirty="0" smtClean="0">
                <a:hlinkClick r:id="rId5" tooltip="20 октября"/>
              </a:rPr>
              <a:t>20 октября</a:t>
            </a:r>
            <a:r>
              <a:rPr lang="ru-RU" dirty="0" smtClean="0"/>
              <a:t> </a:t>
            </a:r>
            <a:r>
              <a:rPr lang="ru-RU" dirty="0" smtClean="0">
                <a:hlinkClick r:id="rId6" tooltip="1938 год"/>
              </a:rPr>
              <a:t>1938 года</a:t>
            </a:r>
            <a:r>
              <a:rPr lang="ru-RU" dirty="0" smtClean="0"/>
              <a:t> указом Президиума Верховного Совета </a:t>
            </a:r>
            <a:r>
              <a:rPr lang="ru-RU" dirty="0" smtClean="0">
                <a:hlinkClick r:id="rId7" tooltip="СССР"/>
              </a:rPr>
              <a:t>СССР</a:t>
            </a:r>
            <a:r>
              <a:rPr lang="ru-RU" dirty="0" smtClean="0"/>
              <a:t> «О разделении </a:t>
            </a:r>
            <a:r>
              <a:rPr lang="ru-RU" dirty="0" smtClean="0">
                <a:hlinkClick r:id="rId8" tooltip="Дальневосточный край"/>
              </a:rPr>
              <a:t>Дальневосточного края</a:t>
            </a:r>
            <a:r>
              <a:rPr lang="ru-RU" dirty="0" smtClean="0"/>
              <a:t> на Хабаровский и </a:t>
            </a:r>
            <a:r>
              <a:rPr lang="ru-RU" dirty="0" smtClean="0">
                <a:hlinkClick r:id="rId9" tooltip="Приморский край"/>
              </a:rPr>
              <a:t>Приморский</a:t>
            </a:r>
            <a:r>
              <a:rPr lang="ru-RU" dirty="0" smtClean="0"/>
              <a:t> края».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Хабаровский край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Край занимает территорию площадью</a:t>
            </a:r>
            <a:r>
              <a:rPr lang="ru-RU" dirty="0" smtClean="0"/>
              <a:t> 787 633 км² — </a:t>
            </a:r>
            <a:r>
              <a:rPr lang="ru-RU" dirty="0" smtClean="0">
                <a:hlinkClick r:id="rId2" tooltip="Площадь субъектов Российской Федерации"/>
              </a:rPr>
              <a:t>4-е место</a:t>
            </a:r>
            <a:r>
              <a:rPr lang="ru-RU" dirty="0" smtClean="0"/>
              <a:t> среди субъектов Российской Федерации.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Население</a:t>
            </a:r>
            <a:r>
              <a:rPr lang="ru-RU" dirty="0" smtClean="0"/>
              <a:t> края по данным Всероссийской переписи 2010 года — 1 344 200 человек.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Административный центр</a:t>
            </a:r>
            <a:r>
              <a:rPr lang="ru-RU" dirty="0" smtClean="0"/>
              <a:t> — город </a:t>
            </a:r>
            <a:r>
              <a:rPr lang="ru-RU" dirty="0" smtClean="0">
                <a:hlinkClick r:id="rId3" tooltip="Хабаровск"/>
              </a:rPr>
              <a:t>Хабаровск</a:t>
            </a:r>
            <a:r>
              <a:rPr lang="ru-RU" dirty="0" smtClean="0"/>
              <a:t>, население 577,7 тыс. человек (по переписи 2010).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9900"/>
                </a:solidFill>
              </a:rPr>
              <a:t>Хабаровский край</a:t>
            </a:r>
            <a:endParaRPr lang="ru-RU" sz="5400" dirty="0">
              <a:solidFill>
                <a:srgbClr val="0099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FF0000"/>
                </a:solidFill>
              </a:rPr>
              <a:t>Флаг Хабаровского края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29190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FF0000"/>
                </a:solidFill>
              </a:rPr>
              <a:t>Герб Хабаровского края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857496"/>
            <a:ext cx="4316400" cy="28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431460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598442" cy="43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9900"/>
                </a:solidFill>
              </a:rPr>
              <a:t>Хабаровский край</a:t>
            </a:r>
            <a:endParaRPr lang="ru-RU" sz="5400" dirty="0">
              <a:solidFill>
                <a:srgbClr val="0099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33CC"/>
                </a:solidFill>
              </a:rPr>
              <a:t>Флаг Хабаровского края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Представляет собой прямоугольное полотнище, разделённое вилообразно на три части. Поле № 1 — зелёного цвета, поле № 2 — белого цвета, поле № 3 — голубого цвета.</a:t>
            </a:r>
          </a:p>
          <a:p>
            <a:pPr>
              <a:buNone/>
            </a:pPr>
            <a:r>
              <a:rPr lang="ru-RU" sz="2800" dirty="0" smtClean="0"/>
              <a:t>Полотнище флага выполнено с использованием двух геральдических цветов и цвета одного металла, которые обозначают:</a:t>
            </a:r>
          </a:p>
          <a:p>
            <a:pPr>
              <a:buNone/>
            </a:pPr>
            <a:r>
              <a:rPr lang="ru-RU" sz="2800" dirty="0" err="1" smtClean="0"/>
              <a:t>голубой</a:t>
            </a:r>
            <a:r>
              <a:rPr lang="ru-RU" sz="2800" dirty="0" smtClean="0"/>
              <a:t> (лазурь), символ красоты, мягкости, величия. В данном случае символизирует и обширные водные ресурсы края.</a:t>
            </a:r>
          </a:p>
          <a:p>
            <a:pPr>
              <a:buNone/>
            </a:pPr>
            <a:r>
              <a:rPr lang="ru-RU" sz="2800" dirty="0" smtClean="0"/>
              <a:t>зелёный (зелень), цвет надежды, радости, изобилия. Символизирует также и уникальную флору и фауну края, «бескрайнее море тайги».</a:t>
            </a:r>
          </a:p>
          <a:p>
            <a:pPr>
              <a:buNone/>
            </a:pPr>
            <a:r>
              <a:rPr lang="ru-RU" sz="2800" dirty="0" smtClean="0"/>
              <a:t>белый, символ чистоты, добра, невинности (скромности). В палитре флага он отражает безоблачное, мирное небо, чистоту помыслов жителей края.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9900"/>
                </a:solidFill>
              </a:rPr>
              <a:t>Хабаровский край</a:t>
            </a:r>
            <a:endParaRPr lang="ru-RU" sz="5400" dirty="0">
              <a:solidFill>
                <a:srgbClr val="0099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33CC"/>
                </a:solidFill>
              </a:rPr>
              <a:t>Герб Хабаровского края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выполнен на щите французской геральдической формы. В центре щита, на почётном месте, изображена мощная естественная фигура сидящего на задних лапах чёрного цвета белогрудого медведя, который передними лапами бережно удерживает (прижимает к груди) исторический герб Хабаровска — краевого центра Хабаровского края.</a:t>
            </a:r>
            <a:br>
              <a:rPr lang="ru-RU" sz="2800" dirty="0" smtClean="0"/>
            </a:br>
            <a:r>
              <a:rPr lang="ru-RU" sz="2800" dirty="0" smtClean="0"/>
              <a:t>Голова медведя с раскрытой пастью, червлёными (красными) глазами и языком повернута к восходу «самого лучезарного солнца», на Восток (в зеркальном отражении).</a:t>
            </a:r>
          </a:p>
          <a:p>
            <a:pPr>
              <a:buNone/>
            </a:pPr>
            <a:r>
              <a:rPr lang="ru-RU" sz="2800" dirty="0" smtClean="0"/>
              <a:t>Автор герба — хабаровский художник Сергей Логинов.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651</Words>
  <Application>Microsoft Office PowerPoint</Application>
  <PresentationFormat>Экран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НАШ КРАЙ</vt:lpstr>
      <vt:lpstr>Презентация PowerPoint</vt:lpstr>
      <vt:lpstr>Наш Хабаровский край</vt:lpstr>
      <vt:lpstr>Наш Хабаровский край</vt:lpstr>
      <vt:lpstr>Хабаровский край</vt:lpstr>
      <vt:lpstr>Хабаровский край</vt:lpstr>
      <vt:lpstr>Хабаровский край</vt:lpstr>
      <vt:lpstr>Хабаровский край</vt:lpstr>
      <vt:lpstr>Хабаровский край</vt:lpstr>
      <vt:lpstr>Хабаровский край</vt:lpstr>
      <vt:lpstr>Реки Хабаровского края</vt:lpstr>
      <vt:lpstr>Реки Хабаровского края</vt:lpstr>
      <vt:lpstr>Реки Хабаровского края</vt:lpstr>
      <vt:lpstr>Озёра Хабаровского края</vt:lpstr>
      <vt:lpstr>Презентация PowerPoint</vt:lpstr>
      <vt:lpstr>Моря Хабаровского края</vt:lpstr>
      <vt:lpstr>Горы Хабаровского края</vt:lpstr>
      <vt:lpstr>Гора Берилл</vt:lpstr>
      <vt:lpstr>Часовой пояс</vt:lpstr>
      <vt:lpstr>Муниципальные районы Хабаровского края</vt:lpstr>
      <vt:lpstr>Амур - батюшка</vt:lpstr>
      <vt:lpstr>Амур образуется слиянием рек Шилка и Аргунь (за начало реки принято считать восточную оконечность острова Безумный). В научно-популярной прессе присутствует также мнение, согласно которому истоком реки можно принять безымянный ручей, впадающий в реку Онон, который, сливаясь с рекой Ингода, образует реку Шилка, которая, сливаясь с рекой Аргунь, и образует собственно Амур. </vt:lpstr>
      <vt:lpstr>Амур – великая дальневосточная река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</dc:title>
  <dc:creator>Admin</dc:creator>
  <cp:lastModifiedBy>Galina</cp:lastModifiedBy>
  <cp:revision>26</cp:revision>
  <dcterms:created xsi:type="dcterms:W3CDTF">2011-12-12T17:43:09Z</dcterms:created>
  <dcterms:modified xsi:type="dcterms:W3CDTF">2025-01-15T13:28:28Z</dcterms:modified>
</cp:coreProperties>
</file>