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8" r:id="rId4"/>
    <p:sldId id="259" r:id="rId5"/>
    <p:sldId id="286" r:id="rId6"/>
    <p:sldId id="261" r:id="rId7"/>
    <p:sldId id="264" r:id="rId8"/>
    <p:sldId id="274" r:id="rId9"/>
    <p:sldId id="276" r:id="rId10"/>
    <p:sldId id="287" r:id="rId11"/>
    <p:sldId id="288" r:id="rId12"/>
    <p:sldId id="289" r:id="rId13"/>
    <p:sldId id="290" r:id="rId14"/>
    <p:sldId id="291" r:id="rId15"/>
    <p:sldId id="280" r:id="rId16"/>
    <p:sldId id="270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B505-AFC5-4BBD-BE91-862394B496B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F86-1B90-4541-A09C-7CCE8E7B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296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Функциональная грамотность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школьников</a:t>
            </a:r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356992"/>
            <a:ext cx="3031380" cy="25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54DF89-5572-4B75-B6D6-374876684F22}"/>
              </a:ext>
            </a:extLst>
          </p:cNvPr>
          <p:cNvSpPr txBox="1"/>
          <p:nvPr/>
        </p:nvSpPr>
        <p:spPr>
          <a:xfrm>
            <a:off x="1619672" y="1"/>
            <a:ext cx="523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Возможности использования в учебном процессе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3D9D7-BBDE-4D10-8BA6-DA8E71F15868}"/>
              </a:ext>
            </a:extLst>
          </p:cNvPr>
          <p:cNvSpPr txBox="1"/>
          <p:nvPr/>
        </p:nvSpPr>
        <p:spPr>
          <a:xfrm>
            <a:off x="251520" y="548680"/>
            <a:ext cx="66064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Задания на «изображение смыслов» (например, смыслов понятий, фразеологизмов, одного и того же термина в разных предметах и т.п.)</a:t>
            </a:r>
          </a:p>
          <a:p>
            <a:endParaRPr lang="ru-RU" dirty="0"/>
          </a:p>
          <a:p>
            <a:r>
              <a:rPr lang="ru-RU" dirty="0"/>
              <a:t>Задания на выявление </a:t>
            </a:r>
            <a:r>
              <a:rPr lang="ru-RU" dirty="0" err="1"/>
              <a:t>внутрипредметных</a:t>
            </a:r>
            <a:r>
              <a:rPr lang="ru-RU" dirty="0"/>
              <a:t> и межпредметных связей (например, составление предложения или текста с изученными сегодня тремя терминами из разных предметов) ＞</a:t>
            </a:r>
          </a:p>
          <a:p>
            <a:endParaRPr lang="ru-RU" dirty="0"/>
          </a:p>
          <a:p>
            <a:r>
              <a:rPr lang="ru-RU" dirty="0"/>
              <a:t>Задания на выявление главного, поиск альтернатив (например, составление и дешифровка инфографики с основными тезисами урока или параграфа)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4B5937-AA9E-4D49-BFD8-2EB058AC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77991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Виды инфографики_абстрактная">
            <a:extLst>
              <a:ext uri="{FF2B5EF4-FFF2-40B4-BE49-F238E27FC236}">
                <a16:creationId xmlns:a16="http://schemas.microsoft.com/office/drawing/2014/main" id="{C2AA01CD-82E6-4391-9B2C-3FD5DD0BF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E1C5D7-6026-44AA-9349-07B97172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иды инфографики_абстрактная">
            <a:extLst>
              <a:ext uri="{FF2B5EF4-FFF2-40B4-BE49-F238E27FC236}">
                <a16:creationId xmlns:a16="http://schemas.microsoft.com/office/drawing/2014/main" id="{67DB5B94-0799-472F-AE34-2D5BF3212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596CC7-EBF5-4912-B482-E5580F913B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5212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14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ED513E-4285-4682-9244-20B8817879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" y="40341"/>
            <a:ext cx="43941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BA1169-A86F-4866-AB88-B021BF0D3A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75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96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CED4B-F8E7-4CFE-96D0-8D57ACBEF77D}"/>
              </a:ext>
            </a:extLst>
          </p:cNvPr>
          <p:cNvSpPr txBox="1"/>
          <p:nvPr/>
        </p:nvSpPr>
        <p:spPr>
          <a:xfrm>
            <a:off x="1259632" y="1"/>
            <a:ext cx="55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Возможности использования в учебном процессе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AA69E-C005-42A1-B935-62BC0DCE2F89}"/>
              </a:ext>
            </a:extLst>
          </p:cNvPr>
          <p:cNvSpPr txBox="1"/>
          <p:nvPr/>
        </p:nvSpPr>
        <p:spPr>
          <a:xfrm>
            <a:off x="0" y="369333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Задания на тренировку воображения в ходе отражения свойств изучаемого объекта (например, описание объекта, «монолог от лица» изучаемого объекта, описание необычных вариантов применения и т.п.)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D746B-4A67-4C22-980B-4283099EA507}"/>
              </a:ext>
            </a:extLst>
          </p:cNvPr>
          <p:cNvSpPr txBox="1"/>
          <p:nvPr/>
        </p:nvSpPr>
        <p:spPr>
          <a:xfrm>
            <a:off x="0" y="1569662"/>
            <a:ext cx="6844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Задания на выявление разных точек зрения (например, с позиций разных ролей, интересов, точек отсчёта и т.д. ) ＞ Задания на преобразование (например, добавляем предметам новые функции и свойства, перефразируем задания и вопросы и т.п.)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65D99-36C9-4FA0-AC3B-DF3AAEEB2E79}"/>
              </a:ext>
            </a:extLst>
          </p:cNvPr>
          <p:cNvSpPr txBox="1"/>
          <p:nvPr/>
        </p:nvSpPr>
        <p:spPr>
          <a:xfrm>
            <a:off x="0" y="2769991"/>
            <a:ext cx="6844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Задания на разрушение стереотипов (проверка утверждений «на прочность», определение границ и т.п.)</a:t>
            </a:r>
          </a:p>
        </p:txBody>
      </p:sp>
    </p:spTree>
    <p:extLst>
      <p:ext uri="{BB962C8B-B14F-4D97-AF65-F5344CB8AC3E}">
        <p14:creationId xmlns:p14="http://schemas.microsoft.com/office/powerpoint/2010/main" val="24099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2015 году появились в PISA и задания для коллективного выполнения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коллаборативные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таких задачах предусмотрено совместное решение проблем. В качестве партнёров выступают виртуальные помощники, с которыми можно обсуждать, анализировать и решать заданную проблему: что-то организовать, создать, придумать, переделать или наладить. Такие задания показывают, как ученик взаимодействует с партнёром, как распределяет обязанности, и умеет ли договариваться.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792514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36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Функциональная</a:t>
            </a:r>
            <a:r>
              <a:rPr lang="ru-RU" sz="2800" dirty="0"/>
              <a:t> </a:t>
            </a:r>
            <a:r>
              <a:rPr lang="ru-RU" sz="2800" b="1" dirty="0"/>
              <a:t>грамотность</a:t>
            </a:r>
            <a:r>
              <a:rPr lang="ru-RU" sz="2800" dirty="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84249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BAE6D-D417-4654-A4F1-48FA2262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236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EA41F-B7B2-4762-8ECA-03539F05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63813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PIRLS (начальная школа) - 1 место </a:t>
            </a:r>
          </a:p>
          <a:p>
            <a:r>
              <a:rPr lang="ru-RU" dirty="0"/>
              <a:t>• Международный проект «Изучение качества чтения и понимания текста» TIMSS (основная школа) - в десятке лучших</a:t>
            </a:r>
          </a:p>
          <a:p>
            <a:r>
              <a:rPr lang="ru-RU" dirty="0"/>
              <a:t> • Международное исследование по оценке качества математического и естественнонаучного образования PISA (15-летние) - 31!!!! место - в 2024 г должны быть в десятке ● Программа международной оценки обучающихся: Мониторинг знаний и умений в новом тысячелетии исследование каждые 3 года</a:t>
            </a:r>
          </a:p>
        </p:txBody>
      </p:sp>
    </p:spTree>
    <p:extLst>
      <p:ext uri="{BB962C8B-B14F-4D97-AF65-F5344CB8AC3E}">
        <p14:creationId xmlns:p14="http://schemas.microsoft.com/office/powerpoint/2010/main" val="124764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Дополнительной областью оценивания в цикле исследования 2012 года стало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решение задач», в цикле 2015 года – «совместное решение задач», в цикле 2018 года – «глобальная компетентность». Ряд стран, в том числе Россия, также принимают участие в дополнительной опции – оценивание финансовой грамотности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иклы исследования PISA: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2"/>
              </a:rPr>
              <a:t>2000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3"/>
              </a:rPr>
              <a:t>2003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4"/>
              </a:rPr>
              <a:t>2006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5"/>
              </a:rPr>
              <a:t>2009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6"/>
              </a:rPr>
              <a:t>2012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7"/>
              </a:rPr>
              <a:t>2015</a:t>
            </a:r>
            <a:r>
              <a:rPr lang="x-none" sz="2000" b="1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x-none" sz="2000" u="sng">
                <a:latin typeface="Times New Roman" pitchFamily="18" charset="0"/>
                <a:cs typeface="Times New Roman" pitchFamily="18" charset="0"/>
                <a:hlinkClick r:id="rId8"/>
              </a:rPr>
              <a:t>2018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Количество стран-участниц в исследовании PISA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4077072"/>
            <a:ext cx="6120680" cy="24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6095999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2"/>
                        </a:rPr>
                        <a:t>PISA-2000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3"/>
                        </a:rPr>
                        <a:t>PISA-2003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4"/>
                        </a:rPr>
                        <a:t>PISA-2006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5"/>
                        </a:rPr>
                        <a:t>PISA-2009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6"/>
                        </a:rPr>
                        <a:t>PISA-2012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hlinkClick r:id="rId7"/>
                        </a:rPr>
                        <a:t>PISA-2015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>
                          <a:hlinkClick r:id="rId8"/>
                        </a:rPr>
                        <a:t> PISA-2018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32 страны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 стран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57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65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 стран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70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79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00965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" y="188640"/>
            <a:ext cx="904875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526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Буба</cp:lastModifiedBy>
  <cp:revision>54</cp:revision>
  <dcterms:created xsi:type="dcterms:W3CDTF">2021-11-04T08:05:50Z</dcterms:created>
  <dcterms:modified xsi:type="dcterms:W3CDTF">2021-12-15T19:14:42Z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