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A0965-90CC-4ED2-8DF9-5147B5FE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3BD057-BD9F-4787-9B45-3B87ACCD9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25297-BDC7-402C-B270-35E1F627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D97D9-3654-46F8-B9E1-38001911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3B4BC-E625-4057-8B65-8EAAE3B2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5AF3D-C611-4A9A-AE3D-45D69808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B706CB-0683-4577-A0FE-3F622210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7F7AA-F61F-49F1-9D16-A02BA1E1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C4807-65E1-47B0-AB21-55CCBBAA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33687-3241-4EFE-BBEF-F10F426F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A4D8F-B898-4663-A8E3-200C3B7A0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D744DD-D4D5-411B-9E98-0B47CB19C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8DFF87-DFBA-42D2-A71E-DAC48F12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F9EE6-ACE7-4246-AB34-BE5A4890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832F9-FAD7-4429-B664-351366A6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6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CF622-CB18-464A-BFF0-72253BAD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E3032-450F-46D8-8C8E-A1F82ADC9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037CA-6509-4849-8F47-BF5F79CD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24011-EA1A-40CD-84B6-24935E07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C6C6B-EB51-4A09-B157-D22365A7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764C-EE44-4746-8282-14193A55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C3D6A9-8F7F-4C3F-AC57-F0A5F9CC4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D265D-6B65-4765-BCDA-582730FC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5011B-6F2D-4F72-8652-5EE4223C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D8C53-C347-441D-BB86-8B4CEEB3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E782B-9373-4AAC-B048-3B6C5810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112C1-3AED-4D0C-B47E-DC47D8E12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BD2E76-FAB5-4295-88A5-5C33EC399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34BF-8553-404C-AEA3-CC679E14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D488ED-94F6-4F1C-8023-6B55E5CE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C1AA4-51CF-447B-9E30-413E4F76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6FC70-0DD8-4EC1-ADF7-C24EA1A2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13EE35-2D74-43D4-9BE3-408DDC7A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4FF416-2E19-4800-8503-04AD5DA6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E944FD-C5C5-4947-A012-5CC7160E9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A7C800-4F29-4199-AECB-48B8C798D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48094-A9D3-4B86-82B6-421AAABD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C9A249-450C-4049-8E4A-1664B081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EABF50-BB5F-48B6-9462-77700536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4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9043A-2AA4-4EE7-872F-3E3E58D6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53214C-B38F-4FF6-B778-9BBC799B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A30B7-E5F4-4A2E-B7C7-6F33504E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E8365D-A806-44ED-8BE2-2022C457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5EBFB7-140D-45AD-B93F-4ECF9C4C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0334A6-F224-48CB-ADBA-97CBDB40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827B6A-063A-45AF-A89E-D8B11D06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8E69-28E5-4919-8F48-34DB4A04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EEC14-02E6-4BC5-9C89-F8362575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3DD301-CCAB-438B-A0C0-4455FA03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33B3C-8CA6-4DC5-BEED-5B0346B1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F23C21-7887-48A8-A88C-84134620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020A6-7784-4957-90BD-E83936EC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2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BC426-330E-487E-AFB5-7CD6C3EE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87F510-BAC4-4BF7-A1D6-BAE6B9853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5C1AC2-9FEE-46D2-ADE6-E22B8F2EE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DE4275-26ED-44D4-B3C9-18055D82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3BE39-17C2-47F6-A2F1-64BDF110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AB78CB-32CF-498D-95F3-2B339307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4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7068-846A-4AFF-98D6-FDBCF785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BF07D-7FF1-4DEC-8074-5D625A73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3904A-D25F-4D64-B415-74E68C8EB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D360-82B2-409A-82A6-CE23F7338D3A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58BED-B9CD-4158-881F-E537CB08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B8172-E10D-457D-A543-6ABFCFC77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16D01-0F2B-4B8E-A32B-22346ECB8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FCB67-5C30-4DCF-A457-B1665F9D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8727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Этапы развития челночных устройств в швейном оборудовании</a:t>
            </a:r>
            <a:br>
              <a:rPr lang="ru-RU" dirty="0"/>
            </a:br>
            <a:r>
              <a:rPr lang="ru-RU" dirty="0"/>
              <a:t>выполнил: М. И. КУРИЛЯК</a:t>
            </a:r>
          </a:p>
        </p:txBody>
      </p:sp>
    </p:spTree>
    <p:extLst>
      <p:ext uri="{BB962C8B-B14F-4D97-AF65-F5344CB8AC3E}">
        <p14:creationId xmlns:p14="http://schemas.microsoft.com/office/powerpoint/2010/main" val="47151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44A2C-39C1-4A34-B3E4-05E796E3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500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prstClr val="black"/>
                </a:solidFill>
                <a:latin typeface="Times New Roman"/>
                <a:ea typeface="Times New Roman"/>
              </a:rPr>
              <a:t>Классификация челночных устройств швейных машин осуществляют, в зависимости от того, какой из указанных признаков положен в её основу.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1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7BE3-EA4E-4102-BB53-0522A30F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Классификация челночных устройств в редакции   В.Я. Франц «оборудование швейного производства»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0F3DD6E-FEA7-4215-8D0B-38AEAF8FB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AB3E83-B833-44AE-9132-4C7957EF417D}"/>
              </a:ext>
            </a:extLst>
          </p:cNvPr>
          <p:cNvSpPr/>
          <p:nvPr/>
        </p:nvSpPr>
        <p:spPr>
          <a:xfrm>
            <a:off x="4839286" y="2067951"/>
            <a:ext cx="2700997" cy="548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Механизмы челноков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98AC65-04C7-475E-BF56-84FB062BDE2E}"/>
              </a:ext>
            </a:extLst>
          </p:cNvPr>
          <p:cNvSpPr/>
          <p:nvPr/>
        </p:nvSpPr>
        <p:spPr>
          <a:xfrm>
            <a:off x="1505243" y="2827606"/>
            <a:ext cx="3334043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Колеблющиеся</a:t>
            </a:r>
          </a:p>
          <a:p>
            <a:pPr algn="ctr"/>
            <a:r>
              <a:rPr lang="ru-RU" dirty="0"/>
              <a:t>(качающиеся)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11CE7B-24E7-48CD-86CB-D35B31E3526E}"/>
              </a:ext>
            </a:extLst>
          </p:cNvPr>
          <p:cNvSpPr/>
          <p:nvPr/>
        </p:nvSpPr>
        <p:spPr>
          <a:xfrm>
            <a:off x="7540283" y="2858917"/>
            <a:ext cx="3446585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Вращающийся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ротационныйй</a:t>
            </a:r>
            <a:r>
              <a:rPr lang="ru-RU" dirty="0"/>
              <a:t>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F0C148-93FA-421A-AD33-56BCDB5B1498}"/>
              </a:ext>
            </a:extLst>
          </p:cNvPr>
          <p:cNvSpPr/>
          <p:nvPr/>
        </p:nvSpPr>
        <p:spPr>
          <a:xfrm>
            <a:off x="650631" y="3967089"/>
            <a:ext cx="2693964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Правоходный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32558D6-9D38-4922-A6FE-2D368E08251D}"/>
              </a:ext>
            </a:extLst>
          </p:cNvPr>
          <p:cNvSpPr/>
          <p:nvPr/>
        </p:nvSpPr>
        <p:spPr>
          <a:xfrm>
            <a:off x="3838722" y="3967089"/>
            <a:ext cx="2377440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Левоходный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2F8DBB-801B-4D3C-AF4E-5FC47A4E96B6}"/>
              </a:ext>
            </a:extLst>
          </p:cNvPr>
          <p:cNvSpPr/>
          <p:nvPr/>
        </p:nvSpPr>
        <p:spPr>
          <a:xfrm>
            <a:off x="6681275" y="3974124"/>
            <a:ext cx="2377440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горизонтальной осью вращения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27ACE5B-05EC-4A6E-96D4-C8F8079147DD}"/>
              </a:ext>
            </a:extLst>
          </p:cNvPr>
          <p:cNvSpPr/>
          <p:nvPr/>
        </p:nvSpPr>
        <p:spPr>
          <a:xfrm>
            <a:off x="9523828" y="3967089"/>
            <a:ext cx="2377440" cy="6425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вертикальной </a:t>
            </a:r>
            <a:r>
              <a:rPr lang="ru-RU" dirty="0" err="1"/>
              <a:t>осьювращения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91DB4F-4DA0-43FF-A9E0-4EE6E77D668C}"/>
              </a:ext>
            </a:extLst>
          </p:cNvPr>
          <p:cNvSpPr/>
          <p:nvPr/>
        </p:nvSpPr>
        <p:spPr>
          <a:xfrm>
            <a:off x="650631" y="5233182"/>
            <a:ext cx="2693964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Центрально-шпульный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FE83A2-D7C2-4201-8855-D5796CA0784C}"/>
              </a:ext>
            </a:extLst>
          </p:cNvPr>
          <p:cNvSpPr/>
          <p:nvPr/>
        </p:nvSpPr>
        <p:spPr>
          <a:xfrm>
            <a:off x="3838722" y="5233182"/>
            <a:ext cx="2377440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Нецентрально</a:t>
            </a:r>
            <a:r>
              <a:rPr lang="ru-RU" dirty="0"/>
              <a:t>-шпульный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907A5A-8346-4BB7-9DE3-63736F605705}"/>
              </a:ext>
            </a:extLst>
          </p:cNvPr>
          <p:cNvSpPr/>
          <p:nvPr/>
        </p:nvSpPr>
        <p:spPr>
          <a:xfrm>
            <a:off x="6710289" y="5233182"/>
            <a:ext cx="2377440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Равномерно вращающийся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9B5C54D-5D57-46EA-B178-E3C2EAACCE30}"/>
              </a:ext>
            </a:extLst>
          </p:cNvPr>
          <p:cNvSpPr/>
          <p:nvPr/>
        </p:nvSpPr>
        <p:spPr>
          <a:xfrm>
            <a:off x="9523828" y="5233182"/>
            <a:ext cx="2377440" cy="7174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Неравномерно вращающийся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26FC61A-CE8F-4C90-B7CC-D940EA1D7D95}"/>
              </a:ext>
            </a:extLst>
          </p:cNvPr>
          <p:cNvCxnSpPr>
            <a:cxnSpLocks/>
          </p:cNvCxnSpPr>
          <p:nvPr/>
        </p:nvCxnSpPr>
        <p:spPr>
          <a:xfrm>
            <a:off x="3344595" y="2692670"/>
            <a:ext cx="6038556" cy="31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0C6E604-0A47-4FCA-B3BF-346941881AD1}"/>
              </a:ext>
            </a:extLst>
          </p:cNvPr>
          <p:cNvCxnSpPr/>
          <p:nvPr/>
        </p:nvCxnSpPr>
        <p:spPr>
          <a:xfrm>
            <a:off x="3344595" y="2692670"/>
            <a:ext cx="0" cy="58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CD93B32-1A9E-45C9-A43E-4898E2DF775A}"/>
              </a:ext>
            </a:extLst>
          </p:cNvPr>
          <p:cNvCxnSpPr>
            <a:cxnSpLocks/>
          </p:cNvCxnSpPr>
          <p:nvPr/>
        </p:nvCxnSpPr>
        <p:spPr>
          <a:xfrm flipH="1">
            <a:off x="9383151" y="2723981"/>
            <a:ext cx="1" cy="134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8AF6603-F2E0-43FC-84E9-76C1E688FA16}"/>
              </a:ext>
            </a:extLst>
          </p:cNvPr>
          <p:cNvCxnSpPr/>
          <p:nvPr/>
        </p:nvCxnSpPr>
        <p:spPr>
          <a:xfrm>
            <a:off x="1955409" y="3742006"/>
            <a:ext cx="3291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5C18C2B-6974-4CF5-ACDB-293E0CD72E61}"/>
              </a:ext>
            </a:extLst>
          </p:cNvPr>
          <p:cNvCxnSpPr/>
          <p:nvPr/>
        </p:nvCxnSpPr>
        <p:spPr>
          <a:xfrm>
            <a:off x="7540283" y="3854548"/>
            <a:ext cx="34465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7BA5526-46F9-42BF-AEFE-68DF0A794057}"/>
              </a:ext>
            </a:extLst>
          </p:cNvPr>
          <p:cNvCxnSpPr/>
          <p:nvPr/>
        </p:nvCxnSpPr>
        <p:spPr>
          <a:xfrm>
            <a:off x="1885071" y="4979963"/>
            <a:ext cx="3263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D68E688-BF96-4408-A1C4-EBFA851BF2AD}"/>
              </a:ext>
            </a:extLst>
          </p:cNvPr>
          <p:cNvCxnSpPr/>
          <p:nvPr/>
        </p:nvCxnSpPr>
        <p:spPr>
          <a:xfrm>
            <a:off x="7540283" y="5036234"/>
            <a:ext cx="34465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4754FAB-CAD5-4591-B9C1-7A1C2814FB42}"/>
              </a:ext>
            </a:extLst>
          </p:cNvPr>
          <p:cNvCxnSpPr/>
          <p:nvPr/>
        </p:nvCxnSpPr>
        <p:spPr>
          <a:xfrm>
            <a:off x="1955409" y="3742006"/>
            <a:ext cx="0" cy="225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1F83D0F-896A-43FD-8903-939083BFC059}"/>
              </a:ext>
            </a:extLst>
          </p:cNvPr>
          <p:cNvCxnSpPr/>
          <p:nvPr/>
        </p:nvCxnSpPr>
        <p:spPr>
          <a:xfrm>
            <a:off x="5247249" y="3742006"/>
            <a:ext cx="0" cy="112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7D729D4-BD45-43AD-AA63-34C8E06985F7}"/>
              </a:ext>
            </a:extLst>
          </p:cNvPr>
          <p:cNvCxnSpPr/>
          <p:nvPr/>
        </p:nvCxnSpPr>
        <p:spPr>
          <a:xfrm>
            <a:off x="3179298" y="3545058"/>
            <a:ext cx="0" cy="196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F294181-2084-4BD7-BCA9-0EE0526D8C89}"/>
              </a:ext>
            </a:extLst>
          </p:cNvPr>
          <p:cNvCxnSpPr/>
          <p:nvPr/>
        </p:nvCxnSpPr>
        <p:spPr>
          <a:xfrm>
            <a:off x="9383151" y="3576369"/>
            <a:ext cx="0" cy="165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98ADA67-8B0F-4A55-B11B-63ACF935791B}"/>
              </a:ext>
            </a:extLst>
          </p:cNvPr>
          <p:cNvCxnSpPr/>
          <p:nvPr/>
        </p:nvCxnSpPr>
        <p:spPr>
          <a:xfrm>
            <a:off x="7540283" y="3854548"/>
            <a:ext cx="0" cy="11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3486CBD-7B8E-4555-96C6-F0C605A4E3AC}"/>
              </a:ext>
            </a:extLst>
          </p:cNvPr>
          <p:cNvCxnSpPr/>
          <p:nvPr/>
        </p:nvCxnSpPr>
        <p:spPr>
          <a:xfrm>
            <a:off x="10986868" y="3854548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434C6DAF-1A8D-4636-99B9-49E5B212ECCB}"/>
              </a:ext>
            </a:extLst>
          </p:cNvPr>
          <p:cNvCxnSpPr/>
          <p:nvPr/>
        </p:nvCxnSpPr>
        <p:spPr>
          <a:xfrm>
            <a:off x="10986868" y="3854548"/>
            <a:ext cx="0" cy="112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D8467D8-87FE-4293-A1CA-1F0BBFE56667}"/>
              </a:ext>
            </a:extLst>
          </p:cNvPr>
          <p:cNvCxnSpPr/>
          <p:nvPr/>
        </p:nvCxnSpPr>
        <p:spPr>
          <a:xfrm>
            <a:off x="1885071" y="4691576"/>
            <a:ext cx="0" cy="541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48A789F-5ABB-4669-9C44-986D6EB9AEEE}"/>
              </a:ext>
            </a:extLst>
          </p:cNvPr>
          <p:cNvCxnSpPr/>
          <p:nvPr/>
        </p:nvCxnSpPr>
        <p:spPr>
          <a:xfrm>
            <a:off x="5148775" y="4684541"/>
            <a:ext cx="0" cy="548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46F8AA9-1E61-4CA6-9BAA-21B55E687D72}"/>
              </a:ext>
            </a:extLst>
          </p:cNvPr>
          <p:cNvCxnSpPr/>
          <p:nvPr/>
        </p:nvCxnSpPr>
        <p:spPr>
          <a:xfrm>
            <a:off x="7540283" y="4691576"/>
            <a:ext cx="0" cy="541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F9EF71EC-E900-4561-92D5-B05B41FBAE04}"/>
              </a:ext>
            </a:extLst>
          </p:cNvPr>
          <p:cNvCxnSpPr/>
          <p:nvPr/>
        </p:nvCxnSpPr>
        <p:spPr>
          <a:xfrm>
            <a:off x="10986868" y="4684541"/>
            <a:ext cx="0" cy="548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0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C239E-25CA-42DE-BD34-AF3B6A95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Классификация челночных устройств швейных машин конца </a:t>
            </a:r>
            <a:r>
              <a:rPr lang="en-US" dirty="0" err="1"/>
              <a:t>xIx</a:t>
            </a:r>
            <a:r>
              <a:rPr lang="ru-RU" dirty="0"/>
              <a:t> начала </a:t>
            </a:r>
            <a:r>
              <a:rPr lang="en-US" dirty="0"/>
              <a:t>xx </a:t>
            </a:r>
            <a:r>
              <a:rPr lang="ru-RU" dirty="0"/>
              <a:t>века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9BDE314-FEAB-49B7-BBE6-965171A4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825625"/>
            <a:ext cx="11016175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E9ECFF-9FFF-4FD5-A73C-4D476E5BE7EB}"/>
              </a:ext>
            </a:extLst>
          </p:cNvPr>
          <p:cNvSpPr/>
          <p:nvPr/>
        </p:nvSpPr>
        <p:spPr>
          <a:xfrm>
            <a:off x="4006948" y="1690688"/>
            <a:ext cx="417810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Челночные устройства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BEE391-4348-4378-BDCA-F09AF3CC60C7}"/>
              </a:ext>
            </a:extLst>
          </p:cNvPr>
          <p:cNvSpPr/>
          <p:nvPr/>
        </p:nvSpPr>
        <p:spPr>
          <a:xfrm>
            <a:off x="4006948" y="2971800"/>
            <a:ext cx="417810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Колеблющиеся (качающиеся)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D132E02-32B7-453B-A9BF-08846A8F8B0D}"/>
              </a:ext>
            </a:extLst>
          </p:cNvPr>
          <p:cNvCxnSpPr>
            <a:cxnSpLocks/>
          </p:cNvCxnSpPr>
          <p:nvPr/>
        </p:nvCxnSpPr>
        <p:spPr>
          <a:xfrm>
            <a:off x="5992837" y="2630658"/>
            <a:ext cx="1" cy="34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FCA943-5A32-4B43-93A4-1B8738C382C6}"/>
              </a:ext>
            </a:extLst>
          </p:cNvPr>
          <p:cNvSpPr/>
          <p:nvPr/>
        </p:nvSpPr>
        <p:spPr>
          <a:xfrm>
            <a:off x="1308295" y="4252913"/>
            <a:ext cx="4515730" cy="7411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Колеблющиеся (качающиеся) в горизонтальном положении вдоль платформы (лодочка)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D1F706-5DE5-4A67-9922-3251850476D6}"/>
              </a:ext>
            </a:extLst>
          </p:cNvPr>
          <p:cNvSpPr/>
          <p:nvPr/>
        </p:nvSpPr>
        <p:spPr>
          <a:xfrm>
            <a:off x="1308295" y="5262563"/>
            <a:ext cx="4515730" cy="631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Колеблющиеся (качающиеся) в горизонтальном положении поперек платформы (пуля)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DAB72B-1957-4F38-BBAE-5844E2A151E4}"/>
              </a:ext>
            </a:extLst>
          </p:cNvPr>
          <p:cNvSpPr/>
          <p:nvPr/>
        </p:nvSpPr>
        <p:spPr>
          <a:xfrm>
            <a:off x="1308295" y="2971801"/>
            <a:ext cx="2419643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Колеблющиеся (качающиеся) в горизонтальном положении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3F881FA-4616-4231-927A-4946618DC2DF}"/>
              </a:ext>
            </a:extLst>
          </p:cNvPr>
          <p:cNvSpPr/>
          <p:nvPr/>
        </p:nvSpPr>
        <p:spPr>
          <a:xfrm>
            <a:off x="8707902" y="3010486"/>
            <a:ext cx="253218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Колеблющиеся (качающиеся) в вертикальном  положении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574A86B-4BF4-4AC7-A755-0A7CC57E11F1}"/>
              </a:ext>
            </a:extLst>
          </p:cNvPr>
          <p:cNvCxnSpPr/>
          <p:nvPr/>
        </p:nvCxnSpPr>
        <p:spPr>
          <a:xfrm flipH="1">
            <a:off x="3727938" y="3429000"/>
            <a:ext cx="279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7566D14-8557-415D-AC08-D89F0E02B730}"/>
              </a:ext>
            </a:extLst>
          </p:cNvPr>
          <p:cNvCxnSpPr>
            <a:stCxn id="10" idx="3"/>
          </p:cNvCxnSpPr>
          <p:nvPr/>
        </p:nvCxnSpPr>
        <p:spPr>
          <a:xfrm>
            <a:off x="8185052" y="3429000"/>
            <a:ext cx="522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BDDB89-E856-4F4F-AE27-E53D11573D18}"/>
              </a:ext>
            </a:extLst>
          </p:cNvPr>
          <p:cNvSpPr/>
          <p:nvPr/>
        </p:nvSpPr>
        <p:spPr>
          <a:xfrm>
            <a:off x="6096000" y="4252912"/>
            <a:ext cx="2089052" cy="16414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Центрально шпульный Колеблющиеся (качающиеся) в горизонтальном положении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91E29B-D7E2-4230-9F7E-0B8E180B173A}"/>
              </a:ext>
            </a:extLst>
          </p:cNvPr>
          <p:cNvSpPr/>
          <p:nvPr/>
        </p:nvSpPr>
        <p:spPr>
          <a:xfrm>
            <a:off x="8834511" y="4375052"/>
            <a:ext cx="2405575" cy="13504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Кольцевым челноком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266FDDC-3B8C-4406-B6CB-A40B525DF02F}"/>
              </a:ext>
            </a:extLst>
          </p:cNvPr>
          <p:cNvCxnSpPr/>
          <p:nvPr/>
        </p:nvCxnSpPr>
        <p:spPr>
          <a:xfrm>
            <a:off x="731520" y="3151188"/>
            <a:ext cx="0" cy="2461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2A85A54-3D99-4E4A-95A5-26A67C97289E}"/>
              </a:ext>
            </a:extLst>
          </p:cNvPr>
          <p:cNvCxnSpPr>
            <a:cxnSpLocks/>
          </p:cNvCxnSpPr>
          <p:nvPr/>
        </p:nvCxnSpPr>
        <p:spPr>
          <a:xfrm flipH="1">
            <a:off x="731520" y="3151163"/>
            <a:ext cx="576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31B3B64-6867-4BB8-A460-43216CB350BF}"/>
              </a:ext>
            </a:extLst>
          </p:cNvPr>
          <p:cNvCxnSpPr/>
          <p:nvPr/>
        </p:nvCxnSpPr>
        <p:spPr>
          <a:xfrm>
            <a:off x="731520" y="4557932"/>
            <a:ext cx="576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C3A897F-B45D-462D-924C-D2BB3B2B8D6E}"/>
              </a:ext>
            </a:extLst>
          </p:cNvPr>
          <p:cNvCxnSpPr/>
          <p:nvPr/>
        </p:nvCxnSpPr>
        <p:spPr>
          <a:xfrm>
            <a:off x="731520" y="5598942"/>
            <a:ext cx="576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E249257-D0DE-418D-9809-8000E3520069}"/>
              </a:ext>
            </a:extLst>
          </p:cNvPr>
          <p:cNvCxnSpPr>
            <a:cxnSpLocks/>
          </p:cNvCxnSpPr>
          <p:nvPr/>
        </p:nvCxnSpPr>
        <p:spPr>
          <a:xfrm>
            <a:off x="731520" y="5106571"/>
            <a:ext cx="53644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6A16C32-F504-4DD8-9BED-CCB46503388B}"/>
              </a:ext>
            </a:extLst>
          </p:cNvPr>
          <p:cNvCxnSpPr>
            <a:stCxn id="21" idx="2"/>
          </p:cNvCxnSpPr>
          <p:nvPr/>
        </p:nvCxnSpPr>
        <p:spPr>
          <a:xfrm>
            <a:off x="9973994" y="3924886"/>
            <a:ext cx="14068" cy="45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4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EE93A-C0E1-4005-8DEA-98A1FAA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Колеблющиеся (качающиеся) в горизонтальном положении вдоль платформы (лодочка)</a:t>
            </a:r>
            <a:b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0BBBF-CD9D-48E2-91F4-EC0C2204F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5409"/>
            <a:ext cx="4183966" cy="4221554"/>
          </a:xfrm>
        </p:spPr>
        <p:txBody>
          <a:bodyPr/>
          <a:lstStyle/>
          <a:p>
            <a:r>
              <a:rPr lang="ru-RU" dirty="0"/>
              <a:t>Совместное производство немецкая фирма</a:t>
            </a:r>
            <a:r>
              <a:rPr lang="en-US" dirty="0"/>
              <a:t> NAUMANN</a:t>
            </a:r>
            <a:r>
              <a:rPr lang="ru-RU" dirty="0"/>
              <a:t> торговый дом попов и К</a:t>
            </a:r>
          </a:p>
          <a:p>
            <a:r>
              <a:rPr lang="ru-RU" dirty="0"/>
              <a:t>Наименование:</a:t>
            </a:r>
          </a:p>
          <a:p>
            <a:r>
              <a:rPr lang="ru-RU" dirty="0"/>
              <a:t>(</a:t>
            </a:r>
            <a:r>
              <a:rPr lang="ru-RU" dirty="0" err="1"/>
              <a:t>поповка</a:t>
            </a:r>
            <a:r>
              <a:rPr lang="ru-RU" dirty="0"/>
              <a:t>)</a:t>
            </a:r>
          </a:p>
          <a:p>
            <a:r>
              <a:rPr lang="ru-RU" dirty="0"/>
              <a:t>(белоручка)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ECECB5-CDDC-490A-A09F-AB97ED8A73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4708" y="1280076"/>
            <a:ext cx="6219092" cy="46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9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0E98E-7FCF-4451-99FA-EF2581A0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Колеблющиеся (качающиеся) в горизонтальном положении поперек платформы (пуля)</a:t>
            </a:r>
            <a:br>
              <a:rPr lang="ru-RU" sz="1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3CA0D-8D8A-450E-9A6D-26793274F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49394" cy="4351338"/>
          </a:xfrm>
        </p:spPr>
        <p:txBody>
          <a:bodyPr/>
          <a:lstStyle/>
          <a:p>
            <a:r>
              <a:rPr lang="ru-RU" dirty="0"/>
              <a:t>Ручные швейные машины фирма </a:t>
            </a:r>
            <a:r>
              <a:rPr lang="ru-RU" dirty="0" err="1"/>
              <a:t>зингер</a:t>
            </a:r>
            <a:r>
              <a:rPr lang="ru-RU" dirty="0"/>
              <a:t>. </a:t>
            </a:r>
          </a:p>
          <a:p>
            <a:r>
              <a:rPr lang="ru-RU" dirty="0"/>
              <a:t>Челнок (пуля)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22EB94-EA6F-4F4F-A46A-C70CF2BA9F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7229" y="2543969"/>
            <a:ext cx="6806571" cy="38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5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9A7BF-8AE3-45A8-B103-AB893C08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Центрально шпульный Колеблющийся (качающийся) в горизонтальном положении</a:t>
            </a:r>
            <a:b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C6981-58DF-4D2A-B7C2-57B50300F4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Швейное оборудование фирмы Зингер для средних и толстых тканей (кожа)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AB19C9-9335-4F9A-9CB8-FC9E01725E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416" t="-1932" r="-2715" b="1695"/>
          <a:stretch/>
        </p:blipFill>
        <p:spPr>
          <a:xfrm rot="16200000">
            <a:off x="6328024" y="1055762"/>
            <a:ext cx="5427018" cy="58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92AB3-CC41-420B-B76C-8AF83E9E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84767" cy="205451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Центрально шпульный Колеблющиеся (качающиеся) в вертикальном положении.</a:t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Швейное оборудование фирмы </a:t>
            </a:r>
            <a:r>
              <a:rPr lang="ru-RU" dirty="0" err="1">
                <a:solidFill>
                  <a:prstClr val="black"/>
                </a:solidFill>
                <a:latin typeface="Calibri" panose="020F0502020204030204"/>
              </a:rPr>
              <a:t>зингер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. Швейная машина 23 </a:t>
            </a:r>
            <a:r>
              <a:rPr lang="ru-RU" dirty="0" err="1">
                <a:solidFill>
                  <a:prstClr val="black"/>
                </a:solidFill>
                <a:latin typeface="Calibri" panose="020F0502020204030204"/>
              </a:rPr>
              <a:t>кл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. ПМЗ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B53224-98F1-450C-9935-D2F7479F93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9482" y="3289996"/>
            <a:ext cx="4514557" cy="3385917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53FB5739-A975-48B6-B972-3D4D16F6F9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6221" y="2867175"/>
            <a:ext cx="5256629" cy="39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0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239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Этапы развития челночных устройств в швейном оборудовании выполнил: М. И. КУРИЛЯК</vt:lpstr>
      <vt:lpstr>Классификация челночных устройств швейных машин осуществляют, в зависимости от того, какой из указанных признаков положен в её основу.</vt:lpstr>
      <vt:lpstr>Классификация челночных устройств в редакции   В.Я. Франц «оборудование швейного производства»</vt:lpstr>
      <vt:lpstr>Классификация челночных устройств швейных машин конца xIx начала xx века</vt:lpstr>
      <vt:lpstr>Колеблющиеся (качающиеся) в горизонтальном положении вдоль платформы (лодочка) </vt:lpstr>
      <vt:lpstr>Колеблющиеся (качающиеся) в горизонтальном положении поперек платформы (пуля) </vt:lpstr>
      <vt:lpstr>Центрально шпульный Колеблющийся (качающийся) в горизонтальном положении </vt:lpstr>
      <vt:lpstr>Центрально шпульный Колеблющиеся (качающиеся) в вертикальном положении. Швейное оборудование фирмы зингер. Швейная машина 23 кл. ПМЗ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челночных устройств в швейном оборудовании выполнил: М. И. КУРИЛЯК</dc:title>
  <dc:creator>Admin</dc:creator>
  <cp:lastModifiedBy>Admin</cp:lastModifiedBy>
  <cp:revision>18</cp:revision>
  <dcterms:created xsi:type="dcterms:W3CDTF">2025-01-13T01:31:50Z</dcterms:created>
  <dcterms:modified xsi:type="dcterms:W3CDTF">2025-01-15T13:52:15Z</dcterms:modified>
</cp:coreProperties>
</file>