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543" autoAdjust="0"/>
    <p:restoredTop sz="94660"/>
  </p:normalViewPr>
  <p:slideViewPr>
    <p:cSldViewPr>
      <p:cViewPr>
        <p:scale>
          <a:sx n="66" d="100"/>
          <a:sy n="66" d="100"/>
        </p:scale>
        <p:origin x="-124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4CB1C-C22D-4CD3-85DF-52729A41CC73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D169F-089D-4915-A9C3-6A2932458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747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D169F-089D-4915-A9C3-6A2932458EF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3482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D169F-089D-4915-A9C3-6A2932458EF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504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D169F-089D-4915-A9C3-6A2932458EF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534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D%D0%BB%D0%B5%D0%BC%D0%B5%D0%BD%D1%82%D0%B0%D1%80%D0%BD%D0%B0%D1%8F_%D1%87%D0%B0%D1%81%D1%82%D0%B8%D1%86%D0%B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Реферат</a:t>
            </a:r>
            <a:br>
              <a:rPr lang="ru-RU" dirty="0" smtClean="0"/>
            </a:br>
            <a:r>
              <a:rPr lang="ru-RU" dirty="0" smtClean="0"/>
              <a:t>на тему «Элементарные частицы»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7775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История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Первоначально термин «элементарная частица» подразумевал нечто абсолютно элементарное, первокирпичик материи. Однако, когда в 1950-х и 1960-х годах были открыты сотни адронов с похожими свойствами, стало ясно, что по крайней мере адроны обладают внутренними степенями свободы, то есть не являются в строгом смысле слова элементарными. Это подозрение в дальнейшем подтвердилось, когда выяснилось, что адроны состоят из кварков.</a:t>
            </a:r>
          </a:p>
          <a:p>
            <a:r>
              <a:rPr lang="ru-RU" dirty="0"/>
              <a:t>Таким образом, физики продвинулись ещё немного вглубь строения вещества: самыми элементарными, точечными частями вещества сейчас считаются лептоны и кварки. Для них (вместе с калибровочными бозонами) применяется термин «</a:t>
            </a:r>
            <a:r>
              <a:rPr lang="ru-RU" b="1" dirty="0"/>
              <a:t>фундаментальные</a:t>
            </a:r>
            <a:r>
              <a:rPr lang="ru-RU" dirty="0"/>
              <a:t> частицы».</a:t>
            </a:r>
          </a:p>
          <a:p>
            <a:r>
              <a:rPr lang="ru-RU" dirty="0"/>
              <a:t>В активно разрабатываемой примерно с середины 1980-х теории струн предполагается, что элементарные частицы и их взаимодействия являются следствиями различных видов колебаний особо малых «струн».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17956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Стандартная модель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Стандартная модель элементарных частиц включает в себя 12 ароматов фермионов, соответствующие им античастицы, а также калибровочные бозоны (фотон,глюоны, </a:t>
            </a:r>
            <a:r>
              <a:rPr lang="ru-RU" i="1" dirty="0"/>
              <a:t>W</a:t>
            </a:r>
            <a:r>
              <a:rPr lang="ru-RU" dirty="0"/>
              <a:t>- и </a:t>
            </a:r>
            <a:r>
              <a:rPr lang="ru-RU" i="1" dirty="0"/>
              <a:t>Z</a:t>
            </a:r>
            <a:r>
              <a:rPr lang="ru-RU" dirty="0"/>
              <a:t>-бозоны), которые переносят взаимодействия между частицами, и обнаруженный в 2012 году бозон Хиггса, отвечающий за наличие инертной массы у частиц. Однако Стандартная модель в значительной степени рассматривается скорее как теория временная, а не действительно фундаментальная, поскольку она не включает в себя гравитацию и содержит несколько десятков свободных параметров (массы частиц и т. д.), значения которых не вытекают непосредственно из теории. Возможно, существуют элементарные частицы, которые не описываются Стандартной моделью — например, такие, как гравитон (частица, переносящая гравитационные силы) или суперсимметричные партнёры обычных частиц. Всего модель описывает 61 частицу</a:t>
            </a:r>
            <a:r>
              <a:rPr lang="ru-RU" baseline="30000" dirty="0">
                <a:hlinkClick r:id="rId2"/>
              </a:rPr>
              <a:t>[3]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15299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Элементарные частицы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4034" y="1752600"/>
            <a:ext cx="7815931" cy="4373563"/>
          </a:xfrm>
        </p:spPr>
      </p:pic>
    </p:spTree>
    <p:extLst>
      <p:ext uri="{BB962C8B-B14F-4D97-AF65-F5344CB8AC3E}">
        <p14:creationId xmlns:p14="http://schemas.microsoft.com/office/powerpoint/2010/main" xmlns="" val="264657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Физика элементарных частиц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Фи́зика элемента́рных части́ц</a:t>
            </a:r>
            <a:r>
              <a:rPr lang="ru-RU" dirty="0"/>
              <a:t> (ФЭЧ), часто называемая также </a:t>
            </a:r>
            <a:r>
              <a:rPr lang="ru-RU" b="1" dirty="0"/>
              <a:t>фи́зикой высо́ких эне́ргий</a:t>
            </a:r>
            <a:r>
              <a:rPr lang="ru-RU" dirty="0"/>
              <a:t> или</a:t>
            </a:r>
            <a:r>
              <a:rPr lang="ru-RU" b="1" dirty="0"/>
              <a:t>субъядерной физикой</a:t>
            </a:r>
            <a:r>
              <a:rPr lang="ru-RU" dirty="0"/>
              <a:t> — раздел физики, изучающий структуру и свойства элементарных частици их взаимодействия.</a:t>
            </a:r>
          </a:p>
        </p:txBody>
      </p:sp>
    </p:spTree>
    <p:extLst>
      <p:ext uri="{BB962C8B-B14F-4D97-AF65-F5344CB8AC3E}">
        <p14:creationId xmlns:p14="http://schemas.microsoft.com/office/powerpoint/2010/main" xmlns="" val="190991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Теоретическая ФЭЧ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dirty="0"/>
              <a:t>Теоретическая ФЭЧ строит теоретические модели для объяснения данных, полученных в действующих экспериментах, получения предсказаний для будущих экспериментов и разработки математического инструментария для проведения исследований такого рода. На сегодняшний день основным орудием в теоретической физике элементарных частиц является квантовая теория поля. В рамках этой теоретической схемы любая элементарная частица рассматривается как квант возбуждения определённого квантового поля. Для каждого типа частиц вводится собственное поле. Квантовые поля взаимодействуют, в этом случае их кванты могут превращаться друг в друга.</a:t>
            </a:r>
          </a:p>
          <a:p>
            <a:r>
              <a:rPr lang="ru-RU" sz="1200" dirty="0"/>
              <a:t>На сегодняшний день основным инструментом создания новых моделей в ФЭЧ является построение новых лагранжианов. Лагранжиан состоит из динамической части, которая описывает динамику свободного квантового поля (не взаимодействующего с другими полями), и частью, описывающей либо самодействие поля, либо взаимодействие с другими полями. Если полный лагранжиан динамической системы известен, то, согласно лагранжеву формализму КТП, можно выписать уравнения движения (эволюции) системы полей и пытаться решить эту систему.</a:t>
            </a:r>
          </a:p>
          <a:p>
            <a:r>
              <a:rPr lang="ru-RU" sz="1200" dirty="0"/>
              <a:t>Главным результатом современной теоретической ФЭЧ является построение Стандартной модели физики элементарных частиц. Данная модель базируется на идее калибровочных взаимодействий полей и механизме спонтанного нарушения калибровочной симметрии (механизм Хиггса). За последние пару десятков лет её предсказания были многократно перепроверены в экспериментах, и в настоящее время она — единственная физическая теория, адекватно описывающая устройство нашего мира вплоть до расстояний порядка 10</a:t>
            </a:r>
            <a:r>
              <a:rPr lang="ru-RU" sz="1200" baseline="30000" dirty="0"/>
              <a:t>−18</a:t>
            </a:r>
            <a:r>
              <a:rPr lang="ru-RU" sz="1200" dirty="0"/>
              <a:t> м. Всего модель описывает 61 </a:t>
            </a:r>
            <a:r>
              <a:rPr lang="ru-RU" sz="1200" dirty="0" smtClean="0"/>
              <a:t>частицу</a:t>
            </a:r>
            <a:r>
              <a:rPr lang="ru-RU" sz="1200" baseline="30000" dirty="0"/>
              <a:t>.</a:t>
            </a:r>
            <a:endParaRPr lang="ru-RU" sz="1200" dirty="0"/>
          </a:p>
          <a:p>
            <a:r>
              <a:rPr lang="ru-RU" sz="1200" dirty="0"/>
              <a:t>Перед физиками, работающими в области теоретической ФЭЧ, стоят две основные задачи: создание новых моделей для описания экспериментов и доведение предсказаний этих моделей (в том числе и Стандартной модели) до экспериментально проверяемых величин. Второй задачей занимается феноменология элементарных частиц.</a:t>
            </a:r>
          </a:p>
        </p:txBody>
      </p:sp>
    </p:spTree>
    <p:extLst>
      <p:ext uri="{BB962C8B-B14F-4D97-AF65-F5344CB8AC3E}">
        <p14:creationId xmlns:p14="http://schemas.microsoft.com/office/powerpoint/2010/main" xmlns="" val="1490407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Концепция взаимодействия в ФЭЧ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Взаимодействие</a:t>
            </a:r>
            <a:r>
              <a:rPr lang="ru-RU" dirty="0"/>
              <a:t> частиц в ФЭЧ принципиально отличается от взаимодействия объектов в других областях физики. Классическая механика изучает движение тел, которые, в принципе, могут друг с другом взаимодействовать. Однако механизмы этого взаимодействия в классической механике не уточняются. В противоположность этому, ФЭЧ уделяет одинаковое внимание как самим частицам, так и процессу их взаимодействия. Связано это с тем, что в ФЭЧ удаётся описать электромагнитное, сильное и слабое взаимодействие как обмен виртуальными частицами. Важным постулатом в таком описании явилось требование симметрии нашего мира относительно калибровочных преобразований.</a:t>
            </a:r>
          </a:p>
          <a:p>
            <a:r>
              <a:rPr lang="ru-RU" dirty="0"/>
              <a:t>Равноправие частиц и их взаимодействий красивым образом проявляется в суперсимметричных теориях, в которых постулируется существование в нашем мире ещё одной скрытой симметрии: суперсимметрии. Можно сказать, что при преобразовании суперсимметрии частицы превращаются во взаимодействия, а взаимодействия — в частицы.</a:t>
            </a:r>
          </a:p>
          <a:p>
            <a:r>
              <a:rPr lang="ru-RU" dirty="0"/>
              <a:t>Уже отсюда видна исключительная </a:t>
            </a:r>
            <a:r>
              <a:rPr lang="ru-RU" b="1" dirty="0"/>
              <a:t>фундаментальность</a:t>
            </a:r>
            <a:r>
              <a:rPr lang="ru-RU" dirty="0"/>
              <a:t> ФЭЧ — в ней делается попытка понять многие свойства нашего мира, которые до этого (в других разделах физики) принимались лишь как данность.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1689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используемой литературы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1) Марков М.А. О природе материи. М., 1976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2</a:t>
            </a:r>
            <a:r>
              <a:rPr lang="ru-RU" dirty="0"/>
              <a:t>) Газиорович С. Физика элементарных частиц, пер. с </a:t>
            </a:r>
            <a:r>
              <a:rPr lang="ru-RU" dirty="0" smtClean="0"/>
              <a:t>               английского</a:t>
            </a:r>
            <a:r>
              <a:rPr lang="ru-RU" dirty="0"/>
              <a:t>, М. 1969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3</a:t>
            </a:r>
            <a:r>
              <a:rPr lang="ru-RU" dirty="0"/>
              <a:t>) Коккедэ Я., Теория кварков, пер. с англ., М., 1971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4</a:t>
            </a:r>
            <a:r>
              <a:rPr lang="ru-RU" dirty="0"/>
              <a:t>) И., Иоффе Б. Л., Окунь Л. Б., Новые элементарные частицы, "Успехи физических наук", 1975, т. 117, в. 2, с. 227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5</a:t>
            </a:r>
            <a:r>
              <a:rPr lang="ru-RU" dirty="0"/>
              <a:t>) Боголюбов Н. Н., Ширков Д. В., Введение в теорию квантованных полей, 3 изд., М., 1976;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6</a:t>
            </a:r>
            <a:r>
              <a:rPr lang="ru-RU" dirty="0"/>
              <a:t>) Новости фундаментальной физики, пер. с англ., М., 1977, с 120-240.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9779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1)Что такое элементарная частица?</a:t>
            </a:r>
            <a:br>
              <a:rPr lang="ru-RU" dirty="0" smtClean="0"/>
            </a:br>
            <a:r>
              <a:rPr lang="ru-RU" dirty="0" smtClean="0"/>
              <a:t>2)Классификация</a:t>
            </a:r>
            <a:br>
              <a:rPr lang="ru-RU" dirty="0" smtClean="0"/>
            </a:br>
            <a:r>
              <a:rPr lang="ru-RU" dirty="0" smtClean="0"/>
              <a:t>    -по времени жизни</a:t>
            </a:r>
            <a:br>
              <a:rPr lang="ru-RU" dirty="0" smtClean="0"/>
            </a:br>
            <a:r>
              <a:rPr lang="ru-RU" dirty="0" smtClean="0"/>
              <a:t>    -по массе</a:t>
            </a:r>
            <a:br>
              <a:rPr lang="ru-RU" dirty="0" smtClean="0"/>
            </a:br>
            <a:r>
              <a:rPr lang="ru-RU" dirty="0" smtClean="0"/>
              <a:t>    -по величине спина</a:t>
            </a:r>
            <a:br>
              <a:rPr lang="ru-RU" dirty="0" smtClean="0"/>
            </a:br>
            <a:r>
              <a:rPr lang="ru-RU" dirty="0" smtClean="0"/>
              <a:t>    -по видам взаимодействий</a:t>
            </a:r>
            <a:br>
              <a:rPr lang="ru-RU" dirty="0" smtClean="0"/>
            </a:br>
            <a:r>
              <a:rPr lang="ru-RU" dirty="0" smtClean="0"/>
              <a:t>3)Размеры Элементарных частиц</a:t>
            </a:r>
            <a:br>
              <a:rPr lang="ru-RU" dirty="0" smtClean="0"/>
            </a:br>
            <a:r>
              <a:rPr lang="ru-RU" dirty="0" smtClean="0"/>
              <a:t>4)История</a:t>
            </a:r>
            <a:br>
              <a:rPr lang="ru-RU" dirty="0" smtClean="0"/>
            </a:br>
            <a:r>
              <a:rPr lang="ru-RU" dirty="0" smtClean="0"/>
              <a:t>5)Стандартная модель</a:t>
            </a:r>
            <a:br>
              <a:rPr lang="ru-RU" dirty="0" smtClean="0"/>
            </a:br>
            <a:r>
              <a:rPr lang="ru-RU" dirty="0" smtClean="0"/>
              <a:t>    -Фермионы</a:t>
            </a:r>
            <a:br>
              <a:rPr lang="ru-RU" dirty="0" smtClean="0"/>
            </a:br>
            <a:r>
              <a:rPr lang="ru-RU" dirty="0" smtClean="0"/>
              <a:t>    -Античастицы</a:t>
            </a:r>
            <a:br>
              <a:rPr lang="ru-RU" dirty="0" smtClean="0"/>
            </a:br>
            <a:r>
              <a:rPr lang="ru-RU" dirty="0" smtClean="0"/>
              <a:t>    -Кварки</a:t>
            </a:r>
            <a:br>
              <a:rPr lang="ru-RU" dirty="0" smtClean="0"/>
            </a:br>
            <a:r>
              <a:rPr lang="ru-RU" dirty="0" smtClean="0"/>
              <a:t>6)</a:t>
            </a:r>
            <a:r>
              <a:rPr lang="ru-RU" dirty="0"/>
              <a:t> Физика элементарных </a:t>
            </a:r>
            <a:r>
              <a:rPr lang="ru-RU" dirty="0" smtClean="0"/>
              <a:t>частиц</a:t>
            </a:r>
            <a:br>
              <a:rPr lang="ru-RU" dirty="0" smtClean="0"/>
            </a:br>
            <a:r>
              <a:rPr lang="ru-RU" dirty="0" smtClean="0"/>
              <a:t>7)</a:t>
            </a:r>
            <a:r>
              <a:rPr lang="ru-RU" dirty="0"/>
              <a:t> Теоретическая </a:t>
            </a:r>
            <a:r>
              <a:rPr lang="ru-RU" dirty="0" smtClean="0"/>
              <a:t>ФЭЧ</a:t>
            </a:r>
            <a:br>
              <a:rPr lang="ru-RU" dirty="0" smtClean="0"/>
            </a:br>
            <a:r>
              <a:rPr lang="ru-RU" dirty="0" smtClean="0"/>
              <a:t>8)</a:t>
            </a:r>
            <a:r>
              <a:rPr lang="ru-RU" dirty="0"/>
              <a:t> Концепция взаимодействия в ФЭЧ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337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Элемента́рная части́ца</a:t>
            </a:r>
            <a:r>
              <a:rPr lang="ru-RU" dirty="0"/>
              <a:t> — собирательный термин, относящийся к микрообъектам в субъядерном масштабе, которые невозможно расщепить на составные части.</a:t>
            </a:r>
          </a:p>
          <a:p>
            <a:r>
              <a:rPr lang="ru-RU" dirty="0"/>
              <a:t>Следует иметь в виду, что некоторые элементарные частицы (электрон, нейтрино, кварки и т. д.) на данный момент считаются бесструктурными и рассматриваются как первичные </a:t>
            </a:r>
            <a:r>
              <a:rPr lang="ru-RU" i="1" dirty="0"/>
              <a:t>фундаментальные частицы</a:t>
            </a:r>
            <a:r>
              <a:rPr lang="ru-RU" dirty="0"/>
              <a:t>. Другие элементарные частицы (так называемые </a:t>
            </a:r>
            <a:r>
              <a:rPr lang="ru-RU" i="1" dirty="0"/>
              <a:t>составные частицы</a:t>
            </a:r>
            <a:r>
              <a:rPr lang="ru-RU" dirty="0"/>
              <a:t>, в том числе частицы, составляющие ядро атома —протоны и нейтроны) имеют сложную внутреннюю структуру, но, тем не менее, по современным представлениям, разделить их на части невозможно по причине эффекта конфайнмента.</a:t>
            </a:r>
          </a:p>
          <a:p>
            <a:r>
              <a:rPr lang="ru-RU" dirty="0"/>
              <a:t>Всего вместе с античастицами открыто более 350 элементарных частиц. Из них стабильны фотон, электронное и мюонное нейтрино, электрон, протон и их античастицы. Остальные элементарные частицы самопроизвольно распадаются за время от приблизительно 1000 секунд (для свободного нейтрона) до ничтожно малой доли секунды (от 10</a:t>
            </a:r>
            <a:r>
              <a:rPr lang="ru-RU" baseline="30000" dirty="0"/>
              <a:t>−24</a:t>
            </a:r>
            <a:r>
              <a:rPr lang="ru-RU" dirty="0"/>
              <a:t> до 10</a:t>
            </a:r>
            <a:r>
              <a:rPr lang="ru-RU" baseline="30000" dirty="0"/>
              <a:t>−22</a:t>
            </a:r>
            <a:r>
              <a:rPr lang="ru-RU" dirty="0"/>
              <a:t> для резонансов).</a:t>
            </a:r>
          </a:p>
          <a:p>
            <a:r>
              <a:rPr lang="ru-RU" dirty="0"/>
              <a:t>Строение и поведение элементарных частиц изучается физикой элементарных </a:t>
            </a:r>
            <a:r>
              <a:rPr lang="ru-RU" dirty="0" smtClean="0"/>
              <a:t>частиц.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8855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По времени </a:t>
            </a:r>
            <a:r>
              <a:rPr lang="ru-RU" b="1" dirty="0" smtClean="0"/>
              <a:t>жизни</a:t>
            </a:r>
            <a:endParaRPr lang="ru-RU" b="1" dirty="0"/>
          </a:p>
          <a:p>
            <a:r>
              <a:rPr lang="ru-RU" dirty="0"/>
              <a:t>Все элементарные частицы делятся на два класса:</a:t>
            </a:r>
          </a:p>
          <a:p>
            <a:r>
              <a:rPr lang="ru-RU" dirty="0"/>
              <a:t>Стабильные элементарные частицы — частицы, имеющие бесконечно большое время жизни в свободном состоянии (протон, электрон, нейтрино, фотон, гравитони их античастицы).</a:t>
            </a:r>
          </a:p>
          <a:p>
            <a:r>
              <a:rPr lang="ru-RU" dirty="0"/>
              <a:t>Нестабильные элементарные частицы — частицы, распадающиеся на другие частицы в свободном состоянии за конечное время (все остальные частицы).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1472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По </a:t>
            </a:r>
            <a:r>
              <a:rPr lang="ru-RU" b="1" dirty="0" smtClean="0"/>
              <a:t>массе</a:t>
            </a:r>
            <a:endParaRPr lang="ru-RU" b="1" dirty="0"/>
          </a:p>
          <a:p>
            <a:r>
              <a:rPr lang="ru-RU" dirty="0"/>
              <a:t>Все элементарные частицы делятся на два класса:</a:t>
            </a:r>
          </a:p>
          <a:p>
            <a:r>
              <a:rPr lang="ru-RU" dirty="0"/>
              <a:t>Безмассовые частицы — частицы с нулевой массой (фотон, глюон, гравитон и их античастицы).</a:t>
            </a:r>
          </a:p>
          <a:p>
            <a:r>
              <a:rPr lang="ru-RU" dirty="0"/>
              <a:t>Частицы с ненулевой массой (все остальные частицы).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871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По величине </a:t>
            </a:r>
          </a:p>
          <a:p>
            <a:r>
              <a:rPr lang="ru-RU" dirty="0"/>
              <a:t>Все элементарные частицы делятся на два класса:</a:t>
            </a:r>
          </a:p>
          <a:p>
            <a:r>
              <a:rPr lang="ru-RU" dirty="0"/>
              <a:t>бозоны — частицы с целым </a:t>
            </a:r>
            <a:r>
              <a:rPr lang="ru-RU" dirty="0" smtClean="0"/>
              <a:t>спином</a:t>
            </a:r>
            <a:r>
              <a:rPr lang="ru-RU" baseline="30000" dirty="0"/>
              <a:t> </a:t>
            </a:r>
            <a:r>
              <a:rPr lang="ru-RU" dirty="0" smtClean="0"/>
              <a:t>(например</a:t>
            </a:r>
            <a:r>
              <a:rPr lang="ru-RU" dirty="0"/>
              <a:t>, фотон, глюон, мезоны, бозон Хиггса);</a:t>
            </a:r>
          </a:p>
          <a:p>
            <a:r>
              <a:rPr lang="ru-RU" dirty="0"/>
              <a:t>фермионы — частицы с полуцелым </a:t>
            </a:r>
            <a:r>
              <a:rPr lang="ru-RU" dirty="0" smtClean="0"/>
              <a:t>спином</a:t>
            </a:r>
            <a:r>
              <a:rPr lang="ru-RU" baseline="30000" dirty="0"/>
              <a:t> </a:t>
            </a:r>
            <a:r>
              <a:rPr lang="ru-RU" dirty="0" smtClean="0"/>
              <a:t>(например</a:t>
            </a:r>
            <a:r>
              <a:rPr lang="ru-RU" dirty="0"/>
              <a:t>, электрон, протон, нейтрон, нейтрино).</a:t>
            </a:r>
          </a:p>
        </p:txBody>
      </p:sp>
    </p:spTree>
    <p:extLst>
      <p:ext uri="{BB962C8B-B14F-4D97-AF65-F5344CB8AC3E}">
        <p14:creationId xmlns:p14="http://schemas.microsoft.com/office/powerpoint/2010/main" xmlns="" val="3915370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По видам </a:t>
            </a:r>
            <a:r>
              <a:rPr lang="ru-RU" b="1" dirty="0" smtClean="0"/>
              <a:t>взаимодействий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Составные </a:t>
            </a:r>
            <a:r>
              <a:rPr lang="ru-RU" b="1" dirty="0" smtClean="0"/>
              <a:t>частицы</a:t>
            </a:r>
            <a:endParaRPr lang="ru-RU" b="1" dirty="0"/>
          </a:p>
          <a:p>
            <a:r>
              <a:rPr lang="ru-RU" dirty="0"/>
              <a:t>Адроны — частицы, участвующие во всех видах фундаментальных взаимодействий. Они состоят из кварков и подразделяются, в свою очередь, на:</a:t>
            </a:r>
          </a:p>
          <a:p>
            <a:pPr lvl="1"/>
            <a:r>
              <a:rPr lang="ru-RU" dirty="0"/>
              <a:t>мезоны — адроны с целым спином, то есть являющиеся бозонами;</a:t>
            </a:r>
          </a:p>
          <a:p>
            <a:pPr lvl="1"/>
            <a:r>
              <a:rPr lang="ru-RU" dirty="0"/>
              <a:t>барионы — адроны с полуцелым спином, то есть фермионы. К ним, в частности, относятся частицы, составляющие ядро атома, — протон и нейтрон.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92581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5257800"/>
          </a:xfrm>
        </p:spPr>
        <p:txBody>
          <a:bodyPr>
            <a:noAutofit/>
          </a:bodyPr>
          <a:lstStyle/>
          <a:p>
            <a:r>
              <a:rPr lang="ru-RU" sz="1600" b="1" dirty="0"/>
              <a:t>По видам </a:t>
            </a:r>
            <a:r>
              <a:rPr lang="ru-RU" sz="1600" b="1" dirty="0" smtClean="0"/>
              <a:t>взаимодействий</a:t>
            </a:r>
            <a:br>
              <a:rPr lang="ru-RU" sz="1600" b="1" dirty="0" smtClean="0"/>
            </a:br>
            <a:r>
              <a:rPr lang="ru-RU" sz="1600" b="1" dirty="0" smtClean="0"/>
              <a:t>Фундаментальные частицы</a:t>
            </a:r>
            <a:br>
              <a:rPr lang="ru-RU" sz="1600" b="1" dirty="0" smtClean="0"/>
            </a:br>
            <a:r>
              <a:rPr lang="ru-RU" sz="1300" dirty="0"/>
              <a:t>Лептоны — фермионы, которые имеют вид точечных частиц (то есть не состоящих ни из чего) вплоть до масштабов порядка 10</a:t>
            </a:r>
            <a:r>
              <a:rPr lang="ru-RU" sz="1300" baseline="30000" dirty="0"/>
              <a:t>−18</a:t>
            </a:r>
            <a:r>
              <a:rPr lang="ru-RU" sz="1300" dirty="0"/>
              <a:t> м. Не участвуют в сильных взаимодействиях. Участие в электромагнитных взаимодействиях экспериментально наблюдалось только для заряженных лептонов (электроны, мюоны, тау-лептоны) и не наблюдалось для нейтрино. Известны 6 типов лептонов.</a:t>
            </a:r>
          </a:p>
          <a:p>
            <a:r>
              <a:rPr lang="ru-RU" sz="1300" dirty="0"/>
              <a:t>Кварки — дробнозаряженные частицы, входящие в состав адронов. В свободном состоянии не наблюдались (для объяснения отсутствия таких наблюдений предложен механизм конфайнмента). Как и лептоны, делятся на 6 типов и считаются бесструктурными, однако, в отличие от лептонов, участвуют в сильном взаимодействии.</a:t>
            </a:r>
          </a:p>
          <a:p>
            <a:r>
              <a:rPr lang="ru-RU" sz="1300" dirty="0"/>
              <a:t>Калибровочные бозоны — частицы, посредством обмена которыми осуществляются взаимодействия:</a:t>
            </a:r>
          </a:p>
          <a:p>
            <a:pPr lvl="1"/>
            <a:r>
              <a:rPr lang="ru-RU" sz="1300" dirty="0"/>
              <a:t>фотон — частица, переносящая электромагнитное взаимодействие;</a:t>
            </a:r>
          </a:p>
          <a:p>
            <a:pPr lvl="1"/>
            <a:r>
              <a:rPr lang="ru-RU" sz="1300" dirty="0"/>
              <a:t>восемь глюонов — частиц, переносящих сильное взаимодействие;</a:t>
            </a:r>
          </a:p>
          <a:p>
            <a:pPr lvl="1"/>
            <a:r>
              <a:rPr lang="ru-RU" sz="1300" dirty="0"/>
              <a:t>три промежуточных векторных бозона </a:t>
            </a:r>
            <a:r>
              <a:rPr lang="ru-RU" sz="1300" i="1" dirty="0"/>
              <a:t>W</a:t>
            </a:r>
            <a:r>
              <a:rPr lang="ru-RU" sz="1300" baseline="30000" dirty="0"/>
              <a:t>+</a:t>
            </a:r>
            <a:r>
              <a:rPr lang="ru-RU" sz="1300" dirty="0"/>
              <a:t>, </a:t>
            </a:r>
            <a:r>
              <a:rPr lang="ru-RU" sz="1300" i="1" dirty="0"/>
              <a:t>W</a:t>
            </a:r>
            <a:r>
              <a:rPr lang="ru-RU" sz="1300" baseline="30000" dirty="0"/>
              <a:t>−</a:t>
            </a:r>
            <a:r>
              <a:rPr lang="ru-RU" sz="1300" dirty="0"/>
              <a:t> и </a:t>
            </a:r>
            <a:r>
              <a:rPr lang="ru-RU" sz="1300" i="1" dirty="0"/>
              <a:t>Z</a:t>
            </a:r>
            <a:r>
              <a:rPr lang="ru-RU" sz="1300" baseline="30000" dirty="0"/>
              <a:t>0</a:t>
            </a:r>
            <a:r>
              <a:rPr lang="ru-RU" sz="1300" dirty="0"/>
              <a:t>, переносящие слабое взаимодействие;</a:t>
            </a:r>
          </a:p>
          <a:p>
            <a:pPr lvl="1"/>
            <a:r>
              <a:rPr lang="ru-RU" sz="1300" dirty="0"/>
              <a:t>гравитон — гипотетическая частица, переносящая гравитационное взаимодействие. Существование гравитонов, хотя пока не доказано экспериментально в связи со слабостью гравитационного взаимодействия, считается вполне вероятным; однако гравитон не входит в Стандартную модель элементарных частиц.</a:t>
            </a:r>
          </a:p>
          <a:p>
            <a:r>
              <a:rPr lang="ru-RU" sz="1300" dirty="0"/>
              <a:t>Адроны и лептоны образуют вещество. Калибровочные бозоны — это кванты разных типов взаимодействий.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xmlns="" val="2010225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Размеры элементарных частиц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r>
              <a:rPr lang="ru-RU" sz="1200" dirty="0"/>
              <a:t>Несмотря на большое разнообразие элементарных частиц, их размеры укладываются в две группы. Размеры адронов (как барионов, так и мезонов) составляют около10</a:t>
            </a:r>
            <a:r>
              <a:rPr lang="ru-RU" sz="1200" baseline="30000" dirty="0"/>
              <a:t>−15</a:t>
            </a:r>
            <a:r>
              <a:rPr lang="ru-RU" sz="1200" dirty="0"/>
              <a:t> м, что близко к среднему расстоянию между входящими в них кварками. Размеры фундаментальных, бесструктурных частиц — калибровочных бозонов, кварков и лептонов — в пределах погрешности эксперимента согласуются с их точечностью (верхний предел диаметра составляет около 10</a:t>
            </a:r>
            <a:r>
              <a:rPr lang="ru-RU" sz="1200" baseline="30000" dirty="0"/>
              <a:t>−18</a:t>
            </a:r>
            <a:r>
              <a:rPr lang="ru-RU" sz="1200" dirty="0"/>
              <a:t> м) (</a:t>
            </a:r>
            <a:r>
              <a:rPr lang="ru-RU" sz="1200" i="1" dirty="0"/>
              <a:t>см. пояснение</a:t>
            </a:r>
            <a:r>
              <a:rPr lang="ru-RU" sz="1200" dirty="0"/>
              <a:t>). Если в дальнейших экспериментах окончательные размеры этих частиц не будут обнаружены, то это может свидетельствовать о том, что размеры калибровочных бозонов, кварков и лептонов близки к фундаментальной длине (которая весьма </a:t>
            </a:r>
            <a:r>
              <a:rPr lang="ru-RU" sz="1200" dirty="0" smtClean="0"/>
              <a:t>вероятно</a:t>
            </a:r>
            <a:r>
              <a:rPr lang="ru-RU" sz="1200" dirty="0"/>
              <a:t> может оказаться планковской длиной, равной 1,6·10</a:t>
            </a:r>
            <a:r>
              <a:rPr lang="ru-RU" sz="1200" baseline="30000" dirty="0"/>
              <a:t>−35</a:t>
            </a:r>
            <a:r>
              <a:rPr lang="ru-RU" sz="1200" dirty="0"/>
              <a:t> м).</a:t>
            </a:r>
          </a:p>
          <a:p>
            <a:r>
              <a:rPr lang="ru-RU" sz="1200" dirty="0"/>
              <a:t>Следует отметить, однако, что размер элементарной частицы является достаточно сложной концепцией, не всегда согласующейся с классическими представлениями. Во-первых, принцип неопределённости не позволяет строго локализовать физическую частицу. Волновой пакет, представляющий частицу как суперпозицию точно локализованных квантовых состояний, всегда имеет конечные размеры и определённую пространственную структуру, причём размеры пакета могут быть вполне макроскопическими — например, электрон в эксперименте с интерференцией на двух щелях «чувствует» обе щели интерферометра, разнесённые на макроскопическое расстояние. Во-вторых, физическая частица меняет структуру вакуума вокруг себя, создавая «шубу» из кратковременно существующих </a:t>
            </a:r>
            <a:r>
              <a:rPr lang="ru-RU" sz="1200" dirty="0" smtClean="0"/>
              <a:t>виртуальных частиц—</a:t>
            </a:r>
            <a:r>
              <a:rPr lang="ru-RU" sz="1200" dirty="0"/>
              <a:t> </a:t>
            </a:r>
            <a:r>
              <a:rPr lang="ru-RU" sz="1200" dirty="0" smtClean="0"/>
              <a:t>фермион-антифермионных пар</a:t>
            </a:r>
          </a:p>
          <a:p>
            <a:r>
              <a:rPr lang="ru-RU" sz="1200" dirty="0"/>
              <a:t> </a:t>
            </a:r>
            <a:r>
              <a:rPr lang="ru-RU" sz="1200" dirty="0" smtClean="0"/>
              <a:t>и </a:t>
            </a:r>
            <a:r>
              <a:rPr lang="ru-RU" sz="1200" dirty="0"/>
              <a:t>бозонов-переносчиков взаимодействий. Пространственные размеры этой области зависят откалибровочных зарядов, которыми обладает частица, и от масс промежуточных бозонов (радиус оболочки из массивных виртуальных бозонов близок к ихкомптоновской длине волны, которая, в свою очередь, обратно пропорциональна их массе). Так, радиус электрона с точки зрения нейтрино (между ними возможно только слабое взаимодействие) примерно равен комптоновской длине волны W-бозонов, ~3×10</a:t>
            </a:r>
            <a:r>
              <a:rPr lang="ru-RU" sz="1200" baseline="30000" dirty="0"/>
              <a:t>−18</a:t>
            </a:r>
            <a:r>
              <a:rPr lang="ru-RU" sz="1200" dirty="0"/>
              <a:t> м, а размеры области сильного взаимодействия адрона определяются комптоновской длиной волны легчайшего из адронов, </a:t>
            </a:r>
            <a:r>
              <a:rPr lang="ru-RU" sz="1200" dirty="0" smtClean="0"/>
              <a:t>пимезона~10</a:t>
            </a:r>
            <a:r>
              <a:rPr lang="ru-RU" sz="1200" baseline="30000" dirty="0"/>
              <a:t>−15</a:t>
            </a:r>
            <a:r>
              <a:rPr lang="ru-RU" sz="1200" dirty="0"/>
              <a:t> м), выступающего здесь как переносчик взаимодействия.</a:t>
            </a:r>
          </a:p>
          <a:p>
            <a:endParaRPr lang="ru-RU" sz="12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744035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</TotalTime>
  <Words>178</Words>
  <Application>Microsoft Office PowerPoint</Application>
  <PresentationFormat>Экран (4:3)</PresentationFormat>
  <Paragraphs>65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Аптека</vt:lpstr>
      <vt:lpstr>Реферат на тему «Элементарные частицы»</vt:lpstr>
      <vt:lpstr>План</vt:lpstr>
      <vt:lpstr>Определение</vt:lpstr>
      <vt:lpstr>Классификация</vt:lpstr>
      <vt:lpstr>Классификация </vt:lpstr>
      <vt:lpstr>Классификация </vt:lpstr>
      <vt:lpstr>Классификация </vt:lpstr>
      <vt:lpstr>Классификация</vt:lpstr>
      <vt:lpstr>Размеры элементарных частиц</vt:lpstr>
      <vt:lpstr>История </vt:lpstr>
      <vt:lpstr>Стандартная модель </vt:lpstr>
      <vt:lpstr>Элементарные частицы</vt:lpstr>
      <vt:lpstr>Физика элементарных частиц </vt:lpstr>
      <vt:lpstr>Теоретическая ФЭЧ </vt:lpstr>
      <vt:lpstr>Концепция взаимодействия в ФЭЧ </vt:lpstr>
      <vt:lpstr>Список используемой литературы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Реферат на тему «Элементарные частицы»</dc:title>
  <dc:creator>Пользователь</dc:creator>
  <cp:lastModifiedBy>Учитель</cp:lastModifiedBy>
  <cp:revision>6</cp:revision>
  <dcterms:created xsi:type="dcterms:W3CDTF">2016-05-12T13:14:54Z</dcterms:created>
  <dcterms:modified xsi:type="dcterms:W3CDTF">2021-03-13T03:41:57Z</dcterms:modified>
</cp:coreProperties>
</file>