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3380259336264E-2"/>
                  <c:y val="-4.9152097854336871E-2"/>
                </c:manualLayout>
              </c:layout>
              <c:tx>
                <c:rich>
                  <a:bodyPr/>
                  <a:lstStyle/>
                  <a:p>
                    <a:fld id="{82814150-370E-4689-8B86-AB67FE7B893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5586839557509021E-3"/>
                  <c:y val="-4.047819823298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117367911501804E-2"/>
                  <c:y val="-4.047819823298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 уч. год</c:v>
                </c:pt>
                <c:pt idx="1">
                  <c:v>2021-2022 уч. год </c:v>
                </c:pt>
                <c:pt idx="2">
                  <c:v>2022-2023 уч.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0.02</c:v>
                </c:pt>
                <c:pt idx="1">
                  <c:v>0.09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Экология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8184646150427735E-3"/>
                  <c:y val="-3.4695598485414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377148570793722E-2"/>
                  <c:y val="-3.7586898359198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896709889377371E-2"/>
                  <c:y val="-3.7586898359198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 уч. год</c:v>
                </c:pt>
                <c:pt idx="1">
                  <c:v>2021-2022 уч. год </c:v>
                </c:pt>
                <c:pt idx="2">
                  <c:v>2022-2023 уч.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0.02</c:v>
                </c:pt>
                <c:pt idx="1">
                  <c:v>0.06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0031416"/>
        <c:axId val="234988424"/>
        <c:axId val="0"/>
      </c:bar3DChart>
      <c:catAx>
        <c:axId val="300031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988424"/>
        <c:crosses val="autoZero"/>
        <c:auto val="1"/>
        <c:lblAlgn val="ctr"/>
        <c:lblOffset val="100"/>
        <c:noMultiLvlLbl val="0"/>
      </c:catAx>
      <c:valAx>
        <c:axId val="2349884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03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7А-7Б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064392022285589E-3"/>
                  <c:y val="-3.821334666518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321960111427947E-3"/>
                  <c:y val="-5.8789764100285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 уч. год</c:v>
                </c:pt>
                <c:pt idx="1">
                  <c:v>2021-2022 уч. год</c:v>
                </c:pt>
                <c:pt idx="2">
                  <c:v>2022-2023 уч.год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56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8А-8Б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983709628971267E-2"/>
                  <c:y val="-3.821334666518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09466437885503E-2"/>
                  <c:y val="-4.115283487019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354540853485317E-2"/>
                  <c:y val="-4.115283487019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 уч. год</c:v>
                </c:pt>
                <c:pt idx="1">
                  <c:v>2021-2022 уч. год</c:v>
                </c:pt>
                <c:pt idx="2">
                  <c:v>2022-2023 уч.год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</c:v>
                </c:pt>
                <c:pt idx="1">
                  <c:v>54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412704"/>
        <c:axId val="451413488"/>
        <c:axId val="0"/>
      </c:bar3DChart>
      <c:catAx>
        <c:axId val="45141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413488"/>
        <c:crosses val="autoZero"/>
        <c:auto val="1"/>
        <c:lblAlgn val="ctr"/>
        <c:lblOffset val="100"/>
        <c:noMultiLvlLbl val="0"/>
      </c:catAx>
      <c:valAx>
        <c:axId val="4514134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41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8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9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5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3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2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6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5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3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850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147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68929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0731" y="2553443"/>
            <a:ext cx="9068586" cy="2590800"/>
          </a:xfrm>
        </p:spPr>
        <p:txBody>
          <a:bodyPr/>
          <a:lstStyle/>
          <a:p>
            <a:r>
              <a:rPr lang="ru-RU" sz="2400" dirty="0"/>
              <a:t>Дополнительная общеобразовательная программа </a:t>
            </a:r>
            <a:br>
              <a:rPr lang="ru-RU" sz="2400" dirty="0"/>
            </a:br>
            <a:r>
              <a:rPr lang="ru-RU" sz="2400" dirty="0"/>
              <a:t>(дополнительная общеразвивающая программа)</a:t>
            </a:r>
            <a:br>
              <a:rPr lang="ru-RU" sz="24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«ЭКОМОНИТОРИНГ ОКРУЖАЮЩЕЙ СРЕДЫ»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71503" y="4204266"/>
            <a:ext cx="3867814" cy="113385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Авторы: Кобелькова Вера </a:t>
            </a:r>
            <a:r>
              <a:rPr lang="ru-RU" dirty="0" smtClean="0"/>
              <a:t>Николаевна</a:t>
            </a:r>
            <a:r>
              <a:rPr lang="ru-RU" dirty="0"/>
              <a:t>,</a:t>
            </a:r>
          </a:p>
          <a:p>
            <a:pPr algn="just"/>
            <a:r>
              <a:rPr lang="ru-RU" dirty="0"/>
              <a:t>учитель химии МАОУ «СОШ №10»,</a:t>
            </a:r>
          </a:p>
          <a:p>
            <a:pPr algn="just"/>
            <a:r>
              <a:rPr lang="ru-RU" dirty="0"/>
              <a:t>Захарова Анна Александровна,</a:t>
            </a:r>
          </a:p>
          <a:p>
            <a:pPr algn="just"/>
            <a:r>
              <a:rPr lang="ru-RU" dirty="0"/>
              <a:t>учитель биологии МАОУ «СОШ №10»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788" y="0"/>
            <a:ext cx="2698063" cy="27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556" y="1079155"/>
            <a:ext cx="11277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Цель программы: </a:t>
            </a:r>
            <a:r>
              <a:rPr lang="ru-RU" dirty="0"/>
              <a:t>развитие у школьников системного </a:t>
            </a:r>
            <a:r>
              <a:rPr lang="ru-RU" dirty="0" smtClean="0"/>
              <a:t>экологического </a:t>
            </a:r>
            <a:r>
              <a:rPr lang="ru-RU" dirty="0"/>
              <a:t>мышления и приобретение ими практических навыков рационального природопользования как основы экологической культуры личности.</a:t>
            </a:r>
          </a:p>
          <a:p>
            <a:pPr algn="just"/>
            <a:r>
              <a:rPr lang="ru-RU" b="1" u="sng" dirty="0"/>
              <a:t>Задачи программы:</a:t>
            </a:r>
          </a:p>
          <a:p>
            <a:pPr algn="just"/>
            <a:r>
              <a:rPr lang="ru-RU" dirty="0"/>
              <a:t>- усвоение основных понятий и терминов;</a:t>
            </a:r>
          </a:p>
          <a:p>
            <a:pPr algn="just"/>
            <a:r>
              <a:rPr lang="ru-RU" dirty="0"/>
              <a:t>- изучение </a:t>
            </a:r>
            <a:r>
              <a:rPr lang="ru-RU" dirty="0" err="1"/>
              <a:t>общеэкологических</a:t>
            </a:r>
            <a:r>
              <a:rPr lang="ru-RU" dirty="0"/>
              <a:t> методов исследования популяций, биоценозов, экосистем, сред обитания в целом и их отдельных </a:t>
            </a:r>
            <a:r>
              <a:rPr lang="ru-RU" dirty="0" smtClean="0"/>
              <a:t>компонентов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- систематизация первичных знаний и представлений ребенка о </a:t>
            </a:r>
            <a:r>
              <a:rPr lang="ru-RU" dirty="0" smtClean="0"/>
              <a:t>природе </a:t>
            </a:r>
            <a:r>
              <a:rPr lang="ru-RU" dirty="0"/>
              <a:t>как взаимосвязанной и чувствительной к вмешательству человека ценности;</a:t>
            </a:r>
          </a:p>
          <a:p>
            <a:pPr algn="just"/>
            <a:r>
              <a:rPr lang="ru-RU" dirty="0"/>
              <a:t>- формирование способности теоретического прогнозирования и оценки последствий вмешательства в природу при решении житейских проблем;</a:t>
            </a:r>
          </a:p>
          <a:p>
            <a:pPr algn="just"/>
            <a:r>
              <a:rPr lang="ru-RU" dirty="0"/>
              <a:t>- практическое овладение системными знаниями о взаимодействии человека, природы и общества, об альтернативных способах разрешения экологических проблем, предотвращении нежелательных последствий </a:t>
            </a:r>
            <a:r>
              <a:rPr lang="ru-RU" dirty="0" smtClean="0"/>
              <a:t>антропогенного влияния </a:t>
            </a:r>
            <a:r>
              <a:rPr lang="ru-RU" dirty="0"/>
              <a:t>на природу;</a:t>
            </a:r>
          </a:p>
          <a:p>
            <a:pPr algn="just"/>
            <a:r>
              <a:rPr lang="ru-RU" dirty="0"/>
              <a:t>- формирование знаний таких методов экологического мониторинга как </a:t>
            </a:r>
            <a:r>
              <a:rPr lang="ru-RU" dirty="0" err="1"/>
              <a:t>биоиндикация</a:t>
            </a:r>
            <a:r>
              <a:rPr lang="ru-RU" dirty="0"/>
              <a:t>, физико-химические методы и умений ими пользоваться;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формирование нравственных запретов о нанесении ущерба </a:t>
            </a:r>
            <a:r>
              <a:rPr lang="ru-RU" dirty="0"/>
              <a:t>природе;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прививать </a:t>
            </a:r>
            <a:r>
              <a:rPr lang="ru-RU" dirty="0"/>
              <a:t>любовь к родному краю.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145309" y="535452"/>
            <a:ext cx="5926094" cy="662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3200" cap="all" spc="-100" dirty="0"/>
              <a:t>Цели и задачи программы</a:t>
            </a:r>
            <a:br>
              <a:rPr lang="ru-RU" sz="3200" cap="all" spc="-100" dirty="0"/>
            </a:br>
            <a:r>
              <a:rPr lang="ru-RU" sz="3200" cap="all" spc="-100" dirty="0"/>
              <a:t/>
            </a:r>
            <a:br>
              <a:rPr lang="ru-RU" sz="3200" cap="all" spc="-100" dirty="0"/>
            </a:br>
            <a:endParaRPr lang="ru-RU" sz="3200" cap="all" spc="-100" dirty="0"/>
          </a:p>
        </p:txBody>
      </p:sp>
    </p:spTree>
    <p:extLst>
      <p:ext uri="{BB962C8B-B14F-4D97-AF65-F5344CB8AC3E}">
        <p14:creationId xmlns:p14="http://schemas.microsoft.com/office/powerpoint/2010/main" val="16075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035" y="605706"/>
            <a:ext cx="108508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Объём и сроки освоения программы.</a:t>
            </a:r>
          </a:p>
          <a:p>
            <a:endParaRPr lang="ru-RU" dirty="0" smtClean="0"/>
          </a:p>
          <a:p>
            <a:r>
              <a:rPr lang="ru-RU" dirty="0" smtClean="0"/>
              <a:t>Срок </a:t>
            </a:r>
            <a:r>
              <a:rPr lang="ru-RU" dirty="0"/>
              <a:t>реализации программы – 1 </a:t>
            </a:r>
            <a:r>
              <a:rPr lang="ru-RU" dirty="0" smtClean="0"/>
              <a:t>год. </a:t>
            </a:r>
            <a:endParaRPr lang="ru-RU" dirty="0"/>
          </a:p>
          <a:p>
            <a:r>
              <a:rPr lang="ru-RU" dirty="0"/>
              <a:t>Продолжительность реализации всей программы 34 часа</a:t>
            </a:r>
            <a:r>
              <a:rPr lang="ru-RU" dirty="0" smtClean="0"/>
              <a:t>. Занятия проводятся 1 раз в неделю. </a:t>
            </a:r>
            <a:endParaRPr lang="ru-RU" dirty="0"/>
          </a:p>
          <a:p>
            <a:r>
              <a:rPr lang="ru-RU" dirty="0"/>
              <a:t>Структура образовательной программы представлена четырьмя разделами, рассчитанными на один учебный год.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93127"/>
              </p:ext>
            </p:extLst>
          </p:nvPr>
        </p:nvGraphicFramePr>
        <p:xfrm>
          <a:off x="757879" y="2979823"/>
          <a:ext cx="10569146" cy="3305556"/>
        </p:xfrm>
        <a:graphic>
          <a:graphicData uri="http://schemas.openxmlformats.org/drawingml/2006/table">
            <a:tbl>
              <a:tblPr firstRow="1" firstCol="1" bandRow="1"/>
              <a:tblGrid>
                <a:gridCol w="4537304"/>
                <a:gridCol w="1884549"/>
                <a:gridCol w="2091267"/>
                <a:gridCol w="2056026"/>
              </a:tblGrid>
              <a:tr h="0">
                <a:tc rowSpan="2"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Общее количество часов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них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Система экологического мониторинга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Объекты экологического мониторинга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Выбор и характеристика объектов экологического мониторинга.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Разработка проекта экологического мониторинга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54959" y="2405339"/>
            <a:ext cx="6974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cap="all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Тематическое </a:t>
            </a:r>
            <a:r>
              <a:rPr lang="ru-RU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6618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8429" y="504944"/>
            <a:ext cx="9538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Анализ результатов работы по программе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93773"/>
              </p:ext>
            </p:extLst>
          </p:nvPr>
        </p:nvGraphicFramePr>
        <p:xfrm>
          <a:off x="892544" y="1674494"/>
          <a:ext cx="10014074" cy="4509349"/>
        </p:xfrm>
        <a:graphic>
          <a:graphicData uri="http://schemas.openxmlformats.org/drawingml/2006/table">
            <a:tbl>
              <a:tblPr/>
              <a:tblGrid>
                <a:gridCol w="2113123"/>
                <a:gridCol w="592666"/>
                <a:gridCol w="658125"/>
                <a:gridCol w="665016"/>
                <a:gridCol w="665016"/>
                <a:gridCol w="665016"/>
                <a:gridCol w="665016"/>
                <a:gridCol w="665016"/>
                <a:gridCol w="665016"/>
                <a:gridCol w="665016"/>
                <a:gridCol w="665016"/>
                <a:gridCol w="665016"/>
                <a:gridCol w="665016"/>
              </a:tblGrid>
              <a:tr h="654430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Отношение к предмету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Безразличное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Отрицательное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911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год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7б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8Б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7б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8Б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7б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8Б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84">
                <a:tc rowSpan="2"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2020-2021 учебный год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84">
                <a:tc rowSpan="2"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2021-2022 учебный год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336">
                <a:tc rowSpan="2"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2022-2023 учебный год</a:t>
                      </a:r>
                    </a:p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37495" y="1089719"/>
            <a:ext cx="3986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Отношение к предмету </a:t>
            </a:r>
            <a:endParaRPr lang="ru-RU" sz="3200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9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03333"/>
              </p:ext>
            </p:extLst>
          </p:nvPr>
        </p:nvGraphicFramePr>
        <p:xfrm>
          <a:off x="609599" y="2323797"/>
          <a:ext cx="10913534" cy="3293779"/>
        </p:xfrm>
        <a:graphic>
          <a:graphicData uri="http://schemas.openxmlformats.org/drawingml/2006/table">
            <a:tbl>
              <a:tblPr/>
              <a:tblGrid>
                <a:gridCol w="2135816"/>
                <a:gridCol w="1197486"/>
                <a:gridCol w="1427996"/>
                <a:gridCol w="1538059"/>
                <a:gridCol w="1538059"/>
                <a:gridCol w="1538059"/>
                <a:gridCol w="1538059"/>
              </a:tblGrid>
              <a:tr h="46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Учебный год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2020-2021 учебный год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 2021-2022 учебный год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2022-2023 учебный год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Уровень участия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Кол-во участников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Кол-во победителей и призеров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Кол-во участников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Кол-во победителей и призеров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Кол-во участников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Кол-во победителей и призеров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609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Муниципальный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97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Республиканский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97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Всероссийский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68429" y="504944"/>
            <a:ext cx="9538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Анализ результатов работы по программе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8247" y="1089719"/>
            <a:ext cx="8496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Проектно-исследовательская деятельность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15868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99405364"/>
              </p:ext>
            </p:extLst>
          </p:nvPr>
        </p:nvGraphicFramePr>
        <p:xfrm>
          <a:off x="1041893" y="1959447"/>
          <a:ext cx="100811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1893" y="689094"/>
            <a:ext cx="987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ru-RU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Победители и призеры олимпиад по биологии и экологии</a:t>
            </a:r>
          </a:p>
        </p:txBody>
      </p:sp>
    </p:spTree>
    <p:extLst>
      <p:ext uri="{BB962C8B-B14F-4D97-AF65-F5344CB8AC3E}">
        <p14:creationId xmlns:p14="http://schemas.microsoft.com/office/powerpoint/2010/main" val="17963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65941118"/>
              </p:ext>
            </p:extLst>
          </p:nvPr>
        </p:nvGraphicFramePr>
        <p:xfrm>
          <a:off x="1075803" y="1660424"/>
          <a:ext cx="97210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42902" y="71968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2400" cap="all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Качество </a:t>
            </a:r>
            <a:r>
              <a:rPr lang="ru-RU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знаний по предмету биология</a:t>
            </a:r>
          </a:p>
        </p:txBody>
      </p:sp>
    </p:spTree>
    <p:extLst>
      <p:ext uri="{BB962C8B-B14F-4D97-AF65-F5344CB8AC3E}">
        <p14:creationId xmlns:p14="http://schemas.microsoft.com/office/powerpoint/2010/main" val="34464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587" y="1060223"/>
            <a:ext cx="1095593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ea typeface="Calibri"/>
                <a:cs typeface="Times New Roman"/>
              </a:rPr>
              <a:t>Обучение  </a:t>
            </a:r>
            <a:r>
              <a:rPr lang="ru-RU" dirty="0">
                <a:ea typeface="Calibri"/>
                <a:cs typeface="Times New Roman"/>
              </a:rPr>
              <a:t>по программе </a:t>
            </a:r>
            <a:r>
              <a:rPr lang="ru-RU" dirty="0"/>
              <a:t>позволяет учащимся обобщать полученные знания, применять сведения, полученные при изучении других предметов, высказывать собственную точку зрения и предлагать решения той или иной экологической проблемы. Особенно мощным рычагом экологического образования является самостоятельная </a:t>
            </a:r>
            <a:r>
              <a:rPr lang="ru-RU" dirty="0" err="1"/>
              <a:t>проектно</a:t>
            </a:r>
            <a:r>
              <a:rPr lang="ru-RU" dirty="0"/>
              <a:t>–исследовательская деятельность школьников. Кроме того, что дети приобретают навыки научного анализа явлений природы, они осознают значимость своей практической помощи природе.</a:t>
            </a:r>
          </a:p>
          <a:p>
            <a:pPr algn="just"/>
            <a:r>
              <a:rPr lang="ru-RU" dirty="0"/>
              <a:t>Программа дополнительного образования «</a:t>
            </a:r>
            <a:r>
              <a:rPr lang="ru-RU" dirty="0" err="1"/>
              <a:t>Экомониторинг</a:t>
            </a:r>
            <a:r>
              <a:rPr lang="ru-RU" dirty="0"/>
              <a:t> окружающей среды» направлена на активизацию мотивации ребёнка к исследовательской работе </a:t>
            </a:r>
            <a:r>
              <a:rPr lang="ru-RU" dirty="0" smtClean="0"/>
              <a:t>по </a:t>
            </a:r>
            <a:r>
              <a:rPr lang="ru-RU" dirty="0"/>
              <a:t>изучению экосистемы родного края.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0057" y="475448"/>
            <a:ext cx="4092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cap="all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Результат работы</a:t>
            </a:r>
            <a:endParaRPr lang="ru-RU" sz="32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501">
            <a:off x="9025413" y="3495925"/>
            <a:ext cx="2658320" cy="199374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2200">
            <a:off x="2512871" y="4211455"/>
            <a:ext cx="2841062" cy="189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22599" t="9322" r="3955" b="38983"/>
          <a:stretch>
            <a:fillRect/>
          </a:stretch>
        </p:blipFill>
        <p:spPr bwMode="auto">
          <a:xfrm rot="21328616">
            <a:off x="531144" y="3397420"/>
            <a:ext cx="1612410" cy="252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 rot="21313366">
            <a:off x="5603577" y="4145550"/>
            <a:ext cx="3041466" cy="20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75055" y="2917237"/>
            <a:ext cx="9068586" cy="1192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65" y="588341"/>
            <a:ext cx="2069588" cy="20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97</TotalTime>
  <Words>543</Words>
  <Application>Microsoft Office PowerPoint</Application>
  <PresentationFormat>Широкоэкранный</PresentationFormat>
  <Paragraphs>178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Garamond</vt:lpstr>
      <vt:lpstr>Times New Roman</vt:lpstr>
      <vt:lpstr>Savon</vt:lpstr>
      <vt:lpstr>Дополнительная общеобразовательная программа  (дополнительная общеразвивающая программа)  «ЭКОМОНИТОРИНГ ОКРУЖАЮЩЕЙ СРЕДЫ»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программа  (дополнительная общеразвивающая программа)  «ЭКОМОНИТОРИНГ ОКРУЖАЮЩЕЙ СРЕДЫ»</dc:title>
  <dc:creator>Пользователь Windows</dc:creator>
  <cp:lastModifiedBy>Пользователь Windows</cp:lastModifiedBy>
  <cp:revision>12</cp:revision>
  <dcterms:created xsi:type="dcterms:W3CDTF">2023-11-01T08:10:03Z</dcterms:created>
  <dcterms:modified xsi:type="dcterms:W3CDTF">2023-11-03T07:03:30Z</dcterms:modified>
</cp:coreProperties>
</file>