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9" r:id="rId5"/>
    <p:sldId id="268" r:id="rId6"/>
    <p:sldId id="257" r:id="rId7"/>
    <p:sldId id="263" r:id="rId8"/>
    <p:sldId id="264" r:id="rId9"/>
    <p:sldId id="265" r:id="rId10"/>
    <p:sldId id="266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9_02.jpg"/>
          <p:cNvPicPr preferRelativeResize="0"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54112" y="0"/>
            <a:ext cx="73152" cy="6858000"/>
          </a:xfrm>
          <a:prstGeom prst="rect">
            <a:avLst/>
          </a:prstGeom>
        </p:spPr>
      </p:pic>
      <p:pic>
        <p:nvPicPr>
          <p:cNvPr id="7" name="Picture 6" descr="1_0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10500" y="0"/>
            <a:ext cx="1333500" cy="685800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0352"/>
            <a:ext cx="9144000" cy="228600"/>
            <a:chOff x="0" y="6582727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7813040" y="6582727"/>
              <a:ext cx="1330960" cy="22860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34101" y="6582727"/>
              <a:ext cx="1609724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6582727"/>
              <a:ext cx="6096000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6781800" cy="1069975"/>
          </a:xfrm>
        </p:spPr>
        <p:txBody>
          <a:bodyPr bIns="0" anchor="b" anchorCtr="0">
            <a:noAutofit/>
          </a:bodyPr>
          <a:lstStyle>
            <a:lvl1pPr>
              <a:defRPr sz="4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6781800" cy="762000"/>
          </a:xfrm>
        </p:spPr>
        <p:txBody>
          <a:bodyPr lIns="0" tIns="0" rIns="0"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6210300" y="6610350"/>
            <a:ext cx="1524000" cy="228600"/>
          </a:xfrm>
        </p:spPr>
        <p:txBody>
          <a:bodyPr/>
          <a:lstStyle/>
          <a:p>
            <a:fld id="{BF96C90E-6693-423B-BA73-61393CDF2457}" type="datetimeFigureOut">
              <a:rPr lang="ru-RU" smtClean="0"/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7924800" y="6610350"/>
            <a:ext cx="1198880" cy="228600"/>
          </a:xfrm>
        </p:spPr>
        <p:txBody>
          <a:bodyPr/>
          <a:lstStyle/>
          <a:p>
            <a:fld id="{C8FB5BDB-B4D7-4069-976F-C127D945C240}" type="slidenum">
              <a:rPr lang="ru-RU" smtClean="0"/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457200" y="6611112"/>
            <a:ext cx="5600700" cy="2286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6C90E-6693-423B-BA73-61393CDF2457}" type="datetimeFigureOut">
              <a:rPr lang="ru-RU" smtClean="0"/>
            </a:fld>
            <a:endParaRPr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FB5BDB-B4D7-4069-976F-C127D945C240}" type="slidenum">
              <a:rPr lang="ru-RU" smtClean="0"/>
            </a:fld>
            <a:endParaRPr lang="ru-RU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9085"/>
            <a:ext cx="2057400" cy="55370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5216"/>
            <a:ext cx="6019800" cy="55412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6C90E-6693-423B-BA73-61393CDF2457}" type="datetimeFigureOut">
              <a:rPr lang="ru-RU" smtClean="0"/>
            </a:fld>
            <a:endParaRPr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FB5BDB-B4D7-4069-976F-C127D945C240}" type="slidenum">
              <a:rPr lang="ru-RU" smtClean="0"/>
            </a:fld>
            <a:endParaRPr lang="ru-RU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32" name="Rectangle 3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6C90E-6693-423B-BA73-61393CDF2457}" type="datetimeFigureOut">
              <a:rPr lang="ru-RU" smtClean="0"/>
            </a:fld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FB5BDB-B4D7-4069-976F-C127D945C240}" type="slidenum">
              <a:rPr lang="ru-RU" smtClean="0"/>
            </a:fld>
            <a:endParaRPr lang="ru-RU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2"/>
          <p:cNvGrpSpPr/>
          <p:nvPr/>
        </p:nvGrpSpPr>
        <p:grpSpPr>
          <a:xfrm>
            <a:off x="1438274" y="6629400"/>
            <a:ext cx="7705726" cy="228600"/>
            <a:chOff x="1438274" y="6629400"/>
            <a:chExt cx="7705726" cy="228600"/>
          </a:xfrm>
        </p:grpSpPr>
        <p:sp>
          <p:nvSpPr>
            <p:cNvPr id="27" name="Rectangle 26"/>
            <p:cNvSpPr/>
            <p:nvPr/>
          </p:nvSpPr>
          <p:spPr>
            <a:xfrm>
              <a:off x="8763000" y="662940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42480" y="662940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438274" y="6629400"/>
              <a:ext cx="5663565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245101"/>
            <a:ext cx="6934199" cy="1155700"/>
          </a:xfrm>
        </p:spPr>
        <p:txBody>
          <a:bodyPr anchor="t">
            <a:normAutofit/>
          </a:bodyPr>
          <a:lstStyle>
            <a:lvl1pPr algn="r">
              <a:defRPr sz="42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4114800"/>
            <a:ext cx="6934199" cy="1130300"/>
          </a:xfrm>
        </p:spPr>
        <p:txBody>
          <a:bodyPr anchor="b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pic>
        <p:nvPicPr>
          <p:cNvPr id="10" name="Picture 9" descr="9_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363980" cy="6858000"/>
          </a:xfrm>
          <a:prstGeom prst="rect">
            <a:avLst/>
          </a:prstGeom>
        </p:spPr>
      </p:pic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>
          <a:xfrm>
            <a:off x="7162800" y="6610350"/>
            <a:ext cx="1524000" cy="246888"/>
          </a:xfrm>
        </p:spPr>
        <p:txBody>
          <a:bodyPr/>
          <a:lstStyle/>
          <a:p>
            <a:fld id="{BF96C90E-6693-423B-BA73-61393CDF2457}" type="datetimeFigureOut">
              <a:rPr lang="ru-RU" smtClean="0"/>
            </a:fld>
            <a:endParaRPr lang="ru-RU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1"/>
          </p:nvPr>
        </p:nvSpPr>
        <p:spPr>
          <a:xfrm>
            <a:off x="8742680" y="6610350"/>
            <a:ext cx="381000" cy="246888"/>
          </a:xfrm>
        </p:spPr>
        <p:txBody>
          <a:bodyPr/>
          <a:lstStyle/>
          <a:p>
            <a:fld id="{C8FB5BDB-B4D7-4069-976F-C127D945C240}" type="slidenum">
              <a:rPr lang="ru-RU" smtClean="0"/>
            </a:fld>
            <a:endParaRPr lang="ru-RU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2"/>
          </p:nvPr>
        </p:nvSpPr>
        <p:spPr>
          <a:xfrm>
            <a:off x="1524000" y="6610350"/>
            <a:ext cx="5562600" cy="247650"/>
          </a:xfrm>
        </p:spPr>
        <p:txBody>
          <a:bodyPr/>
          <a:lstStyle/>
          <a:p>
            <a:endParaRPr lang="ru-RU"/>
          </a:p>
        </p:txBody>
      </p:sp>
      <p:pic>
        <p:nvPicPr>
          <p:cNvPr id="20" name="Picture 19" descr="vert_bar_02.png"/>
          <p:cNvPicPr preferRelativeResize="0"/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62456" y="0"/>
            <a:ext cx="73152" cy="6858000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grpSp>
        <p:nvGrpSpPr>
          <p:cNvPr id="3" name="Group 14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F96C90E-6693-423B-BA73-61393CDF2457}" type="datetimeFigureOut">
              <a:rPr lang="ru-RU" smtClean="0"/>
            </a:fld>
            <a:endParaRPr lang="ru-RU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8FB5BDB-B4D7-4069-976F-C127D945C240}" type="slidenum">
              <a:rPr lang="ru-RU" smtClean="0"/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pic>
        <p:nvPicPr>
          <p:cNvPr id="14" name="Picture 13" descr="4_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5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57200" y="2438400"/>
            <a:ext cx="40386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5"/>
          </p:nvPr>
        </p:nvSpPr>
        <p:spPr>
          <a:xfrm>
            <a:off x="4648200" y="2438400"/>
            <a:ext cx="40386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pic>
        <p:nvPicPr>
          <p:cNvPr id="16" name="Picture 15" descr="bar_06.png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20" name="Rectangle 1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Date Placeholder 2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BF96C90E-6693-423B-BA73-61393CDF2457}" type="datetimeFigureOut">
              <a:rPr lang="ru-RU" smtClean="0"/>
            </a:fld>
            <a:endParaRPr lang="ru-RU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8FB5BDB-B4D7-4069-976F-C127D945C240}" type="slidenum">
              <a:rPr lang="ru-RU" smtClean="0"/>
            </a:fld>
            <a:endParaRPr lang="ru-RU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3" name="Group 11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6C90E-6693-423B-BA73-61393CDF2457}" type="datetimeFigureOut">
              <a:rPr lang="ru-RU" smtClean="0"/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FB5BDB-B4D7-4069-976F-C127D945C240}" type="slidenum">
              <a:rPr lang="ru-RU" smtClean="0"/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6C90E-6693-423B-BA73-61393CDF2457}" type="datetimeFigureOut">
              <a:rPr lang="ru-RU" smtClean="0"/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FB5BDB-B4D7-4069-976F-C127D945C240}" type="slidenum">
              <a:rPr lang="ru-RU" smtClean="0"/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352800" cy="914400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419600" y="1524000"/>
            <a:ext cx="42672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57201" y="2514599"/>
            <a:ext cx="3352800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pic>
        <p:nvPicPr>
          <p:cNvPr id="14" name="Picture 13" descr="bar_06.pn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F96C90E-6693-423B-BA73-61393CDF2457}" type="datetimeFigureOut">
              <a:rPr lang="ru-RU" smtClean="0"/>
            </a:fld>
            <a:endParaRPr lang="ru-RU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8FB5BDB-B4D7-4069-976F-C127D945C240}" type="slidenum">
              <a:rPr lang="ru-RU" smtClean="0"/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048"/>
            <a:ext cx="3355848" cy="914400"/>
          </a:xfrm>
        </p:spPr>
        <p:txBody>
          <a:bodyPr anchor="b">
            <a:normAutofit/>
          </a:bodyPr>
          <a:lstStyle>
            <a:lvl1pPr algn="l">
              <a:defRPr lang="en-US" sz="1800" b="1" i="0" kern="1200" cap="all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25696" y="1554480"/>
            <a:ext cx="4270248" cy="405993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14600"/>
            <a:ext cx="3355848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en-US" sz="140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6C90E-6693-423B-BA73-61393CDF2457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B5BDB-B4D7-4069-976F-C127D945C240}" type="slidenum">
              <a:rPr lang="ru-RU" smtClean="0"/>
            </a:fld>
            <a:endParaRPr lang="ru-RU"/>
          </a:p>
        </p:txBody>
      </p:sp>
      <p:pic>
        <p:nvPicPr>
          <p:cNvPr id="8" name="Picture 7" descr="4_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9" name="Picture 8" descr="bar_06.png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4419600" y="1524000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19600" y="5637212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</a:schemeClr>
            </a:gs>
            <a:gs pos="100000">
              <a:schemeClr val="bg2">
                <a:tint val="85000"/>
                <a:shade val="75000"/>
                <a:satMod val="120000"/>
                <a:lumMod val="25000"/>
                <a:lumOff val="75000"/>
              </a:schemeClr>
            </a:gs>
            <a:gs pos="100000">
              <a:schemeClr val="bg2">
                <a:tint val="86000"/>
                <a:shade val="50000"/>
                <a:satMod val="13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4000">
                <a:schemeClr val="bg1">
                  <a:lumMod val="75000"/>
                  <a:alpha val="61000"/>
                </a:schemeClr>
              </a:gs>
              <a:gs pos="38000">
                <a:schemeClr val="bg1">
                  <a:lumMod val="75000"/>
                  <a:alpha val="76000"/>
                </a:schemeClr>
              </a:gs>
              <a:gs pos="100000">
                <a:schemeClr val="bg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144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610350"/>
            <a:ext cx="1524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BF96C90E-6693-423B-BA73-61393CDF2457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610350"/>
            <a:ext cx="6629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2680" y="6610350"/>
            <a:ext cx="381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C8FB5BDB-B4D7-4069-976F-C127D945C240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r"/>
  </p:transition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anose="05000000000000000000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anose="05000000000000000000" pitchFamily="2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anose="05000000000000000000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anose="05000000000000000000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anose="05000000000000000000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6632"/>
            <a:ext cx="7283152" cy="1481336"/>
          </a:xfrm>
        </p:spPr>
        <p:txBody>
          <a:bodyPr/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Краевое государственное бюджетное профессиональное образовательное учреждение «Хабаровский промышленно-экономический техникум»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6912768" cy="936104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Профессия «Штукатур - маляр»</a:t>
            </a:r>
            <a:endParaRPr lang="ru-RU" sz="40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19930" y="3429000"/>
            <a:ext cx="3203575" cy="145669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Дмитрохина Анастасия Александровна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МШ-15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55976" y="1988840"/>
            <a:ext cx="4392488" cy="413732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Правильный выбор профессии — одно из важных условий дальнейшей жизни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нашего поколения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дает возможность в полной мере проявить свои способности и занять своё место в обществе для полноценной жизнедеятельности в целом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4970" y="1124585"/>
            <a:ext cx="3656965" cy="5210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fontAlgn="base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Штукатур-маляр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рабочий, выполняющий отделочные работы фасадов зданий и помещений (выравнивание поверхностей, окраска, облицовка плиткой) при строительстве и ремонте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деятельности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штукатура-маляра связаны с выполнением технологических операций по отделке зданий и помещений.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568952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 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 обязанностям </a:t>
            </a:r>
            <a:b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штукатура-маляра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относятся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435280" cy="4536504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отбивка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ремонт штукатурки стен, потолков, карнизов, оконных и дверных откосов;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облицовка стен плиткой с заделкой и шпаклевкой швов;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расшивка швов на потолках, стенах и фасадах зданий;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установка маяков на обнаруженных трещинах в стенах, потолках и наблюдение за ними;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промывка фасадов зданий, окрашенных перхлорвиниловыми красками или облицованных керамическими плитками;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окраска фасадов зданий;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окраска стен, окон, потолков, дверей, полов;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побелка вентиляционных стояков и помещений элеваторных узлов;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заделка отверстий в перегородках, карнизах после ремонта, прокладки трубопроводов, различных кабелей и т. д.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Моя работа будет состоять в том, что мне нужно будет правильно произвести ремонт стены. Эту работу я буду выполнять в 4 этапа: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Грунтование.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Шпаклевание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Зачистка.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Покраска.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1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ru-RU" dirty="0" smtClean="0">
                <a:solidFill>
                  <a:srgbClr val="002060"/>
                </a:solidFill>
              </a:rPr>
              <a:t>Грунтование.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23" y="1844824"/>
            <a:ext cx="4608512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005064"/>
            <a:ext cx="4480498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1440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2. </a:t>
            </a:r>
            <a:r>
              <a:rPr lang="ru-RU" dirty="0" err="1" smtClean="0">
                <a:solidFill>
                  <a:srgbClr val="002060"/>
                </a:solidFill>
              </a:rPr>
              <a:t>Шпаклевание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6961"/>
            <a:ext cx="3600400" cy="202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244" y="1626961"/>
            <a:ext cx="3606548" cy="2028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425" y="3933056"/>
            <a:ext cx="4046902" cy="2276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3. З</a:t>
            </a:r>
            <a:r>
              <a:rPr lang="ru-RU" dirty="0" smtClean="0">
                <a:solidFill>
                  <a:srgbClr val="002060"/>
                </a:solidFill>
              </a:rPr>
              <a:t>ачистка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950216"/>
            <a:ext cx="3840426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50216"/>
            <a:ext cx="3899662" cy="219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087" y="4220095"/>
            <a:ext cx="4176465" cy="2197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4. П</a:t>
            </a:r>
            <a:r>
              <a:rPr lang="ru-RU" dirty="0" smtClean="0">
                <a:solidFill>
                  <a:srgbClr val="002060"/>
                </a:solidFill>
              </a:rPr>
              <a:t>окраска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1993265"/>
            <a:ext cx="7219950" cy="3668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144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Востребованность профессии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144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Одними из востребованных профессий в настоящее время являются профессии штукатура и маляра.  Они почти всегда могут найти интересную, хорошо оплачиваемую работу. По окончанию учебы можно устроиться в строительные организации, реставрационные мастерские, а также ремонтно-строительные и жилищно-коммунальные управления, можно заниматься окрашиванием стен и потолков, окрашивать фасады зданий.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Штукатур и маляр строительный – эта профессия отлично подходит как юношам, так и девушкам!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Macro">
  <a:themeElements>
    <a:clrScheme name="Macro">
      <a:dk1>
        <a:sysClr val="windowText" lastClr="000000"/>
      </a:dk1>
      <a:lt1>
        <a:sysClr val="window" lastClr="FFFFFF"/>
      </a:lt1>
      <a:dk2>
        <a:srgbClr val="3F3F4D"/>
      </a:dk2>
      <a:lt2>
        <a:srgbClr val="DDDDDD"/>
      </a:lt2>
      <a:accent1>
        <a:srgbClr val="A51009"/>
      </a:accent1>
      <a:accent2>
        <a:srgbClr val="DE7014"/>
      </a:accent2>
      <a:accent3>
        <a:srgbClr val="704836"/>
      </a:accent3>
      <a:accent4>
        <a:srgbClr val="F2B431"/>
      </a:accent4>
      <a:accent5>
        <a:srgbClr val="7F221D"/>
      </a:accent5>
      <a:accent6>
        <a:srgbClr val="CDAC77"/>
      </a:accent6>
      <a:hlink>
        <a:srgbClr val="F5B123"/>
      </a:hlink>
      <a:folHlink>
        <a:srgbClr val="E19B0B"/>
      </a:folHlink>
    </a:clrScheme>
    <a:fontScheme name="Macr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c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300000"/>
              </a:schemeClr>
            </a:gs>
            <a:gs pos="100000">
              <a:schemeClr val="phClr">
                <a:tint val="80000"/>
                <a:satMod val="15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90000"/>
                <a:satMod val="300000"/>
              </a:schemeClr>
            </a:gs>
            <a:gs pos="100000">
              <a:schemeClr val="phClr">
                <a:satMod val="150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70000"/>
              </a:srgbClr>
            </a:outerShdw>
          </a:effectLst>
        </a:effectStyle>
        <a:effectStyle>
          <a:effectLst>
            <a:outerShdw blurRad="25400" dist="254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5875" prstMaterial="softmetal">
            <a:bevelT w="25400" h="19050" prst="angle"/>
            <a:contourClr>
              <a:schemeClr val="phClr">
                <a:shade val="30000"/>
              </a:schemeClr>
            </a:contourClr>
          </a:sp3d>
        </a:effectStyle>
        <a:effectStyle>
          <a:effectLst>
            <a:outerShdw blurRad="254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9050" prstMaterial="metal">
            <a:bevelT w="63500" h="31750" prst="angle"/>
            <a:contourClr>
              <a:schemeClr val="phClr">
                <a:shade val="25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7000"/>
                <a:shade val="93000"/>
                <a:satMod val="110000"/>
                <a:lumMod val="90000"/>
              </a:schemeClr>
            </a:gs>
            <a:gs pos="76000">
              <a:schemeClr val="phClr">
                <a:tint val="85000"/>
                <a:shade val="75000"/>
                <a:satMod val="120000"/>
              </a:schemeClr>
            </a:gs>
            <a:gs pos="100000">
              <a:schemeClr val="phClr">
                <a:tint val="86000"/>
                <a:shade val="50000"/>
                <a:satMod val="13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35000"/>
                <a:satMod val="146000"/>
                <a:lumMod val="101000"/>
              </a:schemeClr>
            </a:gs>
            <a:gs pos="26000">
              <a:schemeClr val="phClr">
                <a:tint val="96000"/>
                <a:shade val="96000"/>
                <a:satMod val="190000"/>
              </a:schemeClr>
            </a:gs>
            <a:gs pos="100000">
              <a:schemeClr val="phClr">
                <a:tint val="60000"/>
                <a:shade val="90000"/>
                <a:satMod val="220000"/>
                <a:lumMod val="11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TM01859866[[fn=Макрос]]</Template>
  <TotalTime>0</TotalTime>
  <Words>2116</Words>
  <Application>WPS Presentation</Application>
  <PresentationFormat>Экран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Macro</vt:lpstr>
      <vt:lpstr>КОУ ВО "Бобровская школа-интернат для детей-сирот и детей, оставшихся без попечения родителей, с ограниченными возможностями здоровья"</vt:lpstr>
      <vt:lpstr>PowerPoint 演示文稿</vt:lpstr>
      <vt:lpstr>К основным обязанностям  штукатура-маляра относятся:</vt:lpstr>
      <vt:lpstr>PowerPoint 演示文稿</vt:lpstr>
      <vt:lpstr>1. Грунтование.</vt:lpstr>
      <vt:lpstr>2. Шпаклевание</vt:lpstr>
      <vt:lpstr>3. Зачистка</vt:lpstr>
      <vt:lpstr>4. Покраска</vt:lpstr>
      <vt:lpstr>Востребованность профессии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Надежда Полубавкина</dc:creator>
  <cp:lastModifiedBy>Анастасия</cp:lastModifiedBy>
  <cp:revision>30</cp:revision>
  <dcterms:created xsi:type="dcterms:W3CDTF">2018-04-02T04:40:00Z</dcterms:created>
  <dcterms:modified xsi:type="dcterms:W3CDTF">2025-01-16T04:19:21Z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210424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  <property fmtid="{D5CDD505-2E9C-101B-9397-08002B2CF9AE}" pid="5" name="ICV">
    <vt:lpwstr>F889C51E2F34405288DC3F891C0652DB_12</vt:lpwstr>
  </property>
  <property fmtid="{D5CDD505-2E9C-101B-9397-08002B2CF9AE}" pid="6" name="KSOProductBuildVer">
    <vt:lpwstr>1049-12.2.0.19805</vt:lpwstr>
  </property>
</Properties>
</file>