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71" r:id="rId12"/>
    <p:sldId id="269" r:id="rId13"/>
    <p:sldId id="270" r:id="rId14"/>
    <p:sldId id="272" r:id="rId15"/>
    <p:sldId id="273" r:id="rId16"/>
    <p:sldId id="275" r:id="rId17"/>
    <p:sldId id="274" r:id="rId18"/>
    <p:sldId id="276" r:id="rId19"/>
    <p:sldId id="267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625"/>
            <a:ext cx="12208624" cy="68746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7344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854" y="331109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8077200" y="4519354"/>
            <a:ext cx="3560619" cy="1687484"/>
          </a:xfrm>
          <a:custGeom>
            <a:avLst/>
            <a:gdLst>
              <a:gd name="connsiteX0" fmla="*/ 0 w 11097491"/>
              <a:gd name="connsiteY0" fmla="*/ 5054138 h 5054138"/>
              <a:gd name="connsiteX1" fmla="*/ 1828800 w 11097491"/>
              <a:gd name="connsiteY1" fmla="*/ 4971010 h 5054138"/>
              <a:gd name="connsiteX2" fmla="*/ 3807229 w 11097491"/>
              <a:gd name="connsiteY2" fmla="*/ 4821381 h 5054138"/>
              <a:gd name="connsiteX3" fmla="*/ 5370022 w 11097491"/>
              <a:gd name="connsiteY3" fmla="*/ 4538749 h 5054138"/>
              <a:gd name="connsiteX4" fmla="*/ 7248698 w 11097491"/>
              <a:gd name="connsiteY4" fmla="*/ 3923607 h 5054138"/>
              <a:gd name="connsiteX5" fmla="*/ 8911244 w 11097491"/>
              <a:gd name="connsiteY5" fmla="*/ 3059083 h 5054138"/>
              <a:gd name="connsiteX6" fmla="*/ 10075026 w 11097491"/>
              <a:gd name="connsiteY6" fmla="*/ 2194560 h 5054138"/>
              <a:gd name="connsiteX7" fmla="*/ 10839796 w 11097491"/>
              <a:gd name="connsiteY7" fmla="*/ 1246909 h 5054138"/>
              <a:gd name="connsiteX8" fmla="*/ 11055927 w 11097491"/>
              <a:gd name="connsiteY8" fmla="*/ 548640 h 5054138"/>
              <a:gd name="connsiteX9" fmla="*/ 11089178 w 11097491"/>
              <a:gd name="connsiteY9" fmla="*/ 0 h 5054138"/>
              <a:gd name="connsiteX10" fmla="*/ 11089178 w 11097491"/>
              <a:gd name="connsiteY10" fmla="*/ 0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7491" h="5054138">
                <a:moveTo>
                  <a:pt x="0" y="5054138"/>
                </a:moveTo>
                <a:lnTo>
                  <a:pt x="1828800" y="4971010"/>
                </a:lnTo>
                <a:cubicBezTo>
                  <a:pt x="2463338" y="4932217"/>
                  <a:pt x="3217025" y="4893424"/>
                  <a:pt x="3807229" y="4821381"/>
                </a:cubicBezTo>
                <a:cubicBezTo>
                  <a:pt x="4397433" y="4749338"/>
                  <a:pt x="4796444" y="4688378"/>
                  <a:pt x="5370022" y="4538749"/>
                </a:cubicBezTo>
                <a:cubicBezTo>
                  <a:pt x="5943600" y="4389120"/>
                  <a:pt x="6658494" y="4170218"/>
                  <a:pt x="7248698" y="3923607"/>
                </a:cubicBezTo>
                <a:cubicBezTo>
                  <a:pt x="7838902" y="3676996"/>
                  <a:pt x="8440189" y="3347258"/>
                  <a:pt x="8911244" y="3059083"/>
                </a:cubicBezTo>
                <a:cubicBezTo>
                  <a:pt x="9382299" y="2770909"/>
                  <a:pt x="9753601" y="2496589"/>
                  <a:pt x="10075026" y="2194560"/>
                </a:cubicBezTo>
                <a:cubicBezTo>
                  <a:pt x="10396451" y="1892531"/>
                  <a:pt x="10676312" y="1521229"/>
                  <a:pt x="10839796" y="1246909"/>
                </a:cubicBezTo>
                <a:cubicBezTo>
                  <a:pt x="11003280" y="972589"/>
                  <a:pt x="11014363" y="756458"/>
                  <a:pt x="11055927" y="548640"/>
                </a:cubicBezTo>
                <a:cubicBezTo>
                  <a:pt x="11097491" y="340822"/>
                  <a:pt x="11089178" y="0"/>
                  <a:pt x="11089178" y="0"/>
                </a:cubicBezTo>
                <a:lnTo>
                  <a:pt x="11089178" y="0"/>
                </a:lnTo>
              </a:path>
            </a:pathLst>
          </a:custGeom>
          <a:ln w="7620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054435" y="3361112"/>
            <a:ext cx="5597237" cy="2873433"/>
          </a:xfrm>
          <a:custGeom>
            <a:avLst/>
            <a:gdLst>
              <a:gd name="connsiteX0" fmla="*/ 0 w 11097491"/>
              <a:gd name="connsiteY0" fmla="*/ 5054138 h 5054138"/>
              <a:gd name="connsiteX1" fmla="*/ 1828800 w 11097491"/>
              <a:gd name="connsiteY1" fmla="*/ 4971010 h 5054138"/>
              <a:gd name="connsiteX2" fmla="*/ 3807229 w 11097491"/>
              <a:gd name="connsiteY2" fmla="*/ 4821381 h 5054138"/>
              <a:gd name="connsiteX3" fmla="*/ 5370022 w 11097491"/>
              <a:gd name="connsiteY3" fmla="*/ 4538749 h 5054138"/>
              <a:gd name="connsiteX4" fmla="*/ 7248698 w 11097491"/>
              <a:gd name="connsiteY4" fmla="*/ 3923607 h 5054138"/>
              <a:gd name="connsiteX5" fmla="*/ 8911244 w 11097491"/>
              <a:gd name="connsiteY5" fmla="*/ 3059083 h 5054138"/>
              <a:gd name="connsiteX6" fmla="*/ 10075026 w 11097491"/>
              <a:gd name="connsiteY6" fmla="*/ 2194560 h 5054138"/>
              <a:gd name="connsiteX7" fmla="*/ 10839796 w 11097491"/>
              <a:gd name="connsiteY7" fmla="*/ 1246909 h 5054138"/>
              <a:gd name="connsiteX8" fmla="*/ 11055927 w 11097491"/>
              <a:gd name="connsiteY8" fmla="*/ 548640 h 5054138"/>
              <a:gd name="connsiteX9" fmla="*/ 11089178 w 11097491"/>
              <a:gd name="connsiteY9" fmla="*/ 0 h 5054138"/>
              <a:gd name="connsiteX10" fmla="*/ 11089178 w 11097491"/>
              <a:gd name="connsiteY10" fmla="*/ 0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7491" h="5054138">
                <a:moveTo>
                  <a:pt x="0" y="5054138"/>
                </a:moveTo>
                <a:lnTo>
                  <a:pt x="1828800" y="4971010"/>
                </a:lnTo>
                <a:cubicBezTo>
                  <a:pt x="2463338" y="4932217"/>
                  <a:pt x="3217025" y="4893424"/>
                  <a:pt x="3807229" y="4821381"/>
                </a:cubicBezTo>
                <a:cubicBezTo>
                  <a:pt x="4397433" y="4749338"/>
                  <a:pt x="4796444" y="4688378"/>
                  <a:pt x="5370022" y="4538749"/>
                </a:cubicBezTo>
                <a:cubicBezTo>
                  <a:pt x="5943600" y="4389120"/>
                  <a:pt x="6658494" y="4170218"/>
                  <a:pt x="7248698" y="3923607"/>
                </a:cubicBezTo>
                <a:cubicBezTo>
                  <a:pt x="7838902" y="3676996"/>
                  <a:pt x="8440189" y="3347258"/>
                  <a:pt x="8911244" y="3059083"/>
                </a:cubicBezTo>
                <a:cubicBezTo>
                  <a:pt x="9382299" y="2770909"/>
                  <a:pt x="9753601" y="2496589"/>
                  <a:pt x="10075026" y="2194560"/>
                </a:cubicBezTo>
                <a:cubicBezTo>
                  <a:pt x="10396451" y="1892531"/>
                  <a:pt x="10676312" y="1521229"/>
                  <a:pt x="10839796" y="1246909"/>
                </a:cubicBezTo>
                <a:cubicBezTo>
                  <a:pt x="11003280" y="972589"/>
                  <a:pt x="11014363" y="756458"/>
                  <a:pt x="11055927" y="548640"/>
                </a:cubicBezTo>
                <a:cubicBezTo>
                  <a:pt x="11097491" y="340822"/>
                  <a:pt x="11089178" y="0"/>
                  <a:pt x="11089178" y="0"/>
                </a:cubicBezTo>
                <a:lnTo>
                  <a:pt x="11089178" y="0"/>
                </a:lnTo>
              </a:path>
            </a:pathLst>
          </a:custGeom>
          <a:ln w="7620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4774276" y="2294314"/>
            <a:ext cx="6877396" cy="3926378"/>
          </a:xfrm>
          <a:custGeom>
            <a:avLst/>
            <a:gdLst>
              <a:gd name="connsiteX0" fmla="*/ 0 w 11097491"/>
              <a:gd name="connsiteY0" fmla="*/ 5054138 h 5054138"/>
              <a:gd name="connsiteX1" fmla="*/ 1828800 w 11097491"/>
              <a:gd name="connsiteY1" fmla="*/ 4971010 h 5054138"/>
              <a:gd name="connsiteX2" fmla="*/ 3807229 w 11097491"/>
              <a:gd name="connsiteY2" fmla="*/ 4821381 h 5054138"/>
              <a:gd name="connsiteX3" fmla="*/ 5370022 w 11097491"/>
              <a:gd name="connsiteY3" fmla="*/ 4538749 h 5054138"/>
              <a:gd name="connsiteX4" fmla="*/ 7248698 w 11097491"/>
              <a:gd name="connsiteY4" fmla="*/ 3923607 h 5054138"/>
              <a:gd name="connsiteX5" fmla="*/ 8911244 w 11097491"/>
              <a:gd name="connsiteY5" fmla="*/ 3059083 h 5054138"/>
              <a:gd name="connsiteX6" fmla="*/ 10075026 w 11097491"/>
              <a:gd name="connsiteY6" fmla="*/ 2194560 h 5054138"/>
              <a:gd name="connsiteX7" fmla="*/ 10839796 w 11097491"/>
              <a:gd name="connsiteY7" fmla="*/ 1246909 h 5054138"/>
              <a:gd name="connsiteX8" fmla="*/ 11055927 w 11097491"/>
              <a:gd name="connsiteY8" fmla="*/ 548640 h 5054138"/>
              <a:gd name="connsiteX9" fmla="*/ 11089178 w 11097491"/>
              <a:gd name="connsiteY9" fmla="*/ 0 h 5054138"/>
              <a:gd name="connsiteX10" fmla="*/ 11089178 w 11097491"/>
              <a:gd name="connsiteY10" fmla="*/ 0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7491" h="5054138">
                <a:moveTo>
                  <a:pt x="0" y="5054138"/>
                </a:moveTo>
                <a:lnTo>
                  <a:pt x="1828800" y="4971010"/>
                </a:lnTo>
                <a:cubicBezTo>
                  <a:pt x="2463338" y="4932217"/>
                  <a:pt x="3217025" y="4893424"/>
                  <a:pt x="3807229" y="4821381"/>
                </a:cubicBezTo>
                <a:cubicBezTo>
                  <a:pt x="4397433" y="4749338"/>
                  <a:pt x="4796444" y="4688378"/>
                  <a:pt x="5370022" y="4538749"/>
                </a:cubicBezTo>
                <a:cubicBezTo>
                  <a:pt x="5943600" y="4389120"/>
                  <a:pt x="6658494" y="4170218"/>
                  <a:pt x="7248698" y="3923607"/>
                </a:cubicBezTo>
                <a:cubicBezTo>
                  <a:pt x="7838902" y="3676996"/>
                  <a:pt x="8440189" y="3347258"/>
                  <a:pt x="8911244" y="3059083"/>
                </a:cubicBezTo>
                <a:cubicBezTo>
                  <a:pt x="9382299" y="2770909"/>
                  <a:pt x="9753601" y="2496589"/>
                  <a:pt x="10075026" y="2194560"/>
                </a:cubicBezTo>
                <a:cubicBezTo>
                  <a:pt x="10396451" y="1892531"/>
                  <a:pt x="10676312" y="1521229"/>
                  <a:pt x="10839796" y="1246909"/>
                </a:cubicBezTo>
                <a:cubicBezTo>
                  <a:pt x="11003280" y="972589"/>
                  <a:pt x="11014363" y="756458"/>
                  <a:pt x="11055927" y="548640"/>
                </a:cubicBezTo>
                <a:cubicBezTo>
                  <a:pt x="11097491" y="340822"/>
                  <a:pt x="11089178" y="0"/>
                  <a:pt x="11089178" y="0"/>
                </a:cubicBezTo>
                <a:lnTo>
                  <a:pt x="11089178" y="0"/>
                </a:lnTo>
              </a:path>
            </a:pathLst>
          </a:custGeom>
          <a:ln w="7620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726872" y="1030778"/>
            <a:ext cx="7897091" cy="5176058"/>
          </a:xfrm>
          <a:custGeom>
            <a:avLst/>
            <a:gdLst>
              <a:gd name="connsiteX0" fmla="*/ 0 w 11097491"/>
              <a:gd name="connsiteY0" fmla="*/ 5054138 h 5054138"/>
              <a:gd name="connsiteX1" fmla="*/ 1828800 w 11097491"/>
              <a:gd name="connsiteY1" fmla="*/ 4971010 h 5054138"/>
              <a:gd name="connsiteX2" fmla="*/ 3807229 w 11097491"/>
              <a:gd name="connsiteY2" fmla="*/ 4821381 h 5054138"/>
              <a:gd name="connsiteX3" fmla="*/ 5370022 w 11097491"/>
              <a:gd name="connsiteY3" fmla="*/ 4538749 h 5054138"/>
              <a:gd name="connsiteX4" fmla="*/ 7248698 w 11097491"/>
              <a:gd name="connsiteY4" fmla="*/ 3923607 h 5054138"/>
              <a:gd name="connsiteX5" fmla="*/ 8911244 w 11097491"/>
              <a:gd name="connsiteY5" fmla="*/ 3059083 h 5054138"/>
              <a:gd name="connsiteX6" fmla="*/ 10075026 w 11097491"/>
              <a:gd name="connsiteY6" fmla="*/ 2194560 h 5054138"/>
              <a:gd name="connsiteX7" fmla="*/ 10839796 w 11097491"/>
              <a:gd name="connsiteY7" fmla="*/ 1246909 h 5054138"/>
              <a:gd name="connsiteX8" fmla="*/ 11055927 w 11097491"/>
              <a:gd name="connsiteY8" fmla="*/ 548640 h 5054138"/>
              <a:gd name="connsiteX9" fmla="*/ 11089178 w 11097491"/>
              <a:gd name="connsiteY9" fmla="*/ 0 h 5054138"/>
              <a:gd name="connsiteX10" fmla="*/ 11089178 w 11097491"/>
              <a:gd name="connsiteY10" fmla="*/ 0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7491" h="5054138">
                <a:moveTo>
                  <a:pt x="0" y="5054138"/>
                </a:moveTo>
                <a:lnTo>
                  <a:pt x="1828800" y="4971010"/>
                </a:lnTo>
                <a:cubicBezTo>
                  <a:pt x="2463338" y="4932217"/>
                  <a:pt x="3217025" y="4893424"/>
                  <a:pt x="3807229" y="4821381"/>
                </a:cubicBezTo>
                <a:cubicBezTo>
                  <a:pt x="4397433" y="4749338"/>
                  <a:pt x="4796444" y="4688378"/>
                  <a:pt x="5370022" y="4538749"/>
                </a:cubicBezTo>
                <a:cubicBezTo>
                  <a:pt x="5943600" y="4389120"/>
                  <a:pt x="6658494" y="4170218"/>
                  <a:pt x="7248698" y="3923607"/>
                </a:cubicBezTo>
                <a:cubicBezTo>
                  <a:pt x="7838902" y="3676996"/>
                  <a:pt x="8440189" y="3347258"/>
                  <a:pt x="8911244" y="3059083"/>
                </a:cubicBezTo>
                <a:cubicBezTo>
                  <a:pt x="9382299" y="2770909"/>
                  <a:pt x="9753601" y="2496589"/>
                  <a:pt x="10075026" y="2194560"/>
                </a:cubicBezTo>
                <a:cubicBezTo>
                  <a:pt x="10396451" y="1892531"/>
                  <a:pt x="10676312" y="1521229"/>
                  <a:pt x="10839796" y="1246909"/>
                </a:cubicBezTo>
                <a:cubicBezTo>
                  <a:pt x="11003280" y="972589"/>
                  <a:pt x="11014363" y="756458"/>
                  <a:pt x="11055927" y="548640"/>
                </a:cubicBezTo>
                <a:cubicBezTo>
                  <a:pt x="11097491" y="340822"/>
                  <a:pt x="11089178" y="0"/>
                  <a:pt x="11089178" y="0"/>
                </a:cubicBezTo>
                <a:lnTo>
                  <a:pt x="11089178" y="0"/>
                </a:lnTo>
              </a:path>
            </a:pathLst>
          </a:custGeom>
          <a:ln w="7620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мка 20"/>
          <p:cNvSpPr/>
          <p:nvPr/>
        </p:nvSpPr>
        <p:spPr>
          <a:xfrm>
            <a:off x="554180" y="526473"/>
            <a:ext cx="11136285" cy="5749637"/>
          </a:xfrm>
          <a:prstGeom prst="frame">
            <a:avLst>
              <a:gd name="adj1" fmla="val 1763"/>
            </a:avLst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625"/>
            <a:ext cx="12208624" cy="68746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6" y="554182"/>
            <a:ext cx="11111346" cy="11365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2" y="1825625"/>
            <a:ext cx="11125200" cy="4464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625"/>
            <a:ext cx="12208624" cy="6874625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554180" y="526473"/>
            <a:ext cx="11136285" cy="5749637"/>
          </a:xfrm>
          <a:prstGeom prst="frame">
            <a:avLst>
              <a:gd name="adj1" fmla="val 1522"/>
            </a:avLst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1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008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 cap="none" spc="0">
          <a:ln w="1905"/>
          <a:solidFill>
            <a:srgbClr val="0099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 Narrow" pitchFamily="34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8026" y="391534"/>
            <a:ext cx="102255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algn="ctr"/>
            <a:r>
              <a:rPr lang="ru-RU" sz="5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331804" y="2295035"/>
            <a:ext cx="3528392" cy="2543507"/>
            <a:chOff x="3059832" y="1933144"/>
            <a:chExt cx="3312368" cy="2387743"/>
          </a:xfrm>
        </p:grpSpPr>
        <p:sp>
          <p:nvSpPr>
            <p:cNvPr id="7" name="Овал 6"/>
            <p:cNvSpPr/>
            <p:nvPr/>
          </p:nvSpPr>
          <p:spPr>
            <a:xfrm>
              <a:off x="3815916" y="2317440"/>
              <a:ext cx="1512168" cy="936104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https://cdn.xl.thumbs.canstockphoto.com/canstock841115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59832" y="1933144"/>
              <a:ext cx="3312368" cy="2387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786040" y="1807423"/>
            <a:ext cx="1563988" cy="310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41831">
            <a:off x="8382167" y="2115940"/>
            <a:ext cx="2543904" cy="27199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3F0CEF-6062-44CF-80A9-4378D1CF474D}"/>
              </a:ext>
            </a:extLst>
          </p:cNvPr>
          <p:cNvSpPr txBox="1"/>
          <p:nvPr/>
        </p:nvSpPr>
        <p:spPr>
          <a:xfrm>
            <a:off x="2826773" y="5204027"/>
            <a:ext cx="73496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Селюгина Л.В., учитель высшей  квалификационной категории МБОУ «СОШ №39 имени П. Н. Самусенко»,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Братска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743450" y="747218"/>
            <a:ext cx="6444238" cy="6252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none" spc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4800" dirty="0">
                <a:solidFill>
                  <a:srgbClr val="C00000"/>
                </a:solidFill>
                <a:latin typeface="Times New Roman" pitchFamily="18" charset="0"/>
              </a:rPr>
              <a:t>Работа по учебнику.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267325" y="1573694"/>
            <a:ext cx="614362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Откройте учебник </a:t>
            </a:r>
          </a:p>
          <a:p>
            <a:pPr marL="0" indent="0"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на стр. 92-93.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Прочитайте  Правила друзей природы  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стр.93 учебника.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  Рассмотрите экологические знаки</a:t>
            </a:r>
            <a:r>
              <a:rPr lang="ru-RU" sz="2800" dirty="0">
                <a:latin typeface="Comic Sans MS" pitchFamily="66" charset="0"/>
              </a:rPr>
              <a:t>.</a:t>
            </a:r>
          </a:p>
        </p:txBody>
      </p:sp>
      <p:pic>
        <p:nvPicPr>
          <p:cNvPr id="4" name="Picture 2" descr="http://www.booksiti.net.ru/books/49275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03" y="1374131"/>
            <a:ext cx="3285058" cy="436944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9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070250" y="1997738"/>
            <a:ext cx="74552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будем срывать цветы. Пусть красивые растения остаются в природе !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2921" r="22688" b="78382"/>
          <a:stretch/>
        </p:blipFill>
        <p:spPr bwMode="auto">
          <a:xfrm>
            <a:off x="966546" y="1926063"/>
            <a:ext cx="1736708" cy="171301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t="21334" r="21225" b="59749"/>
          <a:stretch/>
        </p:blipFill>
        <p:spPr bwMode="auto">
          <a:xfrm>
            <a:off x="1088003" y="4115323"/>
            <a:ext cx="1736708" cy="175020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14266" y="4340473"/>
            <a:ext cx="73112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будем ломать ветки деревьев и кустарников 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73983" y="668893"/>
            <a:ext cx="68647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друзей природы:</a:t>
            </a:r>
          </a:p>
        </p:txBody>
      </p:sp>
    </p:spTree>
    <p:extLst>
      <p:ext uri="{BB962C8B-B14F-4D97-AF65-F5344CB8AC3E}">
        <p14:creationId xmlns:p14="http://schemas.microsoft.com/office/powerpoint/2010/main" val="4029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t="40874" r="23176" b="40895"/>
          <a:stretch/>
        </p:blipFill>
        <p:spPr bwMode="auto">
          <a:xfrm>
            <a:off x="923710" y="741309"/>
            <a:ext cx="1791512" cy="17570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71392" y="1210081"/>
            <a:ext cx="80252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будем ловить бабочек, шмелей, стрекоз и других насекомых !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03576" y="3275238"/>
            <a:ext cx="7455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будем обижать лягушек и жаб 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218" y="2518157"/>
            <a:ext cx="1736036" cy="177761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348" y="4359814"/>
            <a:ext cx="1801933" cy="1717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147592" y="4797595"/>
            <a:ext cx="73112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будем ловить диких животных и уносить их домой !</a:t>
            </a:r>
          </a:p>
        </p:txBody>
      </p:sp>
    </p:spTree>
    <p:extLst>
      <p:ext uri="{BB962C8B-B14F-4D97-AF65-F5344CB8AC3E}">
        <p14:creationId xmlns:p14="http://schemas.microsoft.com/office/powerpoint/2010/main" val="13778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58545" y="2298953"/>
            <a:ext cx="655272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Откройте учебник </a:t>
            </a:r>
          </a:p>
          <a:p>
            <a:pPr marL="0" indent="0"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стр. 94-95.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Прочитайте  рассказ «Сидел в траве кузнечик...»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  Какой вывод можно сделать из этого рассказа?</a:t>
            </a:r>
          </a:p>
        </p:txBody>
      </p:sp>
      <p:pic>
        <p:nvPicPr>
          <p:cNvPr id="9" name="Picture 2" descr="http://www.booksiti.net.ru/books/49275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77" y="1535265"/>
            <a:ext cx="3210973" cy="427090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29100" y="910013"/>
            <a:ext cx="6444238" cy="6252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none" spc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4800" dirty="0">
                <a:solidFill>
                  <a:srgbClr val="C00000"/>
                </a:solidFill>
                <a:latin typeface="Times New Roman" pitchFamily="18" charset="0"/>
              </a:rPr>
              <a:t>Работа по учебнику.</a:t>
            </a:r>
          </a:p>
        </p:txBody>
      </p:sp>
    </p:spTree>
    <p:extLst>
      <p:ext uri="{BB962C8B-B14F-4D97-AF65-F5344CB8AC3E}">
        <p14:creationId xmlns:p14="http://schemas.microsoft.com/office/powerpoint/2010/main" val="258032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059800" y="667716"/>
            <a:ext cx="10144125" cy="10081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Природу разрушает бездумное, безответственное поведение людей.</a:t>
            </a:r>
          </a:p>
        </p:txBody>
      </p:sp>
      <p:pic>
        <p:nvPicPr>
          <p:cNvPr id="3" name="Picture 6" descr="http://www.playcast.ru/uploads/2017/01/11/2124107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67833" r="54543" b="4713"/>
          <a:stretch/>
        </p:blipFill>
        <p:spPr bwMode="auto">
          <a:xfrm>
            <a:off x="2230036" y="4708165"/>
            <a:ext cx="1264103" cy="1202407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3020" r="54464" b="68841"/>
          <a:stretch/>
        </p:blipFill>
        <p:spPr bwMode="auto">
          <a:xfrm>
            <a:off x="8109024" y="4708165"/>
            <a:ext cx="1250551" cy="1232467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2" t="3346" r="6893" b="68660"/>
          <a:stretch/>
        </p:blipFill>
        <p:spPr bwMode="auto">
          <a:xfrm>
            <a:off x="1423852" y="3280913"/>
            <a:ext cx="1232468" cy="1226099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" t="35192" r="55825" b="36637"/>
          <a:stretch/>
        </p:blipFill>
        <p:spPr bwMode="auto">
          <a:xfrm>
            <a:off x="2273696" y="1799653"/>
            <a:ext cx="1220443" cy="1233842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5" t="35880" r="6699" b="36636"/>
          <a:stretch/>
        </p:blipFill>
        <p:spPr bwMode="auto">
          <a:xfrm>
            <a:off x="8436545" y="1638801"/>
            <a:ext cx="1232467" cy="1203781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9182902" y="3320183"/>
            <a:ext cx="1156294" cy="1206798"/>
            <a:chOff x="417250" y="923279"/>
            <a:chExt cx="2175030" cy="2038202"/>
          </a:xfrm>
        </p:grpSpPr>
        <p:pic>
          <p:nvPicPr>
            <p:cNvPr id="9" name="Picture 12" descr="http://thomastreeremoval.com/Layer-6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5" t="5529" r="3221" b="5311"/>
            <a:stretch/>
          </p:blipFill>
          <p:spPr bwMode="auto">
            <a:xfrm>
              <a:off x="417250" y="923279"/>
              <a:ext cx="2175030" cy="20382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4" descr="http://blagostroy.od.ua/images/stories/virtuemart/product/resized/167_90x90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050915"/>
              <a:ext cx="858444" cy="639064"/>
            </a:xfrm>
            <a:prstGeom prst="rect">
              <a:avLst/>
            </a:prstGeom>
            <a:noFill/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prst="slop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img-fotki.yandex.ru/get/3814/96594199.57f/0_ce6a3_47553814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95" y="2065971"/>
            <a:ext cx="4206515" cy="37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344189" y="711132"/>
            <a:ext cx="8561935" cy="115576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Добрые и умные поступки помогают</a:t>
            </a:r>
          </a:p>
          <a:p>
            <a:pPr algn="ctr">
              <a:buFontTx/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защитить природу.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93583" y="4813133"/>
            <a:ext cx="1102120" cy="1080295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3975" y="2659029"/>
            <a:ext cx="1043235" cy="1054103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98248" y="1744957"/>
            <a:ext cx="1053578" cy="1048336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37954" y="4911305"/>
            <a:ext cx="974919" cy="1025637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19179" y="4985451"/>
            <a:ext cx="1013401" cy="1008335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70203" y="1958976"/>
            <a:ext cx="1005163" cy="999788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82634" y="4758316"/>
            <a:ext cx="1043235" cy="982930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10599" y="3251993"/>
            <a:ext cx="1072796" cy="1061910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3799" y="3749057"/>
            <a:ext cx="1116443" cy="1094334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91574" y="1505032"/>
            <a:ext cx="1025327" cy="1009713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71470" y="1899872"/>
            <a:ext cx="1019860" cy="1009713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-fotki.yandex.ru/get/3814/96594199.57f/0_ce6a3_47553814_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53" y="1868219"/>
            <a:ext cx="3255181" cy="288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5661" y="567809"/>
            <a:ext cx="7857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«Умеешь ли ты охранять природу?»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3425" y="1076502"/>
            <a:ext cx="11010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Ты нашел на поляне очень красивый цветок. Как ты поступишь?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полюбуюсь на него и пойду дальше (1 очко);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осторожно срежу и поставлю в красивую вазу (5 очков).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Ты нашел гнездо с птенцом. Что ты сделаешь?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покормлю птенца (3 очка);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позову ребят, чтобы они тоже посмотрели (5 очков);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в) буду наблюдать издали (1 очко).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Ребята собрались в рощу за березовым соком. Пойдешь ли ты с ними?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пойду, но буду собирать очень осторожно (5 очков);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расспрошу об этом учительницу (2 очка);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в) не пойду (1 очко).</a:t>
            </a:r>
          </a:p>
        </p:txBody>
      </p:sp>
    </p:spTree>
    <p:extLst>
      <p:ext uri="{BB962C8B-B14F-4D97-AF65-F5344CB8AC3E}">
        <p14:creationId xmlns:p14="http://schemas.microsoft.com/office/powerpoint/2010/main" val="389185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625" y="1248192"/>
            <a:ext cx="107061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После привала во время похода у вас осталось много пустых банок, кульков. Как бы ты поступил с ними, прежде чем продолжил поход?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взял бы с собой, чтобы выбросить в городе в мусорный ящик (1 очко);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отнес бы в кусты, чтобы никто не поранился (5 очков);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в) закопал бы в землю (3 очка).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Как ты сам оцениваешь свои знания в области охраны природы?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почти все знаю, но хотел бы знать больше (3 очка);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кое-что знаю, но хотел бы знать больше (1 очко);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в) я люблю природу, но мы этого еще не проходили (5 очков).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3761" y="663417"/>
            <a:ext cx="7857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«Умеешь ли ты охранять природу?»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84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609356" y="2111221"/>
            <a:ext cx="594387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Смотрю на глобус- шар земной</a:t>
            </a:r>
          </a:p>
          <a:p>
            <a:pPr algn="ctr"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Такой прекрасный и родной!</a:t>
            </a:r>
          </a:p>
          <a:p>
            <a:pPr algn="ctr"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шепчут губы на ветру:</a:t>
            </a:r>
          </a:p>
          <a:p>
            <a:pPr algn="ctr"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«Я сберегу вас, сберегу!»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834" y="976845"/>
            <a:ext cx="4612294" cy="46288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6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1129/000a2348-f601ad6e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85775"/>
            <a:ext cx="11153775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5900" y="1056412"/>
            <a:ext cx="98012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Чтоб природе другом стать,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Тайны все её узнать,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Все загадки разгадать,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Научитесь наблюдать,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Будем вместе развивать у себя внимательность,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 поможет всё узнать наша любознательность.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09600" y="647700"/>
            <a:ext cx="11001375" cy="5505450"/>
            <a:chOff x="1076325" y="933450"/>
            <a:chExt cx="10077450" cy="4972050"/>
          </a:xfrm>
        </p:grpSpPr>
        <p:pic>
          <p:nvPicPr>
            <p:cNvPr id="3" name="Picture 12" descr="https://1olestnice.ru/wp-content/uploads/2019/11/kartinka-dlja-prezentacii-spasibo-za-urok-f36d75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3" t="1361" b="19805"/>
            <a:stretch/>
          </p:blipFill>
          <p:spPr bwMode="auto">
            <a:xfrm>
              <a:off x="1704975" y="933450"/>
              <a:ext cx="8820150" cy="497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0525125" y="933450"/>
              <a:ext cx="628650" cy="4972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76325" y="933450"/>
              <a:ext cx="628650" cy="4972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686925" y="4886325"/>
              <a:ext cx="638175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8134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85925" y="1390650"/>
            <a:ext cx="9144000" cy="9096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cap="none" spc="0">
                <a:ln w="50800"/>
                <a:solidFill>
                  <a:srgbClr val="672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6600" dirty="0">
                <a:solidFill>
                  <a:srgbClr val="008000"/>
                </a:solidFill>
              </a:rPr>
              <a:t>Домашнее задание: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762935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У. с. 92-97</a:t>
            </a:r>
          </a:p>
          <a:p>
            <a:pPr algn="ctr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П./т. с. 33</a:t>
            </a:r>
          </a:p>
        </p:txBody>
      </p:sp>
    </p:spTree>
    <p:extLst>
      <p:ext uri="{BB962C8B-B14F-4D97-AF65-F5344CB8AC3E}">
        <p14:creationId xmlns:p14="http://schemas.microsoft.com/office/powerpoint/2010/main" val="197638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564357"/>
            <a:ext cx="5933306" cy="58631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Мы живём на планете,</a:t>
            </a:r>
          </a:p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где много цветов,</a:t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Полей безграничных, зелёных лугов.</a:t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Мы живём на планете, </a:t>
            </a:r>
          </a:p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где много зверей,</a:t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Но что-то забыли все люди на ней.</a:t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Они позабыли что нужно народу</a:t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Беречь и любить всю нашу природу.</a:t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Но люди жестоки: зверей убивают,</a:t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В лесу очень много деревьев срубают.</a:t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Поэтому помощь природе нужна.</a:t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Ведь справиться с ними не в силах она.</a:t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И многие, многие, многие виды</a:t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Народы внесли в свои Красные книги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www.culture.ru/storage/images/be54ddf14aef1c58bd10535f5ab016f6/7fbe60436e65130718ce33b3c4a1c0df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3" t="9245" r="24110" b="6250"/>
          <a:stretch/>
        </p:blipFill>
        <p:spPr bwMode="auto">
          <a:xfrm>
            <a:off x="6600056" y="620688"/>
            <a:ext cx="4999206" cy="5551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6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88" y="367688"/>
            <a:ext cx="2414811" cy="3607845"/>
          </a:xfrm>
          <a:prstGeom prst="rect">
            <a:avLst/>
          </a:prstGeom>
          <a:ln w="28575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38" y="3823405"/>
            <a:ext cx="3235655" cy="2324278"/>
          </a:xfrm>
          <a:prstGeom prst="rect">
            <a:avLst/>
          </a:prstGeom>
          <a:ln w="28575">
            <a:noFill/>
          </a:ln>
        </p:spPr>
      </p:pic>
      <p:pic>
        <p:nvPicPr>
          <p:cNvPr id="6" name="Picture 2" descr="http://900igr.net/up/datai/92004/0010-013-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7" b="992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51" y="519817"/>
            <a:ext cx="2212137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ic.academic.ru/pictures/dic_biology/k_07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4" b="9298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 t="4899" b="5979"/>
          <a:stretch/>
        </p:blipFill>
        <p:spPr bwMode="auto">
          <a:xfrm flipH="1">
            <a:off x="4162585" y="4166305"/>
            <a:ext cx="3730796" cy="188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clipart-best.com/img/tiger/tiger-clip-art-2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942" y="681354"/>
            <a:ext cx="3239666" cy="231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ngimg.com/uploads/bison/bison_PNG92383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8831" r="1869" b="12891"/>
          <a:stretch/>
        </p:blipFill>
        <p:spPr bwMode="auto">
          <a:xfrm>
            <a:off x="7762874" y="3162298"/>
            <a:ext cx="3960651" cy="256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hellabrunn.de/fileadmin/_processed_/csm_Freisteller_Manul_dd34487dc4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b="7101"/>
          <a:stretch/>
        </p:blipFill>
        <p:spPr bwMode="auto">
          <a:xfrm>
            <a:off x="5206199" y="1875959"/>
            <a:ext cx="2865547" cy="187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17737" y="739280"/>
            <a:ext cx="625087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Смотрю на глобус – шар земной,</a:t>
            </a:r>
          </a:p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вдруг вздохнул он, как живой;</a:t>
            </a:r>
          </a:p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шепчут мне материки:</a:t>
            </a:r>
          </a:p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Ты береги нас, береги!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428228" y="4153272"/>
            <a:ext cx="523091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/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тревоге рощи и леса,</a:t>
            </a:r>
          </a:p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Роса на травах, как  слеза!</a:t>
            </a:r>
          </a:p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И тихо  просят родники:</a:t>
            </a:r>
          </a:p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Ты береги нас, береги!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23652" y="611040"/>
            <a:ext cx="3453899" cy="3460849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419" y="2960925"/>
            <a:ext cx="4295743" cy="3132054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04427" y="796250"/>
            <a:ext cx="447295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Грустит глубокая река,</a:t>
            </a:r>
          </a:p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Свои теряя берега,</a:t>
            </a:r>
          </a:p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слышу голос я реки:</a:t>
            </a:r>
          </a:p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Ты береги нас, береги!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98021" y="3949869"/>
            <a:ext cx="547260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Остановил олень свой бег:</a:t>
            </a:r>
          </a:p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Будь человеком, человек!</a:t>
            </a:r>
          </a:p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тебя мы верим – не солги</a:t>
            </a:r>
          </a:p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Ты береги нас, береги !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9530" y="672425"/>
            <a:ext cx="4469969" cy="303319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603" y="3065200"/>
            <a:ext cx="4231668" cy="3029964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057901" y="778918"/>
            <a:ext cx="5445126" cy="51289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бы не жил человек,</a:t>
            </a:r>
          </a:p>
          <a:p>
            <a:pPr algn="ctr">
              <a:buFontTx/>
              <a:buNone/>
            </a:pPr>
            <a:r>
              <a:rPr lang="ru-RU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городе или загородной местности, он всегда окружён растениями, животными, птицами, насекомыми… </a:t>
            </a:r>
          </a:p>
          <a:p>
            <a:pPr algn="ctr">
              <a:buFontTx/>
              <a:buNone/>
            </a:pPr>
            <a:r>
              <a:rPr lang="ru-RU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Человек никогда не бывает изолирован от природы, но люди не всегда понимают как отражаются на природе их поступки.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402" y="1076325"/>
            <a:ext cx="5492959" cy="4400549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1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97165" y="1343595"/>
            <a:ext cx="10537610" cy="58478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 cap="none" spc="0">
                <a:ln>
                  <a:noFill/>
                </a:ln>
                <a:solidFill>
                  <a:srgbClr val="002200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 исчезают многие растения и животные?</a:t>
            </a:r>
          </a:p>
          <a:p>
            <a:pPr algn="ctr">
              <a:buFontTx/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8252" y="2124076"/>
            <a:ext cx="5067300" cy="3897116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vidpoviday.com/wp-content/uploads/2016/04/4b0301607e7f4b95cabe18d1757a81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9" t="54153" r="37333" b="7906"/>
          <a:stretch/>
        </p:blipFill>
        <p:spPr bwMode="auto">
          <a:xfrm>
            <a:off x="1414177" y="2825160"/>
            <a:ext cx="1060650" cy="1067865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6179" r="68956" b="55968"/>
          <a:stretch/>
        </p:blipFill>
        <p:spPr bwMode="auto">
          <a:xfrm>
            <a:off x="9744283" y="2980732"/>
            <a:ext cx="1060650" cy="1054103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1" t="5651" r="35108" b="53067"/>
          <a:stretch/>
        </p:blipFill>
        <p:spPr bwMode="auto">
          <a:xfrm>
            <a:off x="9788169" y="4143962"/>
            <a:ext cx="1054847" cy="1048336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9" t="5651" r="4437" b="53837"/>
          <a:stretch/>
        </p:blipFill>
        <p:spPr bwMode="auto">
          <a:xfrm>
            <a:off x="8889444" y="2061731"/>
            <a:ext cx="1054847" cy="1025637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5395" r="68901" b="6657"/>
          <a:stretch/>
        </p:blipFill>
        <p:spPr bwMode="auto">
          <a:xfrm>
            <a:off x="2213069" y="5108448"/>
            <a:ext cx="1035588" cy="1008335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7" t="53599" r="4805" b="6658"/>
          <a:stretch/>
        </p:blipFill>
        <p:spPr bwMode="auto">
          <a:xfrm>
            <a:off x="2210167" y="1825372"/>
            <a:ext cx="1038490" cy="999788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 descr="http://clipart.coolclips.com/480/vectors/tf05152/CoolClips_vc00627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3984" r="3997" b="12243"/>
          <a:stretch/>
        </p:blipFill>
        <p:spPr bwMode="auto">
          <a:xfrm>
            <a:off x="8889444" y="5084051"/>
            <a:ext cx="1031591" cy="1032732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http://images.easyfreeclipart.com/60/butterfly-net-stock-photo-image-16200740-60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12605" r="4014" b="13680"/>
          <a:stretch/>
        </p:blipFill>
        <p:spPr bwMode="auto">
          <a:xfrm>
            <a:off x="1528980" y="4034834"/>
            <a:ext cx="1012522" cy="968347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91125" y="678418"/>
            <a:ext cx="2579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Подумай.</a:t>
            </a:r>
          </a:p>
        </p:txBody>
      </p:sp>
    </p:spTree>
    <p:extLst>
      <p:ext uri="{BB962C8B-B14F-4D97-AF65-F5344CB8AC3E}">
        <p14:creationId xmlns:p14="http://schemas.microsoft.com/office/powerpoint/2010/main" val="23918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мка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758</Words>
  <Application>Microsoft Office PowerPoint</Application>
  <PresentationFormat>Широкоэкранный</PresentationFormat>
  <Paragraphs>82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Century Gothic</vt:lpstr>
      <vt:lpstr>Comic Sans MS</vt:lpstr>
      <vt:lpstr>Times New Roman</vt:lpstr>
      <vt:lpstr>рамка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Людмила</cp:lastModifiedBy>
  <cp:revision>14</cp:revision>
  <dcterms:created xsi:type="dcterms:W3CDTF">2014-10-29T03:00:56Z</dcterms:created>
  <dcterms:modified xsi:type="dcterms:W3CDTF">2025-01-07T04:47:23Z</dcterms:modified>
</cp:coreProperties>
</file>