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19" r:id="rId3"/>
    <p:sldId id="556" r:id="rId4"/>
    <p:sldId id="313" r:id="rId5"/>
    <p:sldId id="418" r:id="rId6"/>
    <p:sldId id="391" r:id="rId7"/>
    <p:sldId id="574" r:id="rId8"/>
    <p:sldId id="420" r:id="rId9"/>
    <p:sldId id="421" r:id="rId10"/>
    <p:sldId id="497" r:id="rId11"/>
    <p:sldId id="585" r:id="rId12"/>
    <p:sldId id="496" r:id="rId13"/>
    <p:sldId id="498" r:id="rId15"/>
    <p:sldId id="442" r:id="rId16"/>
    <p:sldId id="608" r:id="rId17"/>
    <p:sldId id="557" r:id="rId18"/>
    <p:sldId id="558" r:id="rId19"/>
    <p:sldId id="584" r:id="rId20"/>
    <p:sldId id="588" r:id="rId21"/>
    <p:sldId id="559" r:id="rId22"/>
    <p:sldId id="583" r:id="rId23"/>
    <p:sldId id="582" r:id="rId24"/>
    <p:sldId id="587" r:id="rId25"/>
    <p:sldId id="586" r:id="rId26"/>
    <p:sldId id="560" r:id="rId27"/>
    <p:sldId id="579" r:id="rId28"/>
    <p:sldId id="580" r:id="rId29"/>
    <p:sldId id="561" r:id="rId30"/>
    <p:sldId id="578" r:id="rId31"/>
    <p:sldId id="576" r:id="rId32"/>
    <p:sldId id="577" r:id="rId33"/>
    <p:sldId id="575" r:id="rId34"/>
    <p:sldId id="413" r:id="rId35"/>
    <p:sldId id="609" r:id="rId36"/>
    <p:sldId id="46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386" y="-30"/>
      </p:cViewPr>
      <p:guideLst>
        <p:guide orient="horz" pos="2160"/>
        <p:guide pos="29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освоения парциальной программы «Формирование культуры безопасности» Л.Л.Тимофеевой (начало года, сентябрь)</a:t>
            </a: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9668554451769"/>
          <c:y val="0.0048107761385503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ниже-среднего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Категория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Категория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Категория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28"/>
        <c:axId val="719552041"/>
        <c:axId val="291386122"/>
      </c:barChart>
      <c:catAx>
        <c:axId val="71955204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1386122"/>
        <c:crosses val="autoZero"/>
        <c:auto val="1"/>
        <c:lblAlgn val="ctr"/>
        <c:lblOffset val="100"/>
        <c:noMultiLvlLbl val="0"/>
      </c:catAx>
      <c:valAx>
        <c:axId val="29138612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1955204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99fdace-9fc2-4416-ad7e-baf5fb394f2f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освоения парциальной программы «Формирование культуры безопасности» Л.Л.Тимофеевой (15 ноября)</a:t>
            </a: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9668554451769"/>
          <c:y val="0.0048107761385503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ниже-среднего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Категория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Категория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Категория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28"/>
        <c:axId val="719552041"/>
        <c:axId val="291386122"/>
      </c:barChart>
      <c:catAx>
        <c:axId val="71955204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1386122"/>
        <c:crosses val="autoZero"/>
        <c:auto val="1"/>
        <c:lblAlgn val="ctr"/>
        <c:lblOffset val="100"/>
        <c:noMultiLvlLbl val="0"/>
      </c:catAx>
      <c:valAx>
        <c:axId val="29138612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1955204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f8a9e8a-d7c4-48c3-85ac-1cbf3c9c398d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3AD5-4714-424A-AB14-63CBC274C6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B2D6-1845-4063-8984-8529D5F0375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908720"/>
            <a:ext cx="741682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tx2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80695" y="447040"/>
            <a:ext cx="8271510" cy="5958205"/>
          </a:xfrm>
          <a:prstGeom prst="rect">
            <a:avLst/>
          </a:prstGeom>
        </p:spPr>
        <p:txBody>
          <a:bodyPr wrap="square">
            <a:noAutofit/>
          </a:bodyPr>
          <a:p>
            <a:pPr algn="ctr" defTabSz="266700">
              <a:lnSpc>
                <a:spcPct val="107000"/>
              </a:lnSpc>
            </a:pPr>
            <a:r>
              <a:rPr lang="ru-RU" altLang="en-US" sz="2000">
                <a:latin typeface="Times New Roman" panose="02020603050405020304"/>
                <a:ea typeface="Calibri" panose="020F0502020204030204"/>
              </a:rPr>
              <a:t>МБДОУ Детский сад №11 «Сказка» г.Дюртюли</a:t>
            </a: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lang="ru-RU" altLang="en-US" sz="2800">
                <a:latin typeface="Times New Roman" panose="02020603050405020304"/>
                <a:ea typeface="Calibri" panose="020F0502020204030204"/>
              </a:rPr>
              <a:t>Краткосрочный проект </a:t>
            </a:r>
            <a:endParaRPr lang="ru-RU" altLang="en-US" sz="28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lang="ru-RU" altLang="en-US" sz="2800">
                <a:latin typeface="Times New Roman" panose="02020603050405020304"/>
                <a:ea typeface="Calibri" panose="020F0502020204030204"/>
              </a:rPr>
              <a:t>на тему </a:t>
            </a:r>
            <a:endParaRPr lang="ru-RU" altLang="en-US" sz="28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lang="ru-RU" altLang="en-US" sz="2800">
                <a:latin typeface="Times New Roman" panose="02020603050405020304"/>
                <a:ea typeface="Calibri" panose="020F0502020204030204"/>
              </a:rPr>
              <a:t>«В стране безопасности»</a:t>
            </a:r>
            <a:endParaRPr lang="ru-RU" altLang="en-US" sz="28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lang="ru-RU" altLang="en-US" sz="2800">
                <a:latin typeface="Times New Roman" panose="02020603050405020304"/>
                <a:ea typeface="Calibri" panose="020F0502020204030204"/>
              </a:rPr>
              <a:t>в младшей группе №3, №4</a:t>
            </a:r>
            <a:endParaRPr lang="ru-RU" altLang="en-US" sz="28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8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r" defTabSz="266700">
              <a:lnSpc>
                <a:spcPct val="107000"/>
              </a:lnSpc>
            </a:pPr>
            <a:r>
              <a:rPr lang="ru-RU" altLang="en-US" sz="2000">
                <a:latin typeface="Times New Roman" panose="02020603050405020304"/>
                <a:ea typeface="Calibri" panose="020F0502020204030204"/>
              </a:rPr>
              <a:t>Подготовили: воспитатели Ганиева Г.Ф.</a:t>
            </a: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r" defTabSz="266700">
              <a:lnSpc>
                <a:spcPct val="107000"/>
              </a:lnSpc>
            </a:pPr>
            <a:r>
              <a:rPr lang="ru-RU" altLang="en-US" sz="2000">
                <a:latin typeface="Times New Roman" panose="02020603050405020304"/>
                <a:ea typeface="Calibri" panose="020F0502020204030204"/>
              </a:rPr>
              <a:t>Сальманова М.Р.</a:t>
            </a: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lang="ru-RU" altLang="en-US" sz="2000">
                <a:latin typeface="Times New Roman" panose="02020603050405020304"/>
                <a:ea typeface="Calibri" panose="020F0502020204030204"/>
              </a:rPr>
              <a:t>2024 г.</a:t>
            </a: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endParaRPr lang="ru-RU" altLang="en-US" sz="2000"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46990" y="-27305"/>
            <a:ext cx="9333230" cy="697039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764705"/>
            <a:ext cx="76328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IMG_20241113_1153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40" y="116840"/>
            <a:ext cx="4817745" cy="3627755"/>
          </a:xfrm>
          <a:prstGeom prst="rect">
            <a:avLst/>
          </a:prstGeom>
        </p:spPr>
      </p:pic>
      <p:pic>
        <p:nvPicPr>
          <p:cNvPr id="11" name="Изображение 10" descr="IMG_20241108_164359"/>
          <p:cNvPicPr>
            <a:picLocks noChangeAspect="1"/>
          </p:cNvPicPr>
          <p:nvPr/>
        </p:nvPicPr>
        <p:blipFill>
          <a:blip r:embed="rId3"/>
          <a:srcRect l="12843" t="20602" r="19954" b="16398"/>
          <a:stretch>
            <a:fillRect/>
          </a:stretch>
        </p:blipFill>
        <p:spPr>
          <a:xfrm>
            <a:off x="2915285" y="3860800"/>
            <a:ext cx="4116070" cy="290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010" y="299085"/>
            <a:ext cx="8724900" cy="8604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беседы 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</a:t>
            </a:r>
            <a:r>
              <a:rPr lang="en-US" alt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en-US" alt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маленького</a:t>
            </a:r>
            <a:r>
              <a:rPr lang="en-US" alt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пешехода</a:t>
            </a:r>
            <a:r>
              <a:rPr lang="en-US" alt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Внешность</a:t>
            </a:r>
            <a:r>
              <a:rPr lang="en-US" alt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alt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en-US" alt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alt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обманчива</a:t>
            </a:r>
            <a:r>
              <a:rPr lang="en-US" alt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54359242032924512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052830"/>
            <a:ext cx="3513455" cy="4686935"/>
          </a:xfrm>
          <a:prstGeom prst="rect">
            <a:avLst/>
          </a:prstGeom>
        </p:spPr>
      </p:pic>
      <p:pic>
        <p:nvPicPr>
          <p:cNvPr id="4" name="Изображение 3" descr="5435924203292451242"/>
          <p:cNvPicPr>
            <a:picLocks noChangeAspect="1"/>
          </p:cNvPicPr>
          <p:nvPr/>
        </p:nvPicPr>
        <p:blipFill>
          <a:blip r:embed="rId3"/>
          <a:srcRect t="24796"/>
          <a:stretch>
            <a:fillRect/>
          </a:stretch>
        </p:blipFill>
        <p:spPr>
          <a:xfrm>
            <a:off x="4211955" y="1772920"/>
            <a:ext cx="4611370" cy="462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764705"/>
            <a:ext cx="76328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5924203292451249"/>
          <p:cNvPicPr>
            <a:picLocks noChangeAspect="1"/>
          </p:cNvPicPr>
          <p:nvPr/>
        </p:nvPicPr>
        <p:blipFill>
          <a:blip r:embed="rId2"/>
          <a:srcRect t="25120"/>
          <a:stretch>
            <a:fillRect/>
          </a:stretch>
        </p:blipFill>
        <p:spPr>
          <a:xfrm>
            <a:off x="4801235" y="2503805"/>
            <a:ext cx="4050665" cy="4044315"/>
          </a:xfrm>
          <a:prstGeom prst="rect">
            <a:avLst/>
          </a:prstGeom>
        </p:spPr>
      </p:pic>
      <p:pic>
        <p:nvPicPr>
          <p:cNvPr id="8" name="Изображение 7" descr="5435924203292451253"/>
          <p:cNvPicPr>
            <a:picLocks noChangeAspect="1"/>
          </p:cNvPicPr>
          <p:nvPr/>
        </p:nvPicPr>
        <p:blipFill>
          <a:blip r:embed="rId3"/>
          <a:srcRect t="20602" b="12204"/>
          <a:stretch>
            <a:fillRect/>
          </a:stretch>
        </p:blipFill>
        <p:spPr>
          <a:xfrm>
            <a:off x="467360" y="692785"/>
            <a:ext cx="4058920" cy="363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1225_1629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917065"/>
            <a:ext cx="4426585" cy="3333115"/>
          </a:xfrm>
          <a:prstGeom prst="rect">
            <a:avLst/>
          </a:prstGeom>
        </p:spPr>
      </p:pic>
      <p:pic>
        <p:nvPicPr>
          <p:cNvPr id="3" name="Изображение 2" descr="5438304396858485095"/>
          <p:cNvPicPr>
            <a:picLocks noChangeAspect="1"/>
          </p:cNvPicPr>
          <p:nvPr/>
        </p:nvPicPr>
        <p:blipFill>
          <a:blip r:embed="rId3"/>
          <a:srcRect l="17087" b="18270"/>
          <a:stretch>
            <a:fillRect/>
          </a:stretch>
        </p:blipFill>
        <p:spPr>
          <a:xfrm>
            <a:off x="4772025" y="720090"/>
            <a:ext cx="4232275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5438304396858485091"/>
          <p:cNvPicPr>
            <a:picLocks noChangeAspect="1"/>
          </p:cNvPicPr>
          <p:nvPr/>
        </p:nvPicPr>
        <p:blipFill>
          <a:blip r:embed="rId2"/>
          <a:srcRect t="22704"/>
          <a:stretch>
            <a:fillRect/>
          </a:stretch>
        </p:blipFill>
        <p:spPr>
          <a:xfrm>
            <a:off x="4572000" y="1838960"/>
            <a:ext cx="4225925" cy="4356735"/>
          </a:xfrm>
          <a:prstGeom prst="rect">
            <a:avLst/>
          </a:prstGeom>
        </p:spPr>
      </p:pic>
      <p:pic>
        <p:nvPicPr>
          <p:cNvPr id="5" name="Изображение 4" descr="5438304396858485094"/>
          <p:cNvPicPr>
            <a:picLocks noChangeAspect="1"/>
          </p:cNvPicPr>
          <p:nvPr/>
        </p:nvPicPr>
        <p:blipFill>
          <a:blip r:embed="rId3"/>
          <a:srcRect l="26210" t="11148" r="9395" b="37398"/>
          <a:stretch>
            <a:fillRect/>
          </a:stretch>
        </p:blipFill>
        <p:spPr>
          <a:xfrm>
            <a:off x="395605" y="548640"/>
            <a:ext cx="3924300" cy="418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010" y="993140"/>
            <a:ext cx="3921760" cy="18408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художественную литературу, рассказывали сказки </a:t>
            </a:r>
            <a:endParaRPr lang="ru-RU" dirty="0" err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(«Кошкин дом», К.И.Чуковский «Путаница», «Волк и семеро козлят», «Маша и медведь» и другие)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5924203292451246"/>
          <p:cNvPicPr>
            <a:picLocks noChangeAspect="1"/>
          </p:cNvPicPr>
          <p:nvPr/>
        </p:nvPicPr>
        <p:blipFill>
          <a:blip r:embed="rId2"/>
          <a:srcRect t="11148" b="16398"/>
          <a:stretch>
            <a:fillRect/>
          </a:stretch>
        </p:blipFill>
        <p:spPr>
          <a:xfrm>
            <a:off x="107315" y="3213100"/>
            <a:ext cx="3624580" cy="3501390"/>
          </a:xfrm>
          <a:prstGeom prst="rect">
            <a:avLst/>
          </a:prstGeom>
        </p:spPr>
      </p:pic>
      <p:pic>
        <p:nvPicPr>
          <p:cNvPr id="5" name="Изображение 4" descr="5435924203292451259"/>
          <p:cNvPicPr>
            <a:picLocks noChangeAspect="1"/>
          </p:cNvPicPr>
          <p:nvPr/>
        </p:nvPicPr>
        <p:blipFill>
          <a:blip r:embed="rId3"/>
          <a:srcRect l="-2105" t="30454" r="2105" b="13898"/>
          <a:stretch>
            <a:fillRect/>
          </a:stretch>
        </p:blipFill>
        <p:spPr>
          <a:xfrm>
            <a:off x="4572000" y="188595"/>
            <a:ext cx="3830955" cy="2842260"/>
          </a:xfrm>
          <a:prstGeom prst="rect">
            <a:avLst/>
          </a:prstGeom>
        </p:spPr>
      </p:pic>
      <p:pic>
        <p:nvPicPr>
          <p:cNvPr id="8" name="Изображение 7" descr="5435924203292451257"/>
          <p:cNvPicPr>
            <a:picLocks noChangeAspect="1"/>
          </p:cNvPicPr>
          <p:nvPr/>
        </p:nvPicPr>
        <p:blipFill>
          <a:blip r:embed="rId4"/>
          <a:srcRect t="41602" r="3790" b="9046"/>
          <a:stretch>
            <a:fillRect/>
          </a:stretch>
        </p:blipFill>
        <p:spPr>
          <a:xfrm>
            <a:off x="3924300" y="3213100"/>
            <a:ext cx="5095875" cy="348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223510" y="299085"/>
            <a:ext cx="3658235" cy="14541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 настольные игры «Найди опасные предметы», «Чем тушат пожар», «Хорошо-плохо», «Светофор»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5435924203292451237"/>
          <p:cNvPicPr>
            <a:picLocks noChangeAspect="1"/>
          </p:cNvPicPr>
          <p:nvPr/>
        </p:nvPicPr>
        <p:blipFill>
          <a:blip r:embed="rId2"/>
          <a:srcRect b="10102"/>
          <a:stretch>
            <a:fillRect/>
          </a:stretch>
        </p:blipFill>
        <p:spPr>
          <a:xfrm>
            <a:off x="35560" y="620395"/>
            <a:ext cx="5096510" cy="6109970"/>
          </a:xfrm>
          <a:prstGeom prst="rect">
            <a:avLst/>
          </a:prstGeom>
        </p:spPr>
      </p:pic>
      <p:pic>
        <p:nvPicPr>
          <p:cNvPr id="4" name="Изображение 3" descr="5435924203292451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235" y="1917065"/>
            <a:ext cx="3588385" cy="478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223510" y="299085"/>
            <a:ext cx="3658235" cy="14541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1114_1033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70" y="188595"/>
            <a:ext cx="4266565" cy="3212465"/>
          </a:xfrm>
          <a:prstGeom prst="rect">
            <a:avLst/>
          </a:prstGeom>
        </p:spPr>
      </p:pic>
      <p:pic>
        <p:nvPicPr>
          <p:cNvPr id="5" name="Изображение 4" descr="IMG_20241114_120419"/>
          <p:cNvPicPr>
            <a:picLocks noChangeAspect="1"/>
          </p:cNvPicPr>
          <p:nvPr/>
        </p:nvPicPr>
        <p:blipFill>
          <a:blip r:embed="rId3"/>
          <a:srcRect t="22704"/>
          <a:stretch>
            <a:fillRect/>
          </a:stretch>
        </p:blipFill>
        <p:spPr>
          <a:xfrm>
            <a:off x="1835150" y="3541395"/>
            <a:ext cx="5461000" cy="3178175"/>
          </a:xfrm>
          <a:prstGeom prst="rect">
            <a:avLst/>
          </a:prstGeom>
        </p:spPr>
      </p:pic>
      <p:pic>
        <p:nvPicPr>
          <p:cNvPr id="8" name="Изображение 7" descr="IMG_20241114_1205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" y="188595"/>
            <a:ext cx="4265295" cy="3212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223510" y="299085"/>
            <a:ext cx="3658235" cy="14541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IMG_20241114_1020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332740"/>
            <a:ext cx="4166870" cy="3138170"/>
          </a:xfrm>
          <a:prstGeom prst="rect">
            <a:avLst/>
          </a:prstGeom>
        </p:spPr>
      </p:pic>
      <p:pic>
        <p:nvPicPr>
          <p:cNvPr id="4" name="Изображение 3" descr="IMG_20241114_1019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0" y="1484630"/>
            <a:ext cx="4208145" cy="3168650"/>
          </a:xfrm>
          <a:prstGeom prst="rect">
            <a:avLst/>
          </a:prstGeom>
        </p:spPr>
      </p:pic>
      <p:pic>
        <p:nvPicPr>
          <p:cNvPr id="11" name="Изображение 10" descr="IMG_20241114_102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" y="3683000"/>
            <a:ext cx="3972560" cy="2991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3550" y="663575"/>
            <a:ext cx="8171815" cy="608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занятия по развитию речи на тему «Кошкин дом», «Не попади в беду»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IMG_20241112_0922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95" y="1484630"/>
            <a:ext cx="6260465" cy="471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908720"/>
            <a:ext cx="741682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tx2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80695" y="447040"/>
            <a:ext cx="8271510" cy="4477385"/>
          </a:xfrm>
          <a:prstGeom prst="rect">
            <a:avLst/>
          </a:prstGeom>
        </p:spPr>
        <p:txBody>
          <a:bodyPr wrap="square">
            <a:noAutofit/>
          </a:bodyPr>
          <a:p>
            <a:pPr algn="just" defTabSz="266700">
              <a:lnSpc>
                <a:spcPct val="107000"/>
              </a:lnSpc>
            </a:pPr>
            <a:r>
              <a:rPr sz="2400" b="1">
                <a:latin typeface="Times New Roman" panose="02020603050405020304"/>
                <a:ea typeface="Calibri" panose="020F0502020204030204"/>
              </a:rPr>
              <a:t>Вид проекта: </a:t>
            </a:r>
            <a:r>
              <a:rPr sz="2400">
                <a:latin typeface="Times New Roman" panose="02020603050405020304"/>
                <a:ea typeface="Calibri" panose="020F0502020204030204"/>
              </a:rPr>
              <a:t>творческий, познавательно-исследовательский</a:t>
            </a:r>
            <a:endParaRPr sz="24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sz="2400" b="1">
                <a:latin typeface="Times New Roman" panose="02020603050405020304"/>
                <a:ea typeface="Calibri" panose="020F0502020204030204"/>
              </a:rPr>
              <a:t>Тип проекта: </a:t>
            </a:r>
            <a:r>
              <a:rPr sz="2400">
                <a:latin typeface="Times New Roman" panose="02020603050405020304"/>
                <a:ea typeface="Calibri" panose="020F0502020204030204"/>
              </a:rPr>
              <a:t>краткосрочный</a:t>
            </a:r>
            <a:r>
              <a:rPr sz="2400" b="1">
                <a:latin typeface="Times New Roman" panose="02020603050405020304"/>
                <a:ea typeface="Calibri" panose="020F0502020204030204"/>
              </a:rPr>
              <a:t> </a:t>
            </a:r>
            <a:endParaRPr sz="2400" b="1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sz="2400" b="1">
                <a:latin typeface="Times New Roman" panose="02020603050405020304"/>
                <a:ea typeface="Calibri" panose="020F0502020204030204"/>
              </a:rPr>
              <a:t>Участники проекта: </a:t>
            </a:r>
            <a:r>
              <a:rPr sz="2400">
                <a:latin typeface="Times New Roman" panose="02020603050405020304"/>
                <a:ea typeface="Calibri" panose="020F0502020204030204"/>
              </a:rPr>
              <a:t>дети младших групп № 3 и  №4, педагоги и родители воспитанников.</a:t>
            </a:r>
            <a:endParaRPr sz="24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sz="2400" b="1">
                <a:latin typeface="Times New Roman" panose="02020603050405020304"/>
                <a:ea typeface="Calibri" panose="020F0502020204030204"/>
              </a:rPr>
              <a:t>Срок реализации проекта: </a:t>
            </a:r>
            <a:r>
              <a:rPr sz="2400">
                <a:latin typeface="Times New Roman" panose="02020603050405020304"/>
                <a:ea typeface="Calibri" panose="020F0502020204030204"/>
              </a:rPr>
              <a:t>01.11 – 15.11</a:t>
            </a:r>
            <a:endParaRPr sz="24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lang="en-US" altLang="en-US" sz="2400" b="1">
                <a:latin typeface="Times New Roman" panose="02020603050405020304"/>
                <a:ea typeface="Calibri" panose="020F0502020204030204"/>
              </a:rPr>
              <a:t>Форма</a:t>
            </a:r>
            <a:r>
              <a:rPr lang="en-US" altLang="ru-RU" sz="2400" b="1">
                <a:latin typeface="Times New Roman" panose="02020603050405020304"/>
                <a:ea typeface="Calibri" panose="020F0502020204030204"/>
              </a:rPr>
              <a:t>  </a:t>
            </a:r>
            <a:r>
              <a:rPr lang="en-US" altLang="en-US" sz="2400" b="1">
                <a:latin typeface="Times New Roman" panose="02020603050405020304"/>
                <a:ea typeface="Calibri" panose="020F0502020204030204"/>
              </a:rPr>
              <a:t>проведения</a:t>
            </a:r>
            <a:r>
              <a:rPr lang="en-US" altLang="ru-RU" sz="2400" b="1">
                <a:latin typeface="Times New Roman" panose="02020603050405020304"/>
                <a:ea typeface="Calibri" panose="020F0502020204030204"/>
              </a:rPr>
              <a:t> :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в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рамках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образовательной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деятельности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в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виде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игровых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ситуаций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в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режимных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моментах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и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повседневной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2400">
                <a:latin typeface="Times New Roman" panose="02020603050405020304"/>
                <a:ea typeface="Calibri" panose="020F0502020204030204"/>
              </a:rPr>
              <a:t>жизни</a:t>
            </a:r>
            <a:r>
              <a:rPr lang="en-US" altLang="ru-RU" sz="2400">
                <a:latin typeface="Times New Roman" panose="02020603050405020304"/>
                <a:ea typeface="Calibri" panose="020F0502020204030204"/>
              </a:rPr>
              <a:t>.</a:t>
            </a:r>
            <a:endParaRPr lang="en-US" altLang="ru-RU" sz="24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endParaRPr lang="en-US" altLang="ru-RU" sz="2400"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3550" y="663575"/>
            <a:ext cx="8171815" cy="608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1112_0926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404495"/>
            <a:ext cx="3823970" cy="2879725"/>
          </a:xfrm>
          <a:prstGeom prst="rect">
            <a:avLst/>
          </a:prstGeom>
        </p:spPr>
      </p:pic>
      <p:pic>
        <p:nvPicPr>
          <p:cNvPr id="4" name="Изображение 3" descr="IMG_20241112_092700"/>
          <p:cNvPicPr>
            <a:picLocks noChangeAspect="1"/>
          </p:cNvPicPr>
          <p:nvPr/>
        </p:nvPicPr>
        <p:blipFill>
          <a:blip r:embed="rId3"/>
          <a:srcRect t="12204"/>
          <a:stretch>
            <a:fillRect/>
          </a:stretch>
        </p:blipFill>
        <p:spPr>
          <a:xfrm>
            <a:off x="179070" y="3573145"/>
            <a:ext cx="3956050" cy="2616200"/>
          </a:xfrm>
          <a:prstGeom prst="rect">
            <a:avLst/>
          </a:prstGeom>
        </p:spPr>
      </p:pic>
      <p:pic>
        <p:nvPicPr>
          <p:cNvPr id="5" name="Изображение 4" descr="IMG_20241112_092126"/>
          <p:cNvPicPr>
            <a:picLocks noChangeAspect="1"/>
          </p:cNvPicPr>
          <p:nvPr/>
        </p:nvPicPr>
        <p:blipFill>
          <a:blip r:embed="rId4"/>
          <a:srcRect l="19954" t="39500" r="29443"/>
          <a:stretch>
            <a:fillRect/>
          </a:stretch>
        </p:blipFill>
        <p:spPr>
          <a:xfrm>
            <a:off x="4283710" y="1197610"/>
            <a:ext cx="4687570" cy="422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3550" y="636905"/>
            <a:ext cx="8084820" cy="10102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ознакомлению с окружающим миром «Безопасность дома»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IMG_20241114_0933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3448685"/>
            <a:ext cx="4236720" cy="3191510"/>
          </a:xfrm>
          <a:prstGeom prst="rect">
            <a:avLst/>
          </a:prstGeom>
        </p:spPr>
      </p:pic>
      <p:pic>
        <p:nvPicPr>
          <p:cNvPr id="4" name="Изображение 3" descr="IMG_20241114_093430"/>
          <p:cNvPicPr>
            <a:picLocks noChangeAspect="1"/>
          </p:cNvPicPr>
          <p:nvPr/>
        </p:nvPicPr>
        <p:blipFill>
          <a:blip r:embed="rId3"/>
          <a:srcRect l="16001" t="29000" r="23907" b="6954"/>
          <a:stretch>
            <a:fillRect/>
          </a:stretch>
        </p:blipFill>
        <p:spPr>
          <a:xfrm>
            <a:off x="251460" y="1918970"/>
            <a:ext cx="4370070" cy="350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3550" y="636905"/>
            <a:ext cx="8084820" cy="10102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1114_0937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340485"/>
            <a:ext cx="4489450" cy="3381375"/>
          </a:xfrm>
          <a:prstGeom prst="rect">
            <a:avLst/>
          </a:prstGeom>
        </p:spPr>
      </p:pic>
      <p:pic>
        <p:nvPicPr>
          <p:cNvPr id="5" name="Изображение 4" descr="IMG_20241114_093714"/>
          <p:cNvPicPr>
            <a:picLocks noChangeAspect="1"/>
          </p:cNvPicPr>
          <p:nvPr/>
        </p:nvPicPr>
        <p:blipFill>
          <a:blip r:embed="rId3"/>
          <a:srcRect l="27072" t="22704" r="2566"/>
          <a:stretch>
            <a:fillRect/>
          </a:stretch>
        </p:blipFill>
        <p:spPr>
          <a:xfrm>
            <a:off x="4860290" y="2204720"/>
            <a:ext cx="4111625" cy="340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3550" y="4664710"/>
            <a:ext cx="3618230" cy="17322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лепке «Пожарная лестница»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5924203292451263"/>
          <p:cNvPicPr>
            <a:picLocks noChangeAspect="1"/>
          </p:cNvPicPr>
          <p:nvPr/>
        </p:nvPicPr>
        <p:blipFill>
          <a:blip r:embed="rId2"/>
          <a:srcRect l="1818" t="21650" b="13242"/>
          <a:stretch>
            <a:fillRect/>
          </a:stretch>
        </p:blipFill>
        <p:spPr>
          <a:xfrm>
            <a:off x="1403350" y="188595"/>
            <a:ext cx="6872605" cy="3428365"/>
          </a:xfrm>
          <a:prstGeom prst="rect">
            <a:avLst/>
          </a:prstGeom>
        </p:spPr>
      </p:pic>
      <p:pic>
        <p:nvPicPr>
          <p:cNvPr id="5" name="Изображение 4" descr="54359242032924512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1150" y="3473450"/>
            <a:ext cx="2785110" cy="370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826635" y="1511300"/>
            <a:ext cx="4067175" cy="9798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«Светофор»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5435924203292451220"/>
          <p:cNvPicPr>
            <a:picLocks noChangeAspect="1"/>
          </p:cNvPicPr>
          <p:nvPr/>
        </p:nvPicPr>
        <p:blipFill>
          <a:blip r:embed="rId2"/>
          <a:srcRect b="12881"/>
          <a:stretch>
            <a:fillRect/>
          </a:stretch>
        </p:blipFill>
        <p:spPr>
          <a:xfrm>
            <a:off x="107315" y="1090930"/>
            <a:ext cx="4556125" cy="5276850"/>
          </a:xfrm>
          <a:prstGeom prst="rect">
            <a:avLst/>
          </a:prstGeom>
        </p:spPr>
      </p:pic>
      <p:pic>
        <p:nvPicPr>
          <p:cNvPr id="4" name="Изображение 3" descr="5435924203292451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2564765"/>
            <a:ext cx="4196080" cy="315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826635" y="1511300"/>
            <a:ext cx="4067175" cy="9798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 descr="IMG_20241111_094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40" y="404495"/>
            <a:ext cx="4599305" cy="6109970"/>
          </a:xfrm>
          <a:prstGeom prst="rect">
            <a:avLst/>
          </a:prstGeom>
        </p:spPr>
      </p:pic>
      <p:pic>
        <p:nvPicPr>
          <p:cNvPr id="8" name="Изображение 7" descr="IMG_20241111_09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620395"/>
            <a:ext cx="4078605" cy="5417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826635" y="1511300"/>
            <a:ext cx="4067175" cy="9798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1111_100123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60350"/>
            <a:ext cx="8364855" cy="629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688330" y="406400"/>
            <a:ext cx="3205480" cy="2084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Рисовали пожарную машину, светофор, раскрашивали раскраски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5924203292451184"/>
          <p:cNvPicPr>
            <a:picLocks noChangeAspect="1"/>
          </p:cNvPicPr>
          <p:nvPr/>
        </p:nvPicPr>
        <p:blipFill>
          <a:blip r:embed="rId2"/>
          <a:srcRect l="13593" t="26898"/>
          <a:stretch>
            <a:fillRect/>
          </a:stretch>
        </p:blipFill>
        <p:spPr>
          <a:xfrm>
            <a:off x="251460" y="620395"/>
            <a:ext cx="5242560" cy="5914390"/>
          </a:xfrm>
          <a:prstGeom prst="rect">
            <a:avLst/>
          </a:prstGeom>
        </p:spPr>
      </p:pic>
      <p:pic>
        <p:nvPicPr>
          <p:cNvPr id="5" name="Изображение 4" descr="54359242032924511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45" y="2013585"/>
            <a:ext cx="3358515" cy="447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688330" y="406400"/>
            <a:ext cx="3205480" cy="2084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исование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машина»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20241108_0937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710" y="346075"/>
            <a:ext cx="4632325" cy="6153150"/>
          </a:xfrm>
          <a:prstGeom prst="rect">
            <a:avLst/>
          </a:prstGeom>
        </p:spPr>
      </p:pic>
      <p:pic>
        <p:nvPicPr>
          <p:cNvPr id="8" name="Изображение 7" descr="IMG_20241112_095740"/>
          <p:cNvPicPr>
            <a:picLocks noChangeAspect="1"/>
          </p:cNvPicPr>
          <p:nvPr/>
        </p:nvPicPr>
        <p:blipFill>
          <a:blip r:embed="rId3"/>
          <a:srcRect t="20602" b="12204"/>
          <a:stretch>
            <a:fillRect/>
          </a:stretch>
        </p:blipFill>
        <p:spPr>
          <a:xfrm>
            <a:off x="323215" y="260350"/>
            <a:ext cx="3855720" cy="3441700"/>
          </a:xfrm>
          <a:prstGeom prst="rect">
            <a:avLst/>
          </a:prstGeom>
        </p:spPr>
      </p:pic>
      <p:pic>
        <p:nvPicPr>
          <p:cNvPr id="11" name="Изображение 10" descr="IMG_20241112_095747"/>
          <p:cNvPicPr>
            <a:picLocks noChangeAspect="1"/>
          </p:cNvPicPr>
          <p:nvPr/>
        </p:nvPicPr>
        <p:blipFill>
          <a:blip r:embed="rId4"/>
          <a:srcRect l="12348" t="31102" b="2585"/>
          <a:stretch>
            <a:fillRect/>
          </a:stretch>
        </p:blipFill>
        <p:spPr>
          <a:xfrm>
            <a:off x="683260" y="3777615"/>
            <a:ext cx="2949575" cy="296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062855" y="881380"/>
            <a:ext cx="3559175" cy="16097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- спортивный досуг «Наш веселый светофор!»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5435924203292451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2637155"/>
            <a:ext cx="5266055" cy="3961130"/>
          </a:xfrm>
          <a:prstGeom prst="rect">
            <a:avLst/>
          </a:prstGeom>
        </p:spPr>
      </p:pic>
      <p:pic>
        <p:nvPicPr>
          <p:cNvPr id="4" name="Изображение 3" descr="5435924203292451221"/>
          <p:cNvPicPr>
            <a:picLocks noChangeAspect="1"/>
          </p:cNvPicPr>
          <p:nvPr/>
        </p:nvPicPr>
        <p:blipFill>
          <a:blip r:embed="rId3"/>
          <a:srcRect l="12086" t="24799" r="27092" b="4843"/>
          <a:stretch>
            <a:fillRect/>
          </a:stretch>
        </p:blipFill>
        <p:spPr>
          <a:xfrm>
            <a:off x="323215" y="188595"/>
            <a:ext cx="4265930" cy="371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ello_html_4a4ea2df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132" y="0"/>
            <a:ext cx="91482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у дошкольников о здоровом образе жизни, умение заботиться о своём здоровье.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0486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детей о здоровом образе жизни. Дать представление о ценности здоровья, формировать желание вести здоровый образ жизни. Обогащать знания детей о витаминах и продуктах питания и их полезных свойствах. Воспитывать бережное отношение к своему здоровью через чтение детской литературы. Совершенствовать физические способности в совместной двигательной деятельности детей.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188641"/>
            <a:ext cx="878497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tx2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07010" y="793115"/>
            <a:ext cx="8703310" cy="5876925"/>
          </a:xfrm>
          <a:prstGeom prst="rect">
            <a:avLst/>
          </a:prstGeom>
        </p:spPr>
        <p:txBody>
          <a:bodyPr wrap="square">
            <a:noAutofit/>
          </a:bodyPr>
          <a:p>
            <a:pPr algn="ctr" defTabSz="266700"/>
            <a:r>
              <a:rPr sz="20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Актуальность</a:t>
            </a:r>
            <a:endParaRPr sz="20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ctr" defTabSz="266700"/>
            <a:endParaRPr sz="20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Дети с самого раннего возраста для собственной безопасности должны чётко знать правила безопасности. Это касается всех сфер жизни и деятельности ребёнка – быта, игры, движения. Прямой обязанностью взрослого является обучение ребёнка основам безопасного поведения. Ребёнок может оказаться в непредсказуемой ситуации на улице, дома, природе, на дороге, поэтому главная задача взрослых – стимулировать развитие самостоятельности и ответственности. Чтобы дети знали, как правильно вести себя в разных ситуациях и умели применять полученные знания в реальной жизни.</a:t>
            </a:r>
            <a:endParaRPr sz="20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Современный мир таит в себе множество опасностей. Знание правил безопасности жизнедеятельности, пожарной безопасности, ПДД, ОБЖ поможет предотвратить беду, а правильное поведение в той или иной ситуации может спасти жизнь. Детская безопасность всегда была и будет общей заботой педагогов и родителей. Жизнь ребёнка – это самое дорогое, что есть на свете. Задача взрослых научить маленького человечка обойти беду стороной.</a:t>
            </a:r>
            <a:endParaRPr sz="20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688330" y="406400"/>
            <a:ext cx="3205480" cy="2084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5924203292451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55" y="615315"/>
            <a:ext cx="7620000" cy="573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ello_html_4a4ea2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0"/>
            <a:ext cx="91482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у дошкольников о здоровом образе жизни, умение заботиться о своём здоровье.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0486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детей о здоровом образе жизни. Дать представление о ценности здоровья, формировать желание вести здоровый образ жизни. Обогащать знания детей о витаминах и продуктах питания и их полезных свойствах. Воспитывать бережное отношение к своему здоровью через чтение детской литературы. Совершенствовать физические способности в совместной двигательной деятельности детей.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Текстовое поле 7"/>
          <p:cNvSpPr txBox="1"/>
          <p:nvPr/>
        </p:nvSpPr>
        <p:spPr>
          <a:xfrm>
            <a:off x="292735" y="548640"/>
            <a:ext cx="8458835" cy="6124575"/>
          </a:xfrm>
          <a:prstGeom prst="rect">
            <a:avLst/>
          </a:prstGeom>
        </p:spPr>
        <p:txBody>
          <a:bodyPr>
            <a:noAutofit/>
          </a:bodyPr>
          <a:p>
            <a:pPr algn="ctr" defTabSz="266700"/>
            <a:endParaRPr lang="ru-RU" sz="240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/>
        </p:nvGraphicFramePr>
        <p:xfrm>
          <a:off x="664845" y="776605"/>
          <a:ext cx="787273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1660" y="1361440"/>
            <a:ext cx="3623310" cy="8991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изготовили макеты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33265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 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8304396858484573"/>
          <p:cNvPicPr>
            <a:picLocks noChangeAspect="1"/>
          </p:cNvPicPr>
          <p:nvPr/>
        </p:nvPicPr>
        <p:blipFill>
          <a:blip r:embed="rId2"/>
          <a:srcRect t="26898" b="18500"/>
          <a:stretch>
            <a:fillRect/>
          </a:stretch>
        </p:blipFill>
        <p:spPr>
          <a:xfrm>
            <a:off x="252095" y="3213100"/>
            <a:ext cx="4735195" cy="3433445"/>
          </a:xfrm>
          <a:prstGeom prst="rect">
            <a:avLst/>
          </a:prstGeom>
        </p:spPr>
      </p:pic>
      <p:pic>
        <p:nvPicPr>
          <p:cNvPr id="3" name="Изображение 2" descr="5438304396858484574"/>
          <p:cNvPicPr>
            <a:picLocks noChangeAspect="1"/>
          </p:cNvPicPr>
          <p:nvPr/>
        </p:nvPicPr>
        <p:blipFill>
          <a:blip r:embed="rId3"/>
          <a:srcRect t="25852" b="21648"/>
          <a:stretch>
            <a:fillRect/>
          </a:stretch>
        </p:blipFill>
        <p:spPr>
          <a:xfrm>
            <a:off x="4639945" y="118110"/>
            <a:ext cx="4243070" cy="2958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1660" y="1361440"/>
            <a:ext cx="3623310" cy="8991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33265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 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5438304396858484575"/>
          <p:cNvPicPr>
            <a:picLocks noChangeAspect="1"/>
          </p:cNvPicPr>
          <p:nvPr/>
        </p:nvPicPr>
        <p:blipFill>
          <a:blip r:embed="rId2"/>
          <a:srcRect t="43704" b="16398"/>
          <a:stretch>
            <a:fillRect/>
          </a:stretch>
        </p:blipFill>
        <p:spPr>
          <a:xfrm>
            <a:off x="252095" y="404495"/>
            <a:ext cx="5476240" cy="2901315"/>
          </a:xfrm>
          <a:prstGeom prst="rect">
            <a:avLst/>
          </a:prstGeom>
        </p:spPr>
      </p:pic>
      <p:pic>
        <p:nvPicPr>
          <p:cNvPr id="5" name="Изображение 4" descr="5438304396858485097"/>
          <p:cNvPicPr>
            <a:picLocks noChangeAspect="1"/>
          </p:cNvPicPr>
          <p:nvPr/>
        </p:nvPicPr>
        <p:blipFill>
          <a:blip r:embed="rId3"/>
          <a:srcRect b="14296"/>
          <a:stretch>
            <a:fillRect/>
          </a:stretch>
        </p:blipFill>
        <p:spPr>
          <a:xfrm>
            <a:off x="3492500" y="3068955"/>
            <a:ext cx="5396230" cy="3469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ello_html_4a4ea2df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132" y="0"/>
            <a:ext cx="91482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у дошкольников о здоровом образе жизни, умение заботиться о своём здоровье.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0486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детей о здоровом образе жизни. Дать представление о ценности здоровья, формировать желание вести здоровый образ жизни. Обогащать знания детей о витаминах и продуктах питания и их полезных свойствах. Воспитывать бережное отношение к своему здоровью через чтение детской литературы. Совершенствовать физические способности в совместной двигательной деятельности детей.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650" y="2057400"/>
            <a:ext cx="7920990" cy="17538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Итог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лись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безопасном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поведении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быту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социуме</a:t>
            </a:r>
            <a:r>
              <a:rPr lang="en-US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endParaRPr lang="en-US" alt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Поставленные задачи в рамках проекта выполнены.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ello_html_4a4ea2df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132" y="0"/>
            <a:ext cx="91482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у дошкольников о здоровом образе жизни, умение заботиться о своём здоровье.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0486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детей о здоровом образе жизни. Дать представление о ценности здоровья, формировать желание вести здоровый образ жизни. Обогащать знания детей о витаминах и продуктах питания и их полезных свойствах. Воспитывать бережное отношение к своему здоровью через чтение детской литературы. Совершенствовать физические способности в совместной двигательной деятельности детей.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265430" y="482600"/>
            <a:ext cx="8717280" cy="3484880"/>
          </a:xfrm>
          <a:prstGeom prst="rect">
            <a:avLst/>
          </a:prstGeom>
        </p:spPr>
        <p:txBody>
          <a:bodyPr>
            <a:noAutofit/>
          </a:bodyPr>
          <a:p>
            <a:pPr defTabSz="266700"/>
            <a:r>
              <a:rPr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Цель проекта:  Формирование первичных представлений о</a:t>
            </a:r>
            <a:r>
              <a:rPr 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безопасном поведении в быту</a:t>
            </a:r>
            <a:r>
              <a:rPr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, социуме, природе, воспитание осознанного отношения к выполнению правил безопасности.</a:t>
            </a:r>
            <a:endParaRPr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Задачи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altLang="ru-RU"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1.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Познакомить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детей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с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правилами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безопасного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поведения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дома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на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дороге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отдыхе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altLang="ru-RU"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2.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Знакомить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с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предметным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миром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ru-RU" altLang="en-US" sz="2400">
                <a:latin typeface="Times New Roman" panose="02020603050405020304"/>
                <a:ea typeface="Times New Roman" panose="02020603050405020304"/>
                <a:sym typeface="+mn-ea"/>
              </a:rPr>
              <a:t> правилами безопасного </a:t>
            </a:r>
            <a:endParaRPr lang="en-US" altLang="en-US" sz="24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defTabSz="266700"/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обращения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с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предметами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.</a:t>
            </a:r>
            <a:endParaRPr lang="en-US" altLang="ru-RU"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3.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Формировать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первичные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представления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о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машинах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улице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дороге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Знакомить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с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правилами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дорожного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движения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altLang="ru-RU"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4.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Знакомить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с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понятиями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 «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можно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—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нельзя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»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,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 «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опасно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»</a:t>
            </a:r>
            <a:r>
              <a:rPr 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altLang="ru-RU"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defTabSz="266700"/>
            <a:r>
              <a:rPr lang="ru-RU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5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Развивать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наблюдательность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,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внимание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,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осторожность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Times New Roman" panose="02020603050405020304"/>
                <a:sym typeface="+mn-ea"/>
              </a:rPr>
              <a:t>сосредоточенность</a:t>
            </a:r>
            <a:r>
              <a:rPr lang="en-US" altLang="ru-RU" sz="2400">
                <a:latin typeface="Times New Roman" panose="02020603050405020304"/>
                <a:ea typeface="Times New Roman" panose="02020603050405020304"/>
                <a:sym typeface="+mn-ea"/>
              </a:rPr>
              <a:t>.</a:t>
            </a:r>
            <a:endParaRPr lang="en-US" altLang="ru-RU" sz="24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defTabSz="266700"/>
            <a:r>
              <a:rPr lang="ru-RU" altLang="en-US" sz="2400">
                <a:latin typeface="Times New Roman" panose="02020603050405020304"/>
                <a:ea typeface="Times New Roman" panose="02020603050405020304"/>
                <a:sym typeface="+mn-ea"/>
              </a:rPr>
              <a:t>6.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Привлечь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внимание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родителей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к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проблеме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безопасности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ребенка</a:t>
            </a:r>
            <a:r>
              <a:rPr lang="en-US" altLang="ru-RU" sz="240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altLang="ru-RU" sz="240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ello_html_4a4ea2df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132" y="0"/>
            <a:ext cx="91482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у дошкольников о здоровом образе жизни, умение заботиться о своём здоровье.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0486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детей о здоровом образе жизни. Дать представление о ценности здоровья, формировать желание вести здоровый образ жизни. Обогащать знания детей о витаминах и продуктах питания и их полезных свойствах. Воспитывать бережное отношение к своему здоровью через чтение детской литературы. Совершенствовать физические способности в совместной двигательной деятельности детей.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Текстовое поле 7"/>
          <p:cNvSpPr txBox="1"/>
          <p:nvPr/>
        </p:nvSpPr>
        <p:spPr>
          <a:xfrm>
            <a:off x="292735" y="402590"/>
            <a:ext cx="8458835" cy="3818890"/>
          </a:xfrm>
          <a:prstGeom prst="rect">
            <a:avLst/>
          </a:prstGeom>
        </p:spPr>
        <p:txBody>
          <a:bodyPr>
            <a:noAutofit/>
          </a:bodyPr>
          <a:p>
            <a:pPr algn="ctr" defTabSz="266700"/>
            <a:r>
              <a:rPr sz="2400" b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Предполагаемый результат:</a:t>
            </a:r>
            <a:endParaRPr sz="2400" b="1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ctr" defTabSz="266700"/>
            <a:endParaRPr sz="2400" b="1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l" defTabSz="266700"/>
            <a:r>
              <a:rPr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1. Сформировать представление у детей о безопасном </a:t>
            </a:r>
            <a:r>
              <a:rPr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поведении на дороге, в природе и в собственной жизнедеятельности.</a:t>
            </a:r>
            <a:endParaRPr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l" defTabSz="266700"/>
            <a:r>
              <a:rPr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2. Пополнение словарного запаса детей.</a:t>
            </a:r>
            <a:endParaRPr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l" defTabSz="266700">
              <a:lnSpc>
                <a:spcPct val="107000"/>
              </a:lnSpc>
            </a:pPr>
            <a:r>
              <a:rPr sz="240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3. Вовлечение родителей в совместную деятельность</a:t>
            </a:r>
            <a:r>
              <a:rPr lang="ru-RU" sz="240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.</a:t>
            </a:r>
            <a:endParaRPr lang="ru-RU" sz="240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ello_html_4a4ea2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0"/>
            <a:ext cx="91482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087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у дошкольников о здоровом образе жизни, умение заботиться о своём здоровье.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20486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детей о здоровом образе жизни. Дать представление о ценности здоровья, формировать желание вести здоровый образ жизни. Обогащать знания детей о витаминах и продуктах питания и их полезных свойствах. Воспитывать бережное отношение к своему здоровью через чтение детской литературы. Совершенствовать физические способности в совместной двигательной деятельности детей.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Текстовое поле 7"/>
          <p:cNvSpPr txBox="1"/>
          <p:nvPr/>
        </p:nvSpPr>
        <p:spPr>
          <a:xfrm>
            <a:off x="292735" y="402590"/>
            <a:ext cx="8458835" cy="6124575"/>
          </a:xfrm>
          <a:prstGeom prst="rect">
            <a:avLst/>
          </a:prstGeom>
        </p:spPr>
        <p:txBody>
          <a:bodyPr>
            <a:noAutofit/>
          </a:bodyPr>
          <a:p>
            <a:pPr algn="ctr" defTabSz="266700"/>
            <a:endParaRPr lang="ru-RU" sz="240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/>
        </p:nvGraphicFramePr>
        <p:xfrm>
          <a:off x="650240" y="361950"/>
          <a:ext cx="7930515" cy="557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9080" y="314960"/>
            <a:ext cx="8622030" cy="1279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«Проезжая часть», «Пешеходы», «Легковые и грузовые машины».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5435924203292451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323850" y="1412875"/>
            <a:ext cx="4140200" cy="3105785"/>
          </a:xfrm>
          <a:prstGeom prst="rect">
            <a:avLst/>
          </a:prstGeom>
        </p:spPr>
      </p:pic>
      <p:pic>
        <p:nvPicPr>
          <p:cNvPr id="4" name="Изображение 3" descr="54359242032924512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90" y="3087370"/>
            <a:ext cx="4182745" cy="313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835" y="847725"/>
            <a:ext cx="8315325" cy="12014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 подвижные игры «Воробушкии автомобили», «Цветные автомобили», «Мы шоферы», «Светофор» и другие.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435924203292451195"/>
          <p:cNvPicPr>
            <a:picLocks noChangeAspect="1"/>
          </p:cNvPicPr>
          <p:nvPr/>
        </p:nvPicPr>
        <p:blipFill>
          <a:blip r:embed="rId2"/>
          <a:srcRect l="10632" t="19546" r="21646" b="8000"/>
          <a:stretch>
            <a:fillRect/>
          </a:stretch>
        </p:blipFill>
        <p:spPr>
          <a:xfrm>
            <a:off x="4749165" y="3169285"/>
            <a:ext cx="4182110" cy="3355975"/>
          </a:xfrm>
          <a:prstGeom prst="rect">
            <a:avLst/>
          </a:prstGeom>
        </p:spPr>
      </p:pic>
      <p:pic>
        <p:nvPicPr>
          <p:cNvPr id="3" name="Изображение 2" descr="5435924203292451200"/>
          <p:cNvPicPr>
            <a:picLocks noChangeAspect="1"/>
          </p:cNvPicPr>
          <p:nvPr/>
        </p:nvPicPr>
        <p:blipFill>
          <a:blip r:embed="rId3"/>
          <a:srcRect l="6694" t="16398" r="11410"/>
          <a:stretch>
            <a:fillRect/>
          </a:stretch>
        </p:blipFill>
        <p:spPr>
          <a:xfrm>
            <a:off x="395605" y="2277110"/>
            <a:ext cx="3999230" cy="306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user\Desktop\подготов.к школе группа\1603495250_8-p-strogie-krasivie-foni-dlya-prezentatsii-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2348881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96753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764705"/>
            <a:ext cx="76328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5435924203292451254"/>
          <p:cNvPicPr>
            <a:picLocks noChangeAspect="1"/>
          </p:cNvPicPr>
          <p:nvPr/>
        </p:nvPicPr>
        <p:blipFill>
          <a:blip r:embed="rId2"/>
          <a:srcRect t="9046"/>
          <a:stretch>
            <a:fillRect/>
          </a:stretch>
        </p:blipFill>
        <p:spPr>
          <a:xfrm>
            <a:off x="250190" y="1412875"/>
            <a:ext cx="3267075" cy="3963035"/>
          </a:xfrm>
          <a:prstGeom prst="rect">
            <a:avLst/>
          </a:prstGeom>
        </p:spPr>
      </p:pic>
      <p:pic>
        <p:nvPicPr>
          <p:cNvPr id="2" name="Изображение 1" descr="IMG_20241115_090920"/>
          <p:cNvPicPr>
            <a:picLocks noChangeAspect="1"/>
          </p:cNvPicPr>
          <p:nvPr/>
        </p:nvPicPr>
        <p:blipFill>
          <a:blip r:embed="rId3"/>
          <a:srcRect t="37642" r="28655"/>
          <a:stretch>
            <a:fillRect/>
          </a:stretch>
        </p:blipFill>
        <p:spPr>
          <a:xfrm>
            <a:off x="3707765" y="3284855"/>
            <a:ext cx="5287645" cy="3457575"/>
          </a:xfrm>
          <a:prstGeom prst="rect">
            <a:avLst/>
          </a:prstGeom>
        </p:spPr>
      </p:pic>
      <p:pic>
        <p:nvPicPr>
          <p:cNvPr id="5" name="Изображение 4" descr="IMG_20241115_090904"/>
          <p:cNvPicPr>
            <a:picLocks noChangeAspect="1"/>
          </p:cNvPicPr>
          <p:nvPr/>
        </p:nvPicPr>
        <p:blipFill>
          <a:blip r:embed="rId4"/>
          <a:srcRect l="7307" t="25852" r="25490" b="9046"/>
          <a:stretch>
            <a:fillRect/>
          </a:stretch>
        </p:blipFill>
        <p:spPr>
          <a:xfrm>
            <a:off x="4572000" y="476885"/>
            <a:ext cx="3726180" cy="271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6552</Words>
  <Application>WPS Presentation</Application>
  <PresentationFormat>Экран (4:3)</PresentationFormat>
  <Paragraphs>165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SimSun</vt:lpstr>
      <vt:lpstr>Wingdings</vt:lpstr>
      <vt:lpstr>Monotype Corsiva</vt:lpstr>
      <vt:lpstr>Times New Roman</vt:lpstr>
      <vt:lpstr>Times New Roman</vt:lpstr>
      <vt:lpstr>Calibri</vt:lpstr>
      <vt:lpstr>Mongolian Baiti</vt:lpstr>
      <vt:lpstr>Microsoft YaHei</vt:lpstr>
      <vt:lpstr>Arial Unicode MS</vt:lpstr>
      <vt:lpstr>Mistral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HOME</cp:lastModifiedBy>
  <cp:revision>188</cp:revision>
  <dcterms:created xsi:type="dcterms:W3CDTF">2018-05-26T14:52:00Z</dcterms:created>
  <dcterms:modified xsi:type="dcterms:W3CDTF">2024-12-27T17:21:12Z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2C7688A918E343F480358134AC0DBF49_12</vt:lpwstr>
  </property>
  <property fmtid="{D5CDD505-2E9C-101B-9397-08002B2CF9AE}" pid="3" name="KSOProductBuildVer">
    <vt:lpwstr>1049-12.2.0.19307</vt:lpwstr>
  </property>
</Properties>
</file>