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4" r:id="rId13"/>
    <p:sldId id="272" r:id="rId14"/>
    <p:sldId id="273" r:id="rId15"/>
    <p:sldId id="275" r:id="rId16"/>
    <p:sldId id="277" r:id="rId17"/>
    <p:sldId id="278" r:id="rId18"/>
    <p:sldId id="279" r:id="rId19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12.01.2025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12.01.2025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4" y="426"/>
            <a:ext cx="9144000" cy="685757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71613"/>
            <a:ext cx="7772400" cy="1571636"/>
          </a:xfrm>
        </p:spPr>
        <p:txBody>
          <a:bodyPr>
            <a:normAutofit/>
          </a:bodyPr>
          <a:lstStyle/>
          <a:p>
            <a:r>
              <a:rPr lang="ru-RU" sz="6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Ах, лето!</a:t>
            </a:r>
            <a:endParaRPr lang="ru-RU" sz="6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57628"/>
            <a:ext cx="6629424" cy="2500330"/>
          </a:xfrm>
        </p:spPr>
        <p:txBody>
          <a:bodyPr>
            <a:normAutofit fontScale="92500" lnSpcReduction="20000"/>
          </a:bodyPr>
          <a:lstStyle/>
          <a:p>
            <a:pPr lvl="0" algn="r">
              <a:spcBef>
                <a:spcPts val="0"/>
              </a:spcBef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  <a:cs typeface="Times New Roman"/>
              </a:rPr>
              <a:t>Составила:</a:t>
            </a:r>
          </a:p>
          <a:p>
            <a:pPr lvl="0" algn="r">
              <a:spcBef>
                <a:spcPts val="0"/>
              </a:spcBef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  <a:cs typeface="Times New Roman"/>
              </a:rPr>
              <a:t>Е.Г. </a:t>
            </a:r>
            <a:r>
              <a:rPr lang="ru-RU" sz="2000" dirty="0" err="1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  <a:cs typeface="Times New Roman"/>
              </a:rPr>
              <a:t>Предыбайлова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  <a:cs typeface="Times New Roman"/>
              </a:rPr>
              <a:t> </a:t>
            </a:r>
          </a:p>
          <a:p>
            <a:pPr lvl="0" algn="r">
              <a:spcBef>
                <a:spcPts val="0"/>
              </a:spcBef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  <a:cs typeface="Times New Roman"/>
              </a:rPr>
              <a:t>воспитатель</a:t>
            </a:r>
          </a:p>
          <a:p>
            <a:pPr lvl="0" algn="r">
              <a:spcBef>
                <a:spcPts val="0"/>
              </a:spcBef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  <a:cs typeface="Times New Roman"/>
              </a:rPr>
              <a:t>высшей </a:t>
            </a:r>
          </a:p>
          <a:p>
            <a:pPr lvl="0" algn="r">
              <a:spcBef>
                <a:spcPts val="0"/>
              </a:spcBef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  <a:cs typeface="Times New Roman"/>
              </a:rPr>
              <a:t>категории</a:t>
            </a:r>
          </a:p>
          <a:p>
            <a:pPr lvl="0" algn="r">
              <a:spcBef>
                <a:spcPts val="0"/>
              </a:spcBef>
            </a:pPr>
            <a:endParaRPr lang="ru-RU" sz="1800" i="1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lvl="0" algn="r">
              <a:spcBef>
                <a:spcPts val="0"/>
              </a:spcBef>
            </a:pPr>
            <a:endParaRPr lang="ru-RU" sz="1800" i="1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lvl="0">
              <a:spcBef>
                <a:spcPts val="0"/>
              </a:spcBef>
            </a:pP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МБДОУ </a:t>
            </a:r>
            <a:r>
              <a:rPr lang="ru-RU" sz="1800" dirty="0" err="1" smtClean="0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д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/с № 2</a:t>
            </a:r>
          </a:p>
          <a:p>
            <a:pPr lvl="0">
              <a:spcBef>
                <a:spcPts val="0"/>
              </a:spcBef>
            </a:pP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с. Белая Глина</a:t>
            </a:r>
          </a:p>
          <a:p>
            <a:pPr lvl="0">
              <a:spcBef>
                <a:spcPts val="0"/>
              </a:spcBef>
            </a:pP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2024 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год</a:t>
            </a:r>
            <a:endParaRPr lang="ru-RU" sz="1800" dirty="0">
              <a:solidFill>
                <a:schemeClr val="accent1">
                  <a:lumMod val="75000"/>
                </a:schemeClr>
              </a:solidFill>
              <a:latin typeface="Times New Roman"/>
              <a:cs typeface="Times New Roman"/>
            </a:endParaRPr>
          </a:p>
          <a:p>
            <a:endParaRPr lang="ru-RU" sz="1800" dirty="0"/>
          </a:p>
        </p:txBody>
      </p:sp>
      <p:pic>
        <p:nvPicPr>
          <p:cNvPr id="5" name="Рисунок 4"/>
          <p:cNvPicPr/>
          <p:nvPr/>
        </p:nvPicPr>
        <p:blipFill>
          <a:blip r:embed="rId3" cstate="screen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7554" y="2857496"/>
            <a:ext cx="2289368" cy="222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476407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1071547"/>
            <a:ext cx="81439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0"/>
              </a:spcBef>
            </a:pPr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/>
              </a:rPr>
              <a:t>Выполнение проекта:</a:t>
            </a:r>
          </a:p>
          <a:p>
            <a:pPr lvl="0">
              <a:spcBef>
                <a:spcPts val="0"/>
              </a:spcBef>
            </a:pPr>
            <a:endParaRPr lang="ru-RU" sz="24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85786" y="1720071"/>
            <a:ext cx="7929618" cy="446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I</a:t>
            </a:r>
            <a:r>
              <a:rPr lang="en-US" sz="3600" dirty="0" smtClean="0">
                <a:solidFill>
                  <a:srgbClr val="00B05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этап. Выполнение проекта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latin typeface="Monotype Corsiva" pitchFamily="66" charset="0"/>
              <a:cs typeface="Arial" pitchFamily="34" charset="0"/>
            </a:endParaRPr>
          </a:p>
          <a:p>
            <a:pPr>
              <a:buNone/>
            </a:pPr>
            <a:r>
              <a:rPr lang="ru-RU" sz="2400" b="1" u="sng" dirty="0" smtClean="0">
                <a:solidFill>
                  <a:srgbClr val="FF0000"/>
                </a:solidFill>
                <a:latin typeface="Monotype Corsiva" pitchFamily="66" charset="0"/>
              </a:rPr>
              <a:t>Формы и методы работы с детьми: </a:t>
            </a:r>
            <a:r>
              <a:rPr lang="ru-RU" sz="2400" b="1" dirty="0" smtClean="0">
                <a:latin typeface="Monotype Corsiva" pitchFamily="66" charset="0"/>
              </a:rPr>
              <a:t> </a:t>
            </a:r>
            <a:endParaRPr lang="ru-RU" sz="2400" dirty="0" smtClean="0">
              <a:latin typeface="Monotype Corsiva" pitchFamily="66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Беседы:</a:t>
            </a:r>
            <a:endParaRPr lang="ru-RU" sz="2800" dirty="0" smtClean="0">
              <a:solidFill>
                <a:schemeClr val="accent1">
                  <a:lumMod val="75000"/>
                </a:schemeClr>
              </a:solidFill>
              <a:latin typeface="Monotype Corsiva" pitchFamily="66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«Солнце, воздух и вода – наши верные друзья»</a:t>
            </a:r>
            <a:endParaRPr lang="ru-RU" sz="2800" dirty="0" smtClean="0">
              <a:solidFill>
                <a:schemeClr val="accent1">
                  <a:lumMod val="75000"/>
                </a:schemeClr>
              </a:solidFill>
              <a:latin typeface="Monotype Corsiva" pitchFamily="66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«На зарядку становись!»</a:t>
            </a:r>
            <a:endParaRPr lang="ru-RU" sz="2800" dirty="0" smtClean="0">
              <a:solidFill>
                <a:schemeClr val="accent1">
                  <a:lumMod val="75000"/>
                </a:schemeClr>
              </a:solidFill>
              <a:latin typeface="Monotype Corsiva" pitchFamily="66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«Наши привычки – полезные и вредные»</a:t>
            </a:r>
            <a:endParaRPr lang="ru-RU" sz="2800" dirty="0" smtClean="0">
              <a:solidFill>
                <a:schemeClr val="accent1">
                  <a:lumMod val="75000"/>
                </a:schemeClr>
              </a:solidFill>
              <a:latin typeface="Monotype Corsiva" pitchFamily="66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«Витамины»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 Наблюдения за птицами и насекомыми на прогулке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Выставка поделок из овощей и фруктов «</a:t>
            </a:r>
            <a:r>
              <a:rPr lang="ru-RU" sz="2800" dirty="0" err="1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Фруктовощемания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1285860"/>
            <a:ext cx="81439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0"/>
              </a:spcBef>
            </a:pPr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/>
              </a:rPr>
              <a:t>Выполнение проекта:</a:t>
            </a:r>
          </a:p>
          <a:p>
            <a:pPr lvl="0">
              <a:spcBef>
                <a:spcPts val="0"/>
              </a:spcBef>
            </a:pPr>
            <a:endParaRPr lang="ru-RU" sz="24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85786" y="2061947"/>
            <a:ext cx="7929618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I</a:t>
            </a:r>
            <a:r>
              <a:rPr lang="en-US" sz="3600" dirty="0" smtClean="0">
                <a:solidFill>
                  <a:srgbClr val="00B05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этап. Выполнение проекта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latin typeface="Monotype Corsiva" pitchFamily="66" charset="0"/>
              <a:cs typeface="Arial" pitchFamily="34" charset="0"/>
            </a:endParaRPr>
          </a:p>
          <a:p>
            <a:pPr>
              <a:buNone/>
            </a:pPr>
            <a:r>
              <a:rPr lang="ru-RU" sz="2400" b="1" u="sng" dirty="0" smtClean="0">
                <a:solidFill>
                  <a:srgbClr val="FF0000"/>
                </a:solidFill>
                <a:latin typeface="Monotype Corsiva" pitchFamily="66" charset="0"/>
              </a:rPr>
              <a:t>Формы и методы работы с детьми: </a:t>
            </a:r>
            <a:r>
              <a:rPr lang="ru-RU" sz="2400" b="1" dirty="0" smtClean="0">
                <a:latin typeface="Monotype Corsiva" pitchFamily="66" charset="0"/>
              </a:rPr>
              <a:t> 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Заучивание стихов о лете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Составление рассказов на тему: «Летние развлечения»</a:t>
            </a:r>
          </a:p>
          <a:p>
            <a:pPr lvl="0">
              <a:buFont typeface="Wingdings" pitchFamily="2" charset="2"/>
              <a:buChar char="v"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Рассматривание иллюстраций и чтение художественной литературы по теме: «Лето»</a:t>
            </a:r>
          </a:p>
          <a:p>
            <a:pPr lvl="0">
              <a:buFont typeface="Wingdings" pitchFamily="2" charset="2"/>
              <a:buChar char="v"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 Разучивание песен о лете, о семье</a:t>
            </a:r>
          </a:p>
          <a:p>
            <a:pPr lvl="0">
              <a:buFont typeface="Wingdings" pitchFamily="2" charset="2"/>
              <a:buChar char="v"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 Подвижные игры</a:t>
            </a:r>
          </a:p>
          <a:p>
            <a:pPr lvl="0">
              <a:buFont typeface="Wingdings" pitchFamily="2" charset="2"/>
              <a:buChar char="v"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Сюжетно-ролевые игры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1285860"/>
            <a:ext cx="81439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0"/>
              </a:spcBef>
            </a:pPr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/>
              </a:rPr>
              <a:t>Выполнение проекта:</a:t>
            </a:r>
          </a:p>
          <a:p>
            <a:pPr lvl="0">
              <a:spcBef>
                <a:spcPts val="0"/>
              </a:spcBef>
            </a:pPr>
            <a:endParaRPr lang="ru-RU" sz="24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85786" y="1846505"/>
            <a:ext cx="7929618" cy="446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I</a:t>
            </a:r>
            <a:r>
              <a:rPr lang="en-US" sz="3600" dirty="0" smtClean="0">
                <a:solidFill>
                  <a:srgbClr val="00B05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этап. Выполнение проекта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latin typeface="Monotype Corsiva" pitchFamily="66" charset="0"/>
              <a:cs typeface="Arial" pitchFamily="34" charset="0"/>
            </a:endParaRPr>
          </a:p>
          <a:p>
            <a:pPr>
              <a:buNone/>
            </a:pPr>
            <a:r>
              <a:rPr lang="ru-RU" sz="2400" b="1" u="sng" dirty="0" smtClean="0">
                <a:solidFill>
                  <a:srgbClr val="FF0000"/>
                </a:solidFill>
                <a:latin typeface="Monotype Corsiva" pitchFamily="66" charset="0"/>
              </a:rPr>
              <a:t>Формы и методы работы с детьми: </a:t>
            </a:r>
            <a:r>
              <a:rPr lang="ru-RU" sz="2400" b="1" dirty="0" smtClean="0">
                <a:latin typeface="Monotype Corsiva" pitchFamily="66" charset="0"/>
              </a:rPr>
              <a:t> </a:t>
            </a:r>
          </a:p>
          <a:p>
            <a:pPr lvl="0">
              <a:buFont typeface="Wingdings" pitchFamily="2" charset="2"/>
              <a:buChar char="v"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 Конкурс рисунков на асфальте «Лето – это здорово!»</a:t>
            </a:r>
          </a:p>
          <a:p>
            <a:pPr lvl="0">
              <a:buFont typeface="Wingdings" pitchFamily="2" charset="2"/>
              <a:buChar char="v"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 Лепка из соленого теста «Аквариум»</a:t>
            </a:r>
          </a:p>
          <a:p>
            <a:pPr lvl="0">
              <a:buFont typeface="Wingdings" pitchFamily="2" charset="2"/>
              <a:buChar char="v"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 Работа в цветнике и на огороде</a:t>
            </a:r>
          </a:p>
          <a:p>
            <a:pPr lvl="0">
              <a:buFont typeface="Wingdings" pitchFamily="2" charset="2"/>
              <a:buChar char="v"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 Сбор природного материала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Опыты:</a:t>
            </a:r>
          </a:p>
          <a:p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* «Вода, вода»</a:t>
            </a:r>
          </a:p>
          <a:p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* «Есть ли в воде воздух»</a:t>
            </a:r>
          </a:p>
          <a:p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* «Почва – она разная?»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1285860"/>
            <a:ext cx="81439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0"/>
              </a:spcBef>
            </a:pPr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/>
              </a:rPr>
              <a:t>Выполнение проекта:</a:t>
            </a:r>
          </a:p>
          <a:p>
            <a:pPr lvl="0">
              <a:spcBef>
                <a:spcPts val="0"/>
              </a:spcBef>
            </a:pPr>
            <a:endParaRPr lang="ru-RU" sz="24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85786" y="2231224"/>
            <a:ext cx="7929618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I</a:t>
            </a:r>
            <a:r>
              <a:rPr lang="en-US" sz="3600" dirty="0" smtClean="0">
                <a:solidFill>
                  <a:srgbClr val="00B05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этап. Выполнение проекта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latin typeface="Monotype Corsiva" pitchFamily="66" charset="0"/>
              <a:cs typeface="Arial" pitchFamily="34" charset="0"/>
            </a:endParaRPr>
          </a:p>
          <a:p>
            <a:pPr>
              <a:buNone/>
            </a:pPr>
            <a:r>
              <a:rPr lang="ru-RU" sz="2400" b="1" u="sng" dirty="0" smtClean="0">
                <a:solidFill>
                  <a:srgbClr val="FF0000"/>
                </a:solidFill>
                <a:latin typeface="Monotype Corsiva" pitchFamily="66" charset="0"/>
              </a:rPr>
              <a:t>Формы и методы работы с педагогами:</a:t>
            </a:r>
            <a:r>
              <a:rPr lang="ru-RU" sz="2400" b="1" dirty="0" smtClean="0">
                <a:latin typeface="Monotype Corsiva" pitchFamily="66" charset="0"/>
              </a:rPr>
              <a:t> </a:t>
            </a:r>
          </a:p>
          <a:p>
            <a:pPr lvl="0"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3000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Совместный подбор речевого и музыкального   материала</a:t>
            </a:r>
          </a:p>
          <a:p>
            <a:pPr lvl="0">
              <a:buFont typeface="Wingdings" pitchFamily="2" charset="2"/>
              <a:buChar char="v"/>
            </a:pPr>
            <a:r>
              <a:rPr lang="ru-RU" sz="3000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 Подбор подвижных  и сюжетно-ролевых игр</a:t>
            </a:r>
          </a:p>
          <a:p>
            <a:pPr lvl="0">
              <a:buFont typeface="Wingdings" pitchFamily="2" charset="2"/>
              <a:buChar char="v"/>
            </a:pPr>
            <a:r>
              <a:rPr lang="ru-RU" sz="3000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 Создание сценариев развлечений  «День семьи, любви и верности»,  «День Нептуна»</a:t>
            </a:r>
          </a:p>
          <a:p>
            <a:pPr lvl="0">
              <a:buFont typeface="Wingdings" pitchFamily="2" charset="2"/>
              <a:buChar char="v"/>
            </a:pPr>
            <a:endParaRPr lang="ru-RU" sz="2400" dirty="0" smtClean="0">
              <a:solidFill>
                <a:schemeClr val="accent1">
                  <a:lumMod val="75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1285860"/>
            <a:ext cx="81439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0"/>
              </a:spcBef>
            </a:pPr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/>
              </a:rPr>
              <a:t>Выполнение проекта:</a:t>
            </a:r>
          </a:p>
          <a:p>
            <a:pPr lvl="0">
              <a:spcBef>
                <a:spcPts val="0"/>
              </a:spcBef>
            </a:pPr>
            <a:endParaRPr lang="ru-RU" sz="24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85786" y="2163097"/>
            <a:ext cx="7929618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I</a:t>
            </a:r>
            <a:r>
              <a:rPr lang="en-US" sz="3600" dirty="0" smtClean="0">
                <a:solidFill>
                  <a:srgbClr val="00B05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этап. Выполнение проекта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latin typeface="Monotype Corsiva" pitchFamily="66" charset="0"/>
              <a:cs typeface="Arial" pitchFamily="34" charset="0"/>
            </a:endParaRPr>
          </a:p>
          <a:p>
            <a:pPr>
              <a:buNone/>
            </a:pPr>
            <a:r>
              <a:rPr lang="ru-RU" sz="2400" b="1" u="sng" dirty="0" smtClean="0">
                <a:solidFill>
                  <a:srgbClr val="FF0000"/>
                </a:solidFill>
                <a:latin typeface="Monotype Corsiva" pitchFamily="66" charset="0"/>
              </a:rPr>
              <a:t>Формы и методы работы с родителями:</a:t>
            </a:r>
            <a:r>
              <a:rPr lang="ru-RU" sz="2400" b="1" dirty="0" smtClean="0">
                <a:latin typeface="Monotype Corsiva" pitchFamily="66" charset="0"/>
              </a:rPr>
              <a:t> 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  </a:t>
            </a:r>
            <a:r>
              <a:rPr lang="ru-RU" sz="3000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Подготовка рисунков  к выставке  «Лето – пора прекрасная»</a:t>
            </a:r>
          </a:p>
          <a:p>
            <a:pPr>
              <a:buFont typeface="Wingdings" pitchFamily="2" charset="2"/>
              <a:buChar char="v"/>
            </a:pPr>
            <a:r>
              <a:rPr lang="ru-RU" sz="3000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 Консультация «Солнце – друг и враг»</a:t>
            </a:r>
          </a:p>
          <a:p>
            <a:pPr>
              <a:buFont typeface="Wingdings" pitchFamily="2" charset="2"/>
              <a:buChar char="v"/>
            </a:pPr>
            <a:r>
              <a:rPr lang="ru-RU" sz="3000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 Приглашение родителей на праздники и развлечения</a:t>
            </a:r>
          </a:p>
          <a:p>
            <a:pPr lvl="0">
              <a:buFont typeface="Wingdings" pitchFamily="2" charset="2"/>
              <a:buChar char="v"/>
            </a:pPr>
            <a:endParaRPr lang="ru-RU" sz="2400" dirty="0" smtClean="0">
              <a:solidFill>
                <a:schemeClr val="accent1">
                  <a:lumMod val="75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1285860"/>
            <a:ext cx="81439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0"/>
              </a:spcBef>
            </a:pPr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/>
              </a:rPr>
              <a:t>Выполнение проекта:</a:t>
            </a:r>
          </a:p>
          <a:p>
            <a:pPr lvl="0">
              <a:spcBef>
                <a:spcPts val="0"/>
              </a:spcBef>
            </a:pPr>
            <a:endParaRPr lang="ru-RU" sz="24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85786" y="2277392"/>
            <a:ext cx="7929618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I</a:t>
            </a:r>
            <a:r>
              <a:rPr lang="en-US" sz="3600" dirty="0" smtClean="0">
                <a:solidFill>
                  <a:srgbClr val="00B05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II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этап. Результат проекта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latin typeface="Monotype Corsiva" pitchFamily="66" charset="0"/>
              <a:cs typeface="Arial" pitchFamily="34" charset="0"/>
            </a:endParaRPr>
          </a:p>
          <a:p>
            <a:pPr>
              <a:buNone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Выступления детей на празднике, посвященном «Дню семьи, любви и верности»</a:t>
            </a:r>
          </a:p>
          <a:p>
            <a:pPr>
              <a:buNone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Участие детей в досуге «День Нептуна» </a:t>
            </a:r>
          </a:p>
          <a:p>
            <a:pPr>
              <a:buNone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Формирование здорового образа жизни </a:t>
            </a:r>
          </a:p>
          <a:p>
            <a:pPr>
              <a:buNone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Стремление детей заниматься разнообразными видами деятельности</a:t>
            </a:r>
          </a:p>
          <a:p>
            <a:pPr lvl="0">
              <a:buFont typeface="Wingdings" pitchFamily="2" charset="2"/>
              <a:buChar char="v"/>
            </a:pPr>
            <a:endParaRPr lang="ru-RU" sz="2400" dirty="0" smtClean="0">
              <a:solidFill>
                <a:schemeClr val="accent1">
                  <a:lumMod val="75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1285860"/>
            <a:ext cx="81439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0"/>
              </a:spcBef>
            </a:pPr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/>
              </a:rPr>
              <a:t>Конкурс рисунков на асфальте</a:t>
            </a:r>
          </a:p>
          <a:p>
            <a:pPr lvl="0">
              <a:spcBef>
                <a:spcPts val="0"/>
              </a:spcBef>
            </a:pPr>
            <a:endParaRPr lang="ru-RU" sz="2400" dirty="0"/>
          </a:p>
        </p:txBody>
      </p:sp>
      <p:pic>
        <p:nvPicPr>
          <p:cNvPr id="1026" name="Picture 2" descr="D:\Мои документы\Детский сад\Рисунки на асфальте\IMG_20180706_104058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85720" y="2643182"/>
            <a:ext cx="4000510" cy="3889393"/>
          </a:xfrm>
          <a:prstGeom prst="roundRect">
            <a:avLst/>
          </a:prstGeom>
          <a:noFill/>
          <a:ln w="76200">
            <a:solidFill>
              <a:srgbClr val="00206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50800" dist="38100" dir="16200000" rotWithShape="0">
              <a:prstClr val="black">
                <a:alpha val="40000"/>
              </a:prstClr>
            </a:outerShdw>
            <a:softEdge rad="635000"/>
          </a:effectLst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1027" name="Picture 3" descr="D:\Мои документы\Детский сад\Рисунки на асфальте\IMG_20180706_104226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857752" y="2643182"/>
            <a:ext cx="4000510" cy="3889394"/>
          </a:xfrm>
          <a:prstGeom prst="roundRect">
            <a:avLst/>
          </a:prstGeom>
          <a:noFill/>
          <a:ln w="76200">
            <a:solidFill>
              <a:srgbClr val="002060"/>
            </a:solidFill>
            <a:prstDash val="solid"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50800" dist="38100" dir="13500000" algn="br" rotWithShape="0">
              <a:prstClr val="black">
                <a:alpha val="40000"/>
              </a:prstClr>
            </a:outerShdw>
            <a:softEdge rad="635000"/>
          </a:effectLst>
          <a:scene3d>
            <a:camera prst="orthographicFront"/>
            <a:lightRig rig="threePt" dir="t"/>
          </a:scene3d>
          <a:sp3d>
            <a:bevelT/>
          </a:sp3d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1285860"/>
            <a:ext cx="87154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0"/>
              </a:spcBef>
            </a:pPr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/>
              </a:rPr>
              <a:t>Лепка из солёного теста «Аквариум»</a:t>
            </a:r>
          </a:p>
          <a:p>
            <a:pPr lvl="0">
              <a:spcBef>
                <a:spcPts val="0"/>
              </a:spcBef>
            </a:pPr>
            <a:endParaRPr lang="ru-RU" sz="2400" dirty="0"/>
          </a:p>
        </p:txBody>
      </p:sp>
      <p:pic>
        <p:nvPicPr>
          <p:cNvPr id="3" name="Picture 2" descr="G:\DSCN8462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571604" y="2071678"/>
            <a:ext cx="6072229" cy="4554171"/>
          </a:xfrm>
          <a:prstGeom prst="roundRect">
            <a:avLst/>
          </a:prstGeom>
          <a:noFill/>
          <a:ln w="76200">
            <a:solidFill>
              <a:srgbClr val="00206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50800" dist="38100" dir="18900000" algn="bl" rotWithShape="0">
              <a:prstClr val="black">
                <a:alpha val="40000"/>
              </a:prstClr>
            </a:outerShdw>
            <a:softEdge rad="635000"/>
          </a:effectLst>
          <a:scene3d>
            <a:camera prst="orthographicFront"/>
            <a:lightRig rig="threePt" dir="t"/>
          </a:scene3d>
          <a:sp3d>
            <a:bevelT/>
          </a:sp3d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1285860"/>
            <a:ext cx="87154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0"/>
              </a:spcBef>
            </a:pPr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/>
              </a:rPr>
              <a:t>«День семьи, любви и верности»</a:t>
            </a:r>
          </a:p>
          <a:p>
            <a:pPr lvl="0">
              <a:spcBef>
                <a:spcPts val="0"/>
              </a:spcBef>
            </a:pPr>
            <a:endParaRPr lang="ru-RU" sz="2400" dirty="0"/>
          </a:p>
        </p:txBody>
      </p:sp>
      <p:pic>
        <p:nvPicPr>
          <p:cNvPr id="3074" name="Picture 2" descr="D:\Мои документы\Детский сад\День семьи, любви и верности 2018\DSCN8607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142976" y="2143116"/>
            <a:ext cx="7076648" cy="4478891"/>
          </a:xfrm>
          <a:prstGeom prst="roundRect">
            <a:avLst/>
          </a:prstGeom>
          <a:noFill/>
          <a:ln w="76200">
            <a:solidFill>
              <a:srgbClr val="00206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  <a:softEdge rad="635000"/>
          </a:effectLst>
          <a:scene3d>
            <a:camera prst="orthographicFront"/>
            <a:lightRig rig="threePt" dir="t"/>
          </a:scene3d>
          <a:sp3d>
            <a:bevelT prst="convex"/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1571612"/>
            <a:ext cx="814393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0"/>
              </a:spcBef>
            </a:pPr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/>
              </a:rPr>
              <a:t>Руководители проекта:</a:t>
            </a:r>
          </a:p>
          <a:p>
            <a:pPr lvl="0">
              <a:spcBef>
                <a:spcPts val="0"/>
              </a:spcBef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/>
              </a:rPr>
              <a:t> 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/>
              </a:rPr>
              <a:t>Рудакова Елена Владимировна,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/>
              </a:rPr>
              <a:t>учитель – логопед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/>
              </a:rPr>
              <a:t>I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/>
              </a:rPr>
              <a:t>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/>
              </a:rPr>
              <a:t>квалифика-ционной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/>
              </a:rPr>
              <a:t> категории</a:t>
            </a:r>
          </a:p>
          <a:p>
            <a:pPr lvl="0">
              <a:spcBef>
                <a:spcPts val="0"/>
              </a:spcBef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/>
              </a:rPr>
              <a:t>  Е.Г. Предыбайлова, воспитатель Высшей квалификационной категории</a:t>
            </a:r>
          </a:p>
          <a:p>
            <a:pPr lvl="0">
              <a:spcBef>
                <a:spcPts val="0"/>
              </a:spcBef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/>
              </a:rPr>
              <a:t>С.В. Вартанян, музыкальный руководитель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/>
              </a:rPr>
              <a:t>I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/>
              </a:rPr>
              <a:t> квалификационной категории</a:t>
            </a:r>
          </a:p>
          <a:p>
            <a:pPr lvl="0" algn="ctr">
              <a:spcBef>
                <a:spcPts val="0"/>
              </a:spcBef>
            </a:pPr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/>
              </a:rPr>
              <a:t>Участники проекта:</a:t>
            </a:r>
          </a:p>
          <a:p>
            <a:pPr lvl="0">
              <a:spcBef>
                <a:spcPts val="0"/>
              </a:spcBef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воспитанники 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старшей группы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, воспитатель, учитель-логопед,  музыкальный руководитель, родители</a:t>
            </a:r>
            <a:endParaRPr lang="ru-RU" sz="2400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  <a:cs typeface="Times New Roman"/>
            </a:endParaRPr>
          </a:p>
          <a:p>
            <a:pPr lvl="0">
              <a:spcBef>
                <a:spcPts val="0"/>
              </a:spcBef>
              <a:buFont typeface="Wingdings" pitchFamily="2" charset="2"/>
              <a:buChar char="v"/>
            </a:pPr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1571612"/>
            <a:ext cx="8143932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0"/>
              </a:spcBef>
            </a:pPr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/>
              </a:rPr>
              <a:t>Тип проекта:</a:t>
            </a:r>
          </a:p>
          <a:p>
            <a:pPr lvl="0">
              <a:spcBef>
                <a:spcPts val="0"/>
              </a:spcBef>
              <a:buFont typeface="Wingdings" pitchFamily="2" charset="2"/>
              <a:buChar char="v"/>
            </a:pPr>
            <a:r>
              <a:rPr lang="ru-RU" sz="3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/>
              </a:rPr>
              <a:t>  По количеству участников – коллективный </a:t>
            </a:r>
          </a:p>
          <a:p>
            <a:pPr lvl="0">
              <a:spcBef>
                <a:spcPts val="0"/>
              </a:spcBef>
              <a:buFont typeface="Wingdings" pitchFamily="2" charset="2"/>
              <a:buChar char="v"/>
            </a:pPr>
            <a:r>
              <a:rPr lang="ru-RU" sz="3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/>
              </a:rPr>
              <a:t>  По направленности – практико-ориентированный</a:t>
            </a:r>
          </a:p>
          <a:p>
            <a:pPr lvl="0">
              <a:spcBef>
                <a:spcPts val="0"/>
              </a:spcBef>
              <a:buFont typeface="Wingdings" pitchFamily="2" charset="2"/>
              <a:buChar char="v"/>
            </a:pPr>
            <a:r>
              <a:rPr lang="ru-RU" sz="3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/>
              </a:rPr>
              <a:t>По контингенту – одновозрастной</a:t>
            </a:r>
          </a:p>
          <a:p>
            <a:pPr lvl="0">
              <a:spcBef>
                <a:spcPts val="0"/>
              </a:spcBef>
              <a:buFont typeface="Wingdings" pitchFamily="2" charset="2"/>
              <a:buChar char="v"/>
            </a:pPr>
            <a:r>
              <a:rPr lang="ru-RU" sz="3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/>
              </a:rPr>
              <a:t>По продолжительности – краткосрочный </a:t>
            </a:r>
          </a:p>
          <a:p>
            <a:pPr lvl="0" algn="ctr">
              <a:spcBef>
                <a:spcPts val="0"/>
              </a:spcBef>
            </a:pPr>
            <a:endParaRPr lang="ru-RU" sz="2400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  <a:cs typeface="Times New Roman"/>
            </a:endParaRPr>
          </a:p>
          <a:p>
            <a:pPr lvl="0">
              <a:spcBef>
                <a:spcPts val="0"/>
              </a:spcBef>
              <a:buFont typeface="Wingdings" pitchFamily="2" charset="2"/>
              <a:buChar char="v"/>
            </a:pPr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1571612"/>
            <a:ext cx="8143932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0"/>
              </a:spcBef>
            </a:pPr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/>
              </a:rPr>
              <a:t>Актуальность проекта:</a:t>
            </a:r>
          </a:p>
          <a:p>
            <a:pPr lvl="0" algn="ctr">
              <a:spcBef>
                <a:spcPts val="0"/>
              </a:spcBef>
            </a:pPr>
            <a:endParaRPr lang="ru-RU" sz="2400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  <a:cs typeface="Times New Roman"/>
            </a:endParaRPr>
          </a:p>
          <a:p>
            <a:pPr lvl="0">
              <a:spcBef>
                <a:spcPts val="0"/>
              </a:spcBef>
              <a:buFont typeface="Wingdings" pitchFamily="2" charset="2"/>
              <a:buChar char="v"/>
            </a:pP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Формирование  здорового образа жизни </a:t>
            </a:r>
          </a:p>
          <a:p>
            <a:pPr lvl="0">
              <a:spcBef>
                <a:spcPts val="0"/>
              </a:spcBef>
              <a:buFont typeface="Wingdings" pitchFamily="2" charset="2"/>
              <a:buChar char="v"/>
            </a:pP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Повышение двигательной активности </a:t>
            </a:r>
          </a:p>
          <a:p>
            <a:pPr lvl="0">
              <a:spcBef>
                <a:spcPts val="0"/>
              </a:spcBef>
              <a:buFont typeface="Wingdings" pitchFamily="2" charset="2"/>
              <a:buChar char="v"/>
            </a:pP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Обогащение знаний, активизация мыслительных процессов у детей подготовительной группы</a:t>
            </a:r>
            <a:endParaRPr lang="ru-RU" sz="2400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  <a:cs typeface="Times New Roman"/>
            </a:endParaRPr>
          </a:p>
          <a:p>
            <a:pPr lvl="0">
              <a:spcBef>
                <a:spcPts val="0"/>
              </a:spcBef>
              <a:buFont typeface="Wingdings" pitchFamily="2" charset="2"/>
              <a:buChar char="v"/>
            </a:pPr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1214422"/>
            <a:ext cx="814393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0"/>
              </a:spcBef>
            </a:pPr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/>
              </a:rPr>
              <a:t>Проблема, цель проекта:</a:t>
            </a:r>
          </a:p>
          <a:p>
            <a:pPr lvl="0">
              <a:spcBef>
                <a:spcPts val="0"/>
              </a:spcBef>
              <a:buFont typeface="Wingdings" pitchFamily="2" charset="2"/>
              <a:buChar char="v"/>
            </a:pP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Проблема:</a:t>
            </a:r>
          </a:p>
          <a:p>
            <a:pPr lvl="0">
              <a:spcBef>
                <a:spcPts val="0"/>
              </a:spcBef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 Дети старшего дошкольного возраста  владеют не достаточными знаниями о природе, погоде летом, о многообразии летних развлечений.</a:t>
            </a:r>
          </a:p>
          <a:p>
            <a:pPr>
              <a:buFont typeface="Wingdings" pitchFamily="2" charset="2"/>
              <a:buChar char="v"/>
            </a:pP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Цель:</a:t>
            </a:r>
            <a:r>
              <a:rPr lang="ru-RU" sz="36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Обогащение впечатлений детей о разнообразии природы летом.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Обогащение и расширение представления детей о влиянии тепла, солнечного света на жизнь людей, животных и растений. 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Оздоровление, укрепление иммунной системы детского организма.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Развитие речи детей, автоматизация поставленных звуков, ввод их в спонтанную речь</a:t>
            </a:r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1142984"/>
            <a:ext cx="8143932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0"/>
              </a:spcBef>
            </a:pPr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/>
              </a:rPr>
              <a:t>Задачи проекта:</a:t>
            </a:r>
          </a:p>
          <a:p>
            <a:pPr lvl="0">
              <a:spcBef>
                <a:spcPts val="0"/>
              </a:spcBef>
              <a:buFont typeface="Wingdings" pitchFamily="2" charset="2"/>
              <a:buChar char="v"/>
            </a:pPr>
            <a:r>
              <a:rPr lang="ru-RU" sz="2600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Создание условий, обеспечивающих охрану жизни и здоровья детей</a:t>
            </a:r>
          </a:p>
          <a:p>
            <a:pPr>
              <a:buFont typeface="Wingdings" pitchFamily="2" charset="2"/>
              <a:buChar char="v"/>
            </a:pPr>
            <a:r>
              <a:rPr lang="ru-RU" sz="2600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 Воспитание у детей желания беречь и защищать природу</a:t>
            </a:r>
          </a:p>
          <a:p>
            <a:pPr>
              <a:buFont typeface="Wingdings" pitchFamily="2" charset="2"/>
              <a:buChar char="v"/>
            </a:pPr>
            <a:r>
              <a:rPr lang="ru-RU" sz="2600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Расширение знаний детей о сезонных изменениях в природе</a:t>
            </a:r>
          </a:p>
          <a:p>
            <a:pPr>
              <a:buFont typeface="Wingdings" pitchFamily="2" charset="2"/>
              <a:buChar char="v"/>
            </a:pPr>
            <a:r>
              <a:rPr lang="ru-RU" sz="2600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Развитие познавательного интереса, формирование навыков экспериментирования</a:t>
            </a:r>
          </a:p>
          <a:p>
            <a:pPr>
              <a:buFont typeface="Wingdings" pitchFamily="2" charset="2"/>
              <a:buChar char="v"/>
            </a:pPr>
            <a:r>
              <a:rPr lang="ru-RU" sz="2600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Автоматизация поставленных звуков в стихах, спонтанной речи</a:t>
            </a:r>
          </a:p>
          <a:p>
            <a:pPr>
              <a:buFont typeface="Wingdings" pitchFamily="2" charset="2"/>
              <a:buChar char="v"/>
            </a:pPr>
            <a:r>
              <a:rPr lang="ru-RU" sz="2600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Способствование активному вовлечению родителей в совместную деятельность с ребёнком в условиях семьи и детского сада</a:t>
            </a:r>
          </a:p>
          <a:p>
            <a:pPr lvl="0">
              <a:spcBef>
                <a:spcPts val="0"/>
              </a:spcBef>
            </a:pPr>
            <a:endParaRPr lang="ru-RU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1285860"/>
            <a:ext cx="81439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0"/>
              </a:spcBef>
            </a:pPr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/>
              </a:rPr>
              <a:t>Предварительная работа:</a:t>
            </a:r>
          </a:p>
          <a:p>
            <a:pPr lvl="0">
              <a:spcBef>
                <a:spcPts val="0"/>
              </a:spcBef>
            </a:pPr>
            <a:endParaRPr lang="ru-RU" sz="24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85786" y="1912576"/>
            <a:ext cx="7929618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1. Беседы: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latin typeface="Monotype Corsiva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«Солнце, воздух и вода – наши верные друзья»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latin typeface="Monotype Corsiva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«На зарядку становись!»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latin typeface="Monotype Corsiva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«Наши привычки – полезные и вредные»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latin typeface="Monotype Corsiva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«Витамины»</a:t>
            </a:r>
          </a:p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2. Наблюдения за птицами и насекомыми на прогулке</a:t>
            </a:r>
          </a:p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3. Выставка поделок из овощей и фруктов «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Фруктовощемания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»</a:t>
            </a:r>
          </a:p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4. Заучивание стихов о лете</a:t>
            </a:r>
          </a:p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5. Составление рассказов на тему: «Летние развлечения»</a:t>
            </a:r>
          </a:p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6. Рассматривание иллюстраций и чтение художественной литературы по теме: «Лето»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1285860"/>
            <a:ext cx="81439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0"/>
              </a:spcBef>
            </a:pPr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/>
              </a:rPr>
              <a:t>Выполнение проекта:</a:t>
            </a:r>
          </a:p>
          <a:p>
            <a:pPr lvl="0">
              <a:spcBef>
                <a:spcPts val="0"/>
              </a:spcBef>
            </a:pPr>
            <a:endParaRPr lang="ru-RU" sz="24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85786" y="2369722"/>
            <a:ext cx="7929618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I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этап. Разработка проекта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latin typeface="Monotype Corsiva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Составление плана  мероприятий на летний период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Опрос воспитанников и их родителей на тему «Какие развлечения вы хотели бы провести летом?»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1285860"/>
            <a:ext cx="81439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0"/>
              </a:spcBef>
            </a:pPr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/>
              </a:rPr>
              <a:t>Выполнение проекта:</a:t>
            </a:r>
          </a:p>
          <a:p>
            <a:pPr lvl="0">
              <a:spcBef>
                <a:spcPts val="0"/>
              </a:spcBef>
            </a:pPr>
            <a:endParaRPr lang="ru-RU" sz="24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85786" y="2462056"/>
            <a:ext cx="7929618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I</a:t>
            </a:r>
            <a:r>
              <a:rPr lang="en-US" sz="3600" dirty="0" smtClean="0">
                <a:solidFill>
                  <a:srgbClr val="00B05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этап. Выполнение проекта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latin typeface="Monotype Corsiva" pitchFamily="66" charset="0"/>
              <a:cs typeface="Arial" pitchFamily="34" charset="0"/>
            </a:endParaRPr>
          </a:p>
          <a:p>
            <a:pPr>
              <a:buNone/>
            </a:pPr>
            <a:r>
              <a:rPr lang="ru-RU" sz="2400" b="1" u="sng" dirty="0" smtClean="0">
                <a:solidFill>
                  <a:srgbClr val="FF0000"/>
                </a:solidFill>
                <a:latin typeface="Monotype Corsiva" pitchFamily="66" charset="0"/>
              </a:rPr>
              <a:t>Формы и методы работы с детьми: </a:t>
            </a:r>
            <a:r>
              <a:rPr lang="ru-RU" sz="2400" b="1" dirty="0" smtClean="0">
                <a:latin typeface="Monotype Corsiva" pitchFamily="66" charset="0"/>
              </a:rPr>
              <a:t> </a:t>
            </a:r>
            <a:endParaRPr lang="ru-RU" sz="2400" dirty="0" smtClean="0">
              <a:latin typeface="Monotype Corsiva" pitchFamily="66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Знакомство со стихотворениями для заучивания</a:t>
            </a:r>
          </a:p>
          <a:p>
            <a:pPr lvl="0"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 Разбор «трудных» слов (сложной слоговой структуры),</a:t>
            </a:r>
          </a:p>
          <a:p>
            <a:pPr lvl="0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объяснение непонятных слов</a:t>
            </a:r>
          </a:p>
          <a:p>
            <a:pPr lvl="0"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 Повторение стихотворных строк за логопедом с правильным 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артикулированием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 поставленных звуков, в умеренном темпе, с  выразительной интонацией.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28455</TotalTime>
  <Words>512</Words>
  <Application>Microsoft Office PowerPoint</Application>
  <PresentationFormat>Экран (4:3)</PresentationFormat>
  <Paragraphs>115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Arial</vt:lpstr>
      <vt:lpstr>Calibri</vt:lpstr>
      <vt:lpstr>Monotype Corsiva</vt:lpstr>
      <vt:lpstr>Times New Roman</vt:lpstr>
      <vt:lpstr>Wingdings</vt:lpstr>
      <vt:lpstr>Тема Office</vt:lpstr>
      <vt:lpstr>Ах, лето!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Comp</dc:creator>
  <cp:lastModifiedBy>Администратор</cp:lastModifiedBy>
  <cp:revision>634</cp:revision>
  <dcterms:created xsi:type="dcterms:W3CDTF">2018-03-04T12:53:09Z</dcterms:created>
  <dcterms:modified xsi:type="dcterms:W3CDTF">2025-01-12T14:43:06Z</dcterms:modified>
</cp:coreProperties>
</file>