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47" r:id="rId3"/>
    <p:sldId id="343" r:id="rId4"/>
    <p:sldId id="325" r:id="rId5"/>
    <p:sldId id="326" r:id="rId6"/>
    <p:sldId id="335" r:id="rId7"/>
    <p:sldId id="261" r:id="rId8"/>
    <p:sldId id="344" r:id="rId9"/>
    <p:sldId id="336" r:id="rId10"/>
    <p:sldId id="337" r:id="rId11"/>
    <p:sldId id="265" r:id="rId12"/>
    <p:sldId id="266" r:id="rId13"/>
    <p:sldId id="264" r:id="rId14"/>
    <p:sldId id="268" r:id="rId15"/>
    <p:sldId id="269" r:id="rId16"/>
    <p:sldId id="267" r:id="rId17"/>
    <p:sldId id="338" r:id="rId18"/>
    <p:sldId id="271" r:id="rId19"/>
    <p:sldId id="339" r:id="rId20"/>
    <p:sldId id="345" r:id="rId21"/>
    <p:sldId id="274" r:id="rId22"/>
    <p:sldId id="329" r:id="rId23"/>
    <p:sldId id="346" r:id="rId24"/>
    <p:sldId id="283" r:id="rId25"/>
    <p:sldId id="293" r:id="rId26"/>
    <p:sldId id="284" r:id="rId27"/>
    <p:sldId id="304" r:id="rId28"/>
    <p:sldId id="286" r:id="rId29"/>
    <p:sldId id="300" r:id="rId30"/>
    <p:sldId id="287" r:id="rId31"/>
    <p:sldId id="306" r:id="rId32"/>
    <p:sldId id="307" r:id="rId33"/>
    <p:sldId id="321" r:id="rId34"/>
    <p:sldId id="288" r:id="rId35"/>
    <p:sldId id="289" r:id="rId36"/>
    <p:sldId id="308" r:id="rId37"/>
    <p:sldId id="290" r:id="rId38"/>
    <p:sldId id="330" r:id="rId39"/>
    <p:sldId id="291" r:id="rId40"/>
    <p:sldId id="310" r:id="rId41"/>
    <p:sldId id="341" r:id="rId42"/>
    <p:sldId id="348" r:id="rId43"/>
    <p:sldId id="34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24" autoAdjust="0"/>
  </p:normalViewPr>
  <p:slideViewPr>
    <p:cSldViewPr>
      <p:cViewPr varScale="1">
        <p:scale>
          <a:sx n="65" d="100"/>
          <a:sy n="65" d="100"/>
        </p:scale>
        <p:origin x="15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106B0-D34E-4B32-9937-DB5A4E669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5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E958-448D-4057-A544-ED0B09BB30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07159-D3BA-46E9-A5D3-18AF078EC2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CE009-C0CC-4E27-BDBF-FC5A833E3C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F6F1F-87AD-46D0-A99A-DDD2949C2F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4EFE-7F8F-4B12-BCEF-D26972CBE1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CE86-F0FA-41E5-99EF-8CEEAE3DE51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2757C-AE32-480D-B6B4-13CAAC066E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95422-D149-45E0-8237-C1C2BC03B99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8CBB8-FC76-42FF-8A78-5358F64E73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A613-12BD-4144-A6F6-E14A53C8E5A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7C729-A4CE-49CD-A2DB-2BA8E2C8CA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13E26-A3B1-4F4B-A13B-E760B5FE6F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710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71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71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1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1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1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1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71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12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712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3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8BB87-5758-4A2B-9AD4-8EDD5DCEE88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2.xml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gif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8568952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  <a:p>
            <a:pPr algn="ctr"/>
            <a:r>
              <a:rPr lang="ru-RU" sz="3200" b="1" dirty="0" smtClean="0"/>
              <a:t> </a:t>
            </a:r>
            <a:endParaRPr lang="ru-RU" sz="2800" b="1" dirty="0" smtClean="0"/>
          </a:p>
          <a:p>
            <a:r>
              <a:rPr lang="ru-RU" sz="2800" dirty="0" smtClean="0"/>
              <a:t> </a:t>
            </a:r>
            <a:r>
              <a:rPr lang="ru-RU" sz="4000" dirty="0" smtClean="0"/>
              <a:t>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41-42 читать, таблицу учить, записи в тетради учить </a:t>
            </a:r>
          </a:p>
          <a:p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«Вопросы и задания устно»</a:t>
            </a:r>
          </a:p>
        </p:txBody>
      </p:sp>
    </p:spTree>
    <p:extLst>
      <p:ext uri="{BB962C8B-B14F-4D97-AF65-F5344CB8AC3E}">
        <p14:creationId xmlns:p14="http://schemas.microsoft.com/office/powerpoint/2010/main" val="14178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359 г. до н.э. </a:t>
            </a:r>
            <a:r>
              <a:rPr lang="ru-RU" b="1" dirty="0" smtClean="0"/>
              <a:t>– царем Македонии становится Филипп </a:t>
            </a:r>
            <a:r>
              <a:rPr lang="en-US" b="1" dirty="0" smtClean="0"/>
              <a:t>II </a:t>
            </a:r>
            <a:r>
              <a:rPr lang="ru-RU" b="1" dirty="0" smtClean="0"/>
              <a:t>Македонский</a:t>
            </a:r>
            <a:endParaRPr lang="ru-RU" b="1" dirty="0"/>
          </a:p>
        </p:txBody>
      </p:sp>
      <p:pic>
        <p:nvPicPr>
          <p:cNvPr id="1028" name="Picture 4" descr="C:\Users\Наташа\Desktop\ab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1"/>
            <a:ext cx="3240360" cy="4575747"/>
          </a:xfrm>
          <a:prstGeom prst="rect">
            <a:avLst/>
          </a:prstGeom>
          <a:noFill/>
        </p:spPr>
      </p:pic>
      <p:pic>
        <p:nvPicPr>
          <p:cNvPr id="1029" name="Picture 5" descr="C:\Users\Наташа\Desktop\ab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1628800"/>
            <a:ext cx="3617069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3789041"/>
          </a:xfrm>
        </p:spPr>
      </p:pic>
      <p:pic>
        <p:nvPicPr>
          <p:cNvPr id="1126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7784" y="2582863"/>
            <a:ext cx="6516216" cy="4275137"/>
          </a:xfrm>
        </p:spPr>
      </p:pic>
      <p:sp>
        <p:nvSpPr>
          <p:cNvPr id="6" name="TextBox 5"/>
          <p:cNvSpPr txBox="1"/>
          <p:nvPr/>
        </p:nvSpPr>
        <p:spPr>
          <a:xfrm>
            <a:off x="2411760" y="188640"/>
            <a:ext cx="2843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Македонский воин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508518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Греческий воин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4320"/>
            <a:ext cx="8229600" cy="1143000"/>
          </a:xfrm>
        </p:spPr>
        <p:txBody>
          <a:bodyPr/>
          <a:lstStyle/>
          <a:p>
            <a:r>
              <a:rPr lang="ru-RU" b="1" dirty="0" smtClean="0"/>
              <a:t>Македонская фаланга</a:t>
            </a:r>
            <a:endParaRPr lang="ru-RU" b="1" dirty="0"/>
          </a:p>
        </p:txBody>
      </p:sp>
      <p:pic>
        <p:nvPicPr>
          <p:cNvPr id="2050" name="Picture 2" descr="C:\Users\Наташа\Desktop\phalan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7248474" cy="3544278"/>
          </a:xfrm>
          <a:prstGeom prst="rect">
            <a:avLst/>
          </a:prstGeom>
          <a:noFill/>
        </p:spPr>
      </p:pic>
      <p:pic>
        <p:nvPicPr>
          <p:cNvPr id="1026" name="Picture 2" descr="https://avatars.dzeninfra.ru/get-zen_doc/1590219/pub_62e60a444625c4202dcbd7de_62e60a838928ca43f47507ea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54" y="3937270"/>
            <a:ext cx="4172471" cy="292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62" y="4509120"/>
            <a:ext cx="4248472" cy="204360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Македонская </a:t>
            </a:r>
            <a:br>
              <a:rPr lang="ru-RU" b="1" dirty="0" smtClean="0"/>
            </a:br>
            <a:r>
              <a:rPr lang="ru-RU" b="1" dirty="0" smtClean="0"/>
              <a:t>тяжелая конница</a:t>
            </a:r>
            <a:endParaRPr lang="ru-RU" b="1" dirty="0"/>
          </a:p>
        </p:txBody>
      </p:sp>
      <p:pic>
        <p:nvPicPr>
          <p:cNvPr id="3074" name="Picture 2" descr="C:\Users\Наташа\Desktop\5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8062" y="1124744"/>
            <a:ext cx="4248472" cy="20436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Конница делилась на тяжелую и легкую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опия 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752975" cy="72707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ОСАДНЫЕ ОРУДИЯ </a:t>
            </a:r>
          </a:p>
        </p:txBody>
      </p:sp>
      <p:pic>
        <p:nvPicPr>
          <p:cNvPr id="14340" name="Picture 4" descr="J0354376">
            <a:hlinkClick r:id="rId3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839200" y="6572250"/>
            <a:ext cx="304800" cy="285750"/>
          </a:xfrm>
        </p:spPr>
      </p:pic>
      <p:pic>
        <p:nvPicPr>
          <p:cNvPr id="24583" name="Picture 7" descr="Копия Imag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3"/>
              </a:clrFrom>
              <a:clrTo>
                <a:srgbClr val="FBFB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56792"/>
            <a:ext cx="27019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Копия (2) Image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2"/>
              </a:clrFrom>
              <a:clrTo>
                <a:srgbClr val="FAFA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663817">
            <a:off x="6219117" y="3926527"/>
            <a:ext cx="4716016" cy="104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Копия (3) Image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DF7"/>
              </a:clrFrom>
              <a:clrTo>
                <a:srgbClr val="FCFD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-243408"/>
            <a:ext cx="37084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Копия (4) Image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BF3"/>
              </a:clrFrom>
              <a:clrTo>
                <a:srgbClr val="FBFB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3648075"/>
            <a:ext cx="410368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WordArt 11"/>
          <p:cNvSpPr>
            <a:spLocks noChangeArrowheads="1" noChangeShapeType="1" noTextEdit="1"/>
          </p:cNvSpPr>
          <p:nvPr/>
        </p:nvSpPr>
        <p:spPr bwMode="auto">
          <a:xfrm>
            <a:off x="179512" y="1988840"/>
            <a:ext cx="50323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8398" dir="1593903" algn="ctr" rotWithShape="0">
                    <a:srgbClr val="B2B2B2">
                      <a:alpha val="50000"/>
                    </a:srgbClr>
                  </a:outerShdw>
                </a:effectLst>
                <a:cs typeface="Arial"/>
              </a:rPr>
              <a:t>Щит</a:t>
            </a:r>
          </a:p>
        </p:txBody>
      </p:sp>
      <p:sp>
        <p:nvSpPr>
          <p:cNvPr id="24589" name="WordArt 13"/>
          <p:cNvSpPr>
            <a:spLocks noChangeArrowheads="1" noChangeShapeType="1" noTextEdit="1"/>
          </p:cNvSpPr>
          <p:nvPr/>
        </p:nvSpPr>
        <p:spPr bwMode="auto">
          <a:xfrm>
            <a:off x="179512" y="6309320"/>
            <a:ext cx="71913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8398" dir="1593903" algn="ctr" rotWithShape="0">
                    <a:srgbClr val="B2B2B2">
                      <a:alpha val="50000"/>
                    </a:srgbClr>
                  </a:outerShdw>
                </a:effectLst>
                <a:cs typeface="Arial"/>
              </a:rPr>
              <a:t>Таран</a:t>
            </a:r>
          </a:p>
        </p:txBody>
      </p:sp>
      <p:sp>
        <p:nvSpPr>
          <p:cNvPr id="24590" name="WordArt 14"/>
          <p:cNvSpPr>
            <a:spLocks noChangeArrowheads="1" noChangeShapeType="1" noTextEdit="1"/>
          </p:cNvSpPr>
          <p:nvPr/>
        </p:nvSpPr>
        <p:spPr bwMode="auto">
          <a:xfrm>
            <a:off x="5580112" y="332656"/>
            <a:ext cx="10795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8398" dir="1593903" algn="ctr" rotWithShape="0">
                    <a:srgbClr val="B2B2B2">
                      <a:alpha val="50000"/>
                    </a:srgbClr>
                  </a:outerShdw>
                </a:effectLst>
                <a:cs typeface="Arial"/>
              </a:rPr>
              <a:t>Катапульта</a:t>
            </a:r>
          </a:p>
        </p:txBody>
      </p:sp>
      <p:sp>
        <p:nvSpPr>
          <p:cNvPr id="24591" name="WordArt 15"/>
          <p:cNvSpPr>
            <a:spLocks noChangeArrowheads="1" noChangeShapeType="1" noTextEdit="1"/>
          </p:cNvSpPr>
          <p:nvPr/>
        </p:nvSpPr>
        <p:spPr bwMode="auto">
          <a:xfrm rot="21372149">
            <a:off x="6307150" y="6490694"/>
            <a:ext cx="237648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8398" dir="1593903" algn="ctr" rotWithShape="0">
                    <a:srgbClr val="B2B2B2">
                      <a:alpha val="50000"/>
                    </a:srgbClr>
                  </a:outerShdw>
                </a:effectLst>
                <a:cs typeface="Arial"/>
              </a:rPr>
              <a:t>Штурмовая лестница</a:t>
            </a:r>
          </a:p>
        </p:txBody>
      </p:sp>
      <p:pic>
        <p:nvPicPr>
          <p:cNvPr id="4098" name="Picture 2" descr="C:\Users\Наташа\Desktop\zvd85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2564904"/>
            <a:ext cx="3295650" cy="3810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275856" y="206084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Осадная башня</a:t>
            </a:r>
            <a:endParaRPr lang="ru-RU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7592" cy="187220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338 году до н.э. </a:t>
            </a:r>
            <a:r>
              <a:rPr lang="ru-RU" sz="3600" dirty="0" smtClean="0"/>
              <a:t>– </a:t>
            </a:r>
            <a:r>
              <a:rPr lang="ru-RU" sz="3600" b="1" dirty="0" smtClean="0"/>
              <a:t>битва около города </a:t>
            </a:r>
            <a:r>
              <a:rPr lang="ru-RU" sz="3600" b="1" dirty="0" err="1" smtClean="0"/>
              <a:t>Херонея</a:t>
            </a:r>
            <a:r>
              <a:rPr lang="ru-RU" sz="3600" b="1" dirty="0" smtClean="0"/>
              <a:t> в Беотии </a:t>
            </a:r>
            <a:br>
              <a:rPr lang="ru-RU" sz="3600" b="1" dirty="0" smtClean="0"/>
            </a:br>
            <a:r>
              <a:rPr lang="ru-RU" sz="3600" b="1" dirty="0" smtClean="0"/>
              <a:t>(между Грецией и Македонией)</a:t>
            </a:r>
            <a:endParaRPr lang="ru-RU" sz="3600" dirty="0"/>
          </a:p>
        </p:txBody>
      </p:sp>
      <p:pic>
        <p:nvPicPr>
          <p:cNvPr id="5122" name="Picture 2" descr="C:\Users\Наташа\Desktop\x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85984"/>
            <a:ext cx="7200800" cy="464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62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2916238" y="0"/>
            <a:ext cx="417671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Древняя Греция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73616" cy="468052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dirty="0" smtClean="0"/>
              <a:t>   </a:t>
            </a:r>
            <a:r>
              <a:rPr lang="ru-RU" sz="4800" dirty="0" smtClean="0"/>
              <a:t>Один древний грек сказал: </a:t>
            </a:r>
          </a:p>
          <a:p>
            <a:pPr algn="ctr">
              <a:buNone/>
            </a:pPr>
            <a:r>
              <a:rPr lang="ru-RU" sz="4800" u="sng" dirty="0" smtClean="0"/>
              <a:t> </a:t>
            </a:r>
            <a:r>
              <a:rPr lang="ru-RU" sz="4800" b="1" u="sng" dirty="0" smtClean="0"/>
              <a:t>«Вместе  с телами павших при </a:t>
            </a:r>
            <a:r>
              <a:rPr lang="ru-RU" sz="4800" b="1" u="sng" dirty="0" err="1" smtClean="0"/>
              <a:t>Херонее</a:t>
            </a:r>
            <a:r>
              <a:rPr lang="ru-RU" sz="4800" b="1" u="sng" dirty="0" smtClean="0"/>
              <a:t> была зарыта и свобода греков»</a:t>
            </a:r>
          </a:p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Объясните смысл данного высказывания?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ПОЧЕМУ?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412976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dirty="0" smtClean="0"/>
              <a:t>В 5-м веке до н.э. грекам удалось отстоять свою независимость в борьбе с персами, а через 150 лет Эллада оказалась под властью Македонии?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 smtClean="0"/>
              <a:t>Конгресс в Коринфе: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295232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3600" dirty="0" smtClean="0"/>
              <a:t>Греция признает власть македонского царя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Провозглашён мир меду полисами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Принято решение о начале воны с Персией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9101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Я думаю, что в то время не было ни народа, ни города, ни человека, до которого не дошло бы имя</a:t>
            </a:r>
            <a:r>
              <a:rPr lang="ru-RU" sz="4000" b="1" dirty="0" smtClean="0"/>
              <a:t> </a:t>
            </a:r>
            <a:r>
              <a:rPr lang="ru-RU" sz="4000" b="1" i="1" dirty="0" smtClean="0"/>
              <a:t>Александра.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аташа\Desktop\normal_hs_05_plut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050" y="2348880"/>
            <a:ext cx="3028950" cy="4286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976" y="299695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Плутарх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b="22746"/>
          <a:stretch>
            <a:fillRect/>
          </a:stretch>
        </p:blipFill>
        <p:spPr bwMode="auto">
          <a:xfrm>
            <a:off x="0" y="0"/>
            <a:ext cx="48958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651500" y="3227388"/>
            <a:ext cx="3313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Verdana" pitchFamily="34" charset="0"/>
            </a:endParaRPr>
          </a:p>
          <a:p>
            <a:endParaRPr lang="ru-RU">
              <a:latin typeface="Verdana" pitchFamily="34" charset="0"/>
            </a:endParaRPr>
          </a:p>
        </p:txBody>
      </p:sp>
      <p:pic>
        <p:nvPicPr>
          <p:cNvPr id="9222" name="Picture 6" descr="Алекс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FCBD6"/>
              </a:clrFrom>
              <a:clrTo>
                <a:srgbClr val="AFCB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333375"/>
            <a:ext cx="284638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95936" y="5288340"/>
            <a:ext cx="514806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336 г. до н.э.</a:t>
            </a:r>
            <a:r>
              <a:rPr lang="ru-RU" sz="3200" b="1" dirty="0" smtClean="0"/>
              <a:t>- Александр становится царем Македонии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334731"/>
              </p:ext>
            </p:extLst>
          </p:nvPr>
        </p:nvGraphicFramePr>
        <p:xfrm>
          <a:off x="0" y="1556792"/>
          <a:ext cx="9144000" cy="5153850"/>
        </p:xfrm>
        <a:graphic>
          <a:graphicData uri="http://schemas.openxmlformats.org/drawingml/2006/table">
            <a:tbl>
              <a:tblPr/>
              <a:tblGrid>
                <a:gridCol w="214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Событие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0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92052" y="116632"/>
            <a:ext cx="8959896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Завоевания Александра Македонского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439" t="1836" r="1439" b="18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6926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Граник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56376" y="177281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Гидаспа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413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539552" y="332656"/>
            <a:ext cx="835292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+mj-lt"/>
              </a:rPr>
              <a:t>334 год до н.э. </a:t>
            </a:r>
            <a:r>
              <a:rPr lang="ru-RU" sz="3600" b="1" dirty="0">
                <a:latin typeface="+mj-lt"/>
              </a:rPr>
              <a:t>– битва у реки Граник</a:t>
            </a:r>
          </a:p>
        </p:txBody>
      </p:sp>
      <p:pic>
        <p:nvPicPr>
          <p:cNvPr id="8196" name="Picture 5" descr="C:\Users\Пользователь\Pictures\Рисунок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29076"/>
            <a:ext cx="4104456" cy="538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439" t="1836" r="1439" b="18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115616" y="980728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6926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Граник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56376" y="177281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Гидаспа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14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Событие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334 г до н.э.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3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Гранике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Открыт путь в Малую Азию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439" t="1836" r="1439" b="18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331640" y="177281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15616" y="980728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6926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Граник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1835696" y="141277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67744" y="1844824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177281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Гидаспа</a:t>
            </a:r>
            <a:endParaRPr lang="ru-RU" sz="2000" b="1" dirty="0"/>
          </a:p>
        </p:txBody>
      </p:sp>
      <p:sp>
        <p:nvSpPr>
          <p:cNvPr id="18" name="Стрелка вправо 17"/>
          <p:cNvSpPr/>
          <p:nvPr/>
        </p:nvSpPr>
        <p:spPr>
          <a:xfrm rot="19559321">
            <a:off x="1605459" y="1733968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4285065">
            <a:off x="1166605" y="1390422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489041">
            <a:off x="2180477" y="1456747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9765"/>
        </p:xfrm>
        <a:graphic>
          <a:graphicData uri="http://schemas.openxmlformats.org/drawingml/2006/table">
            <a:tbl>
              <a:tblPr/>
              <a:tblGrid>
                <a:gridCol w="214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4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Событие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334 г до н.э.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Гранике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войск Александра Македонского над персами. Победа Александра, открыла путь в Малую Азию.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333 г. до н.э.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3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 над Дарием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2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439" t="1836" r="1439" b="18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331640" y="177281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15616" y="980728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6926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Граник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1835696" y="141277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67744" y="1844824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67744" y="2420888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177281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Гидаспа</a:t>
            </a:r>
            <a:endParaRPr lang="ru-RU" sz="2000" b="1" dirty="0"/>
          </a:p>
        </p:txBody>
      </p:sp>
      <p:sp>
        <p:nvSpPr>
          <p:cNvPr id="18" name="Стрелка вправо 17"/>
          <p:cNvSpPr/>
          <p:nvPr/>
        </p:nvSpPr>
        <p:spPr>
          <a:xfrm rot="19559321">
            <a:off x="1605459" y="1733968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4285065">
            <a:off x="1166605" y="1390422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489041">
            <a:off x="2180477" y="1456747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4780955">
            <a:off x="2373408" y="2156074"/>
            <a:ext cx="34327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6669361"/>
        </p:xfrm>
        <a:graphic>
          <a:graphicData uri="http://schemas.openxmlformats.org/drawingml/2006/table">
            <a:tbl>
              <a:tblPr/>
              <a:tblGrid>
                <a:gridCol w="214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Событие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334 г до н.э.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Гранике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войск Александра Македонского над персами. Победа Александра, открыла путь в Малую Азию.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333 г. до н.э.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 над Дарием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0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332 г. до н. э.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Осада города Тир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 Македонского.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1249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Тема: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Александр Македонский и его завоевания</a:t>
            </a:r>
          </a:p>
          <a:p>
            <a:pPr algn="ctr"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439" t="1836" r="1439" b="18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331640" y="177281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15616" y="980728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6926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Граник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1835696" y="141277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67744" y="1844824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67744" y="2420888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15616" y="285293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177281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Гидаспа</a:t>
            </a:r>
            <a:endParaRPr lang="ru-RU" sz="2000" b="1" dirty="0"/>
          </a:p>
        </p:txBody>
      </p:sp>
      <p:sp>
        <p:nvSpPr>
          <p:cNvPr id="18" name="Стрелка вправо 17"/>
          <p:cNvSpPr/>
          <p:nvPr/>
        </p:nvSpPr>
        <p:spPr>
          <a:xfrm rot="19559321">
            <a:off x="1605459" y="1733968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4285065">
            <a:off x="1166605" y="1390422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489041">
            <a:off x="2180477" y="1456747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4780955">
            <a:off x="2445416" y="2084065"/>
            <a:ext cx="34327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9735425">
            <a:off x="1584687" y="2737677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439" t="1836" r="1439" b="18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331640" y="177281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15616" y="980728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6926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Граник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1835696" y="141277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67744" y="1844824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67744" y="2420888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15616" y="285293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91880" y="1988840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177281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Гидаспа</a:t>
            </a:r>
            <a:endParaRPr lang="ru-RU" sz="2000" b="1" dirty="0"/>
          </a:p>
        </p:txBody>
      </p:sp>
      <p:sp>
        <p:nvSpPr>
          <p:cNvPr id="18" name="Стрелка вправо 17"/>
          <p:cNvSpPr/>
          <p:nvPr/>
        </p:nvSpPr>
        <p:spPr>
          <a:xfrm rot="19559321">
            <a:off x="1605459" y="1733968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4285065">
            <a:off x="1166605" y="1390422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489041">
            <a:off x="2180477" y="1456747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4780955">
            <a:off x="2373408" y="2156074"/>
            <a:ext cx="34327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9735425">
            <a:off x="1584687" y="2737677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9224307">
            <a:off x="509061" y="2921171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022808">
            <a:off x="850183" y="3192818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20915173">
            <a:off x="1661104" y="3204458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8987056">
            <a:off x="2291363" y="2834972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8698809">
            <a:off x="2792716" y="2189841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536" y="260648"/>
            <a:ext cx="3159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Verdana" pitchFamily="34" charset="0"/>
              </a:rPr>
              <a:t>Боевой слон</a:t>
            </a:r>
            <a:endParaRPr lang="ru-RU" sz="2800" dirty="0">
              <a:latin typeface="Verdana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b="17244"/>
          <a:stretch>
            <a:fillRect/>
          </a:stretch>
        </p:blipFill>
        <p:spPr bwMode="auto">
          <a:xfrm>
            <a:off x="31239" y="1109377"/>
            <a:ext cx="3888432" cy="514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C:\Users\Наташа\Desktop\88cc60e3c96aec18-l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071" y="2204864"/>
            <a:ext cx="4871341" cy="295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5408" y="1886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Персидская колесница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18342"/>
        </p:xfrm>
        <a:graphic>
          <a:graphicData uri="http://schemas.openxmlformats.org/drawingml/2006/table">
            <a:tbl>
              <a:tblPr/>
              <a:tblGrid>
                <a:gridCol w="214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Событие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334 г до н.э.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Гранике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войск Александра Македонского над персами. Победа Александра, открыла путь в Малую Азию.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333 г. до н.э.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 над Дарием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332 г. до н. э.</a:t>
                      </a:r>
                      <a:endParaRPr lang="ru-RU" sz="10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Осада города Тир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 Македонского.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октября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 331 г. до н. э.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3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Гавгамелах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Персидское </a:t>
                      </a: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царство перестало существовать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3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/>
              <a:tblGrid>
                <a:gridCol w="214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9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Событие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334 г до н.э.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Гранике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войск Александра Македонского над персами. Победа Александра, открыла путь в Малую Азию.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333 г. до н.э.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 над Дарием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332 г. до н. э.</a:t>
                      </a:r>
                      <a:endParaRPr lang="ru-RU" sz="10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Осада города Тир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 Македонского.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октября</a:t>
                      </a: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 331 г. до н. 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Гавгамелах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Разгром главных сил Персии, бегство и смерть Дария III. Персидское царство перестало существовать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6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330-326 г. до н.э.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Походы Александра в Среднюю Азию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Захват обширных территорий.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1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439" t="1836" r="1439" b="18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331640" y="177281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15616" y="980728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6926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Граник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1835696" y="141277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67744" y="1844824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67744" y="2420888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15616" y="285293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91880" y="1988840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380312" y="177281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177281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Гидаспа</a:t>
            </a:r>
            <a:endParaRPr lang="ru-RU" sz="2000" b="1" dirty="0"/>
          </a:p>
        </p:txBody>
      </p:sp>
      <p:sp>
        <p:nvSpPr>
          <p:cNvPr id="16" name="Овал 15"/>
          <p:cNvSpPr/>
          <p:nvPr/>
        </p:nvSpPr>
        <p:spPr>
          <a:xfrm>
            <a:off x="3707904" y="285293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9559321">
            <a:off x="1605459" y="1733968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4285065">
            <a:off x="1166605" y="1390422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489041">
            <a:off x="2180477" y="1456747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4780955">
            <a:off x="2373408" y="2156074"/>
            <a:ext cx="34327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9735425">
            <a:off x="1584687" y="2737677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9224307">
            <a:off x="509061" y="2921171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022808">
            <a:off x="850183" y="3192818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20915173">
            <a:off x="1661104" y="3204458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8987056">
            <a:off x="2219354" y="2762964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8698809">
            <a:off x="2792716" y="2189841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4623827">
            <a:off x="3571167" y="2419178"/>
            <a:ext cx="426837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493090">
            <a:off x="4013091" y="3169095"/>
            <a:ext cx="1238720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3740000">
            <a:off x="4445263" y="2773779"/>
            <a:ext cx="1096880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20419601">
            <a:off x="4666439" y="2121605"/>
            <a:ext cx="1278033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493090">
            <a:off x="5827815" y="2023147"/>
            <a:ext cx="925843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4384978">
            <a:off x="6390673" y="2596383"/>
            <a:ext cx="629834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19609149">
            <a:off x="6928097" y="2831903"/>
            <a:ext cx="555151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8013204">
            <a:off x="7198329" y="2302329"/>
            <a:ext cx="870322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/>
              <a:tblGrid>
                <a:gridCol w="214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Событие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334 г до н.э.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Гранике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войск Александра Македонского над персами. Победа Александра, открыла путь в Малую Азию.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333 г. до н.э.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 над Дарием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332 г. до н. э.</a:t>
                      </a:r>
                      <a:endParaRPr lang="ru-RU" sz="10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Осада города Тир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 Македонского.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4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октября</a:t>
                      </a: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 331 г. до н. 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Гавгамелах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Разгром главных сил Персии, бегство и смерть Дария III. Персидское царство перестало существовать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330-326 г. до н.э.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Походы Александра в Среднюю Азию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Захват обширных территорий.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2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326 г. до н. э.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3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Гидаспе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Александра, отказ солдат воевать дальше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4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66169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FF00"/>
                </a:solidFill>
              </a:rPr>
              <a:t>Почему солдаты не захотели идти дальше?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 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09169"/>
            <a:ext cx="8229600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1)Продвижение по Индии было опасно:</a:t>
            </a:r>
          </a:p>
          <a:p>
            <a:pPr algn="just">
              <a:buNone/>
            </a:pPr>
            <a:r>
              <a:rPr lang="ru-RU" b="1" dirty="0" smtClean="0"/>
              <a:t> нужно было продвигаться сквозь джунгли;</a:t>
            </a:r>
          </a:p>
          <a:p>
            <a:pPr algn="just">
              <a:buNone/>
            </a:pPr>
            <a:r>
              <a:rPr lang="ru-RU" b="1" dirty="0" smtClean="0"/>
              <a:t>могли напасть местные племена.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2) Воины устали от похода - шел 8 год с тех пор, как они покинули свои дома.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121715"/>
        </p:xfrm>
        <a:graphic>
          <a:graphicData uri="http://schemas.openxmlformats.org/drawingml/2006/table">
            <a:tbl>
              <a:tblPr/>
              <a:tblGrid>
                <a:gridCol w="214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Событие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334 г до н.э.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Гранике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войск Александра Македонского над персами. Победа Александра, открыла путь в Малую Азию.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333 г. до н.э.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 над Дарием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332 г. до н. э.</a:t>
                      </a:r>
                      <a:endParaRPr lang="ru-RU" sz="10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Осада города Тир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 Македонского.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октября</a:t>
                      </a: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 331 г. до н. 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Гавгамелах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Разгром главных сил Персии, бегство и смерть Дария III. Персидское царство перестало существовать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330-326 г. до н.э.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Походы Александра в Среднюю Азию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Захват обширных территорий.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326 г. до н. 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Гидаспе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Александра, отказ солдат воевать дальше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324 г. до н. э.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Завершение похода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Александр не осуществил идею мирового господства.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3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439" t="1836" r="1439" b="18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331640" y="177281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15616" y="980728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6926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Граник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1835696" y="141277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67744" y="1844824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67744" y="2420888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15616" y="285293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91880" y="1988840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380312" y="177281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177281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Гидаспа</a:t>
            </a:r>
            <a:endParaRPr lang="ru-RU" sz="2000" b="1" dirty="0"/>
          </a:p>
        </p:txBody>
      </p:sp>
      <p:sp>
        <p:nvSpPr>
          <p:cNvPr id="16" name="Овал 15"/>
          <p:cNvSpPr/>
          <p:nvPr/>
        </p:nvSpPr>
        <p:spPr>
          <a:xfrm>
            <a:off x="3707904" y="2852936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9559321">
            <a:off x="1605459" y="1733968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4285065">
            <a:off x="1166605" y="1390422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489041">
            <a:off x="2180477" y="1456747"/>
            <a:ext cx="48455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4780955">
            <a:off x="2373408" y="2156074"/>
            <a:ext cx="343278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9488989">
            <a:off x="1515945" y="2685526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9224307">
            <a:off x="517078" y="2955539"/>
            <a:ext cx="561333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347609">
            <a:off x="850183" y="3192818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20915173">
            <a:off x="1661104" y="3204458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8987056">
            <a:off x="2219354" y="2762964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8698809">
            <a:off x="2792716" y="2189841"/>
            <a:ext cx="716686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4623827">
            <a:off x="3551187" y="2372259"/>
            <a:ext cx="478321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493090">
            <a:off x="4013091" y="3169095"/>
            <a:ext cx="1238720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3740000">
            <a:off x="4445263" y="2773779"/>
            <a:ext cx="1096880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20419601">
            <a:off x="4666439" y="2121605"/>
            <a:ext cx="1278033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493090">
            <a:off x="5827815" y="2023147"/>
            <a:ext cx="925843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4384978">
            <a:off x="6390673" y="2596383"/>
            <a:ext cx="629834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19609149">
            <a:off x="6856088" y="2831903"/>
            <a:ext cx="555151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8013204">
            <a:off x="7198329" y="2302329"/>
            <a:ext cx="870322" cy="35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Выгнутая вверх стрелка 44"/>
          <p:cNvSpPr/>
          <p:nvPr/>
        </p:nvSpPr>
        <p:spPr>
          <a:xfrm rot="10314781">
            <a:off x="3636805" y="2835327"/>
            <a:ext cx="4966428" cy="1387730"/>
          </a:xfrm>
          <a:prstGeom prst="curvedDownArrow">
            <a:avLst>
              <a:gd name="adj1" fmla="val 25000"/>
              <a:gd name="adj2" fmla="val 6346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532440" y="2204864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2329158">
            <a:off x="7720586" y="2069234"/>
            <a:ext cx="792088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План урока: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3204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Пелопоннесская война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Личность Александра Македонского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Походы Александра Македонского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Империя Александра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556792"/>
            <a:ext cx="8712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Как мы можем назвать государство, созданное Александром Македонским?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88840"/>
            <a:ext cx="8496944" cy="21956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solidFill>
                  <a:srgbClr val="FF0000"/>
                </a:solidFill>
              </a:rPr>
              <a:t>Империя</a:t>
            </a:r>
            <a:r>
              <a:rPr lang="ru-RU" sz="4400" b="1" dirty="0"/>
              <a:t>  - это держава, объединяющая разные страны и народы.</a:t>
            </a:r>
          </a:p>
        </p:txBody>
      </p:sp>
    </p:spTree>
    <p:extLst>
      <p:ext uri="{BB962C8B-B14F-4D97-AF65-F5344CB8AC3E}">
        <p14:creationId xmlns:p14="http://schemas.microsoft.com/office/powerpoint/2010/main" val="715372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672326"/>
        </p:xfrm>
        <a:graphic>
          <a:graphicData uri="http://schemas.openxmlformats.org/drawingml/2006/table">
            <a:tbl>
              <a:tblPr/>
              <a:tblGrid>
                <a:gridCol w="214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9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Событие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334 г до н.э.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Гранике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войск Александра Македонского над персами. Победа Александра, открыла путь в Малую Азию.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333 г. до н.э.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 над Дарием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332 г. до н. э.</a:t>
                      </a:r>
                      <a:endParaRPr lang="ru-RU" sz="10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Осада города Тир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 Македонского.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октября</a:t>
                      </a: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 331 г. до н. 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Гавгамелах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Разгром главных сил Персии, бегство и смерть Дария III. Персидское царство перестало существовать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330-326 г. до н.э.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Походы Александра в Среднюю Азию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Захват обширных территорий.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326 г. до н. 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Гидаспе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Александра, отказ солдат воевать дальше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324 г. до н. э.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Завершение похода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Александр не осуществил идею мирового господства.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5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323 г. до н. э.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Смерть Александра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Распад империи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62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2916238" y="0"/>
            <a:ext cx="417671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Древняя Греция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59" y="1124744"/>
            <a:ext cx="783201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Пункт «Ослабление Греции»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15352" y="3429000"/>
            <a:ext cx="6824432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Что послужило причинами</a:t>
            </a:r>
          </a:p>
          <a:p>
            <a:pPr algn="ctr"/>
            <a:r>
              <a:rPr lang="ru-RU" sz="4400" b="1" dirty="0" smtClean="0"/>
              <a:t> ослабления Греции?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32856"/>
            <a:ext cx="8208912" cy="27271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mtClean="0">
                <a:solidFill>
                  <a:srgbClr val="FF0000"/>
                </a:solidFill>
              </a:rPr>
              <a:t>431-404 гг. до н.э. – </a:t>
            </a: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b="1" smtClean="0"/>
              <a:t>Пелопоннесская война (между Афинами  и Спартой).</a:t>
            </a:r>
            <a:br>
              <a:rPr lang="ru-RU" sz="4800" b="1" smtClean="0"/>
            </a:b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77904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62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2916238" y="0"/>
            <a:ext cx="417671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Древняя Греция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реция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88"/>
            <a:ext cx="9144000" cy="6856412"/>
          </a:xfrm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936625" y="241300"/>
            <a:ext cx="3455988" cy="720725"/>
          </a:xfrm>
          <a:effectLst>
            <a:outerShdw dist="12700" dir="5400000" algn="ctr" rotWithShape="0">
              <a:srgbClr val="FFFF99"/>
            </a:outerShdw>
          </a:effectLst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b="1" smtClean="0">
                <a:solidFill>
                  <a:srgbClr val="FF3300"/>
                </a:solidFill>
                <a:effectLst/>
              </a:rPr>
              <a:t>МАКЕДОНИЯ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219700" y="260350"/>
            <a:ext cx="36004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8F8F8"/>
                </a:solidFill>
                <a:latin typeface="Times New Roman" pitchFamily="18" charset="0"/>
              </a:rPr>
              <a:t>Страна в центральной части Балканского полуострова.</a:t>
            </a:r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1847850" y="2120900"/>
            <a:ext cx="2060575" cy="974725"/>
          </a:xfrm>
          <a:custGeom>
            <a:avLst/>
            <a:gdLst>
              <a:gd name="T0" fmla="*/ 2147483647 w 1298"/>
              <a:gd name="T1" fmla="*/ 2147483647 h 614"/>
              <a:gd name="T2" fmla="*/ 2147483647 w 1298"/>
              <a:gd name="T3" fmla="*/ 2147483647 h 614"/>
              <a:gd name="T4" fmla="*/ 2147483647 w 1298"/>
              <a:gd name="T5" fmla="*/ 2147483647 h 614"/>
              <a:gd name="T6" fmla="*/ 2147483647 w 1298"/>
              <a:gd name="T7" fmla="*/ 2147483647 h 614"/>
              <a:gd name="T8" fmla="*/ 2147483647 w 1298"/>
              <a:gd name="T9" fmla="*/ 2147483647 h 614"/>
              <a:gd name="T10" fmla="*/ 2147483647 w 1298"/>
              <a:gd name="T11" fmla="*/ 2147483647 h 614"/>
              <a:gd name="T12" fmla="*/ 2147483647 w 1298"/>
              <a:gd name="T13" fmla="*/ 2147483647 h 614"/>
              <a:gd name="T14" fmla="*/ 2147483647 w 1298"/>
              <a:gd name="T15" fmla="*/ 2147483647 h 614"/>
              <a:gd name="T16" fmla="*/ 2147483647 w 1298"/>
              <a:gd name="T17" fmla="*/ 2147483647 h 614"/>
              <a:gd name="T18" fmla="*/ 2147483647 w 1298"/>
              <a:gd name="T19" fmla="*/ 2147483647 h 614"/>
              <a:gd name="T20" fmla="*/ 2147483647 w 1298"/>
              <a:gd name="T21" fmla="*/ 2147483647 h 614"/>
              <a:gd name="T22" fmla="*/ 2147483647 w 1298"/>
              <a:gd name="T23" fmla="*/ 2147483647 h 614"/>
              <a:gd name="T24" fmla="*/ 2147483647 w 1298"/>
              <a:gd name="T25" fmla="*/ 2147483647 h 614"/>
              <a:gd name="T26" fmla="*/ 2147483647 w 1298"/>
              <a:gd name="T27" fmla="*/ 2147483647 h 614"/>
              <a:gd name="T28" fmla="*/ 2147483647 w 1298"/>
              <a:gd name="T29" fmla="*/ 2147483647 h 614"/>
              <a:gd name="T30" fmla="*/ 2147483647 w 1298"/>
              <a:gd name="T31" fmla="*/ 2147483647 h 614"/>
              <a:gd name="T32" fmla="*/ 2147483647 w 1298"/>
              <a:gd name="T33" fmla="*/ 2147483647 h 614"/>
              <a:gd name="T34" fmla="*/ 2147483647 w 1298"/>
              <a:gd name="T35" fmla="*/ 2147483647 h 614"/>
              <a:gd name="T36" fmla="*/ 2147483647 w 1298"/>
              <a:gd name="T37" fmla="*/ 2147483647 h 614"/>
              <a:gd name="T38" fmla="*/ 2147483647 w 1298"/>
              <a:gd name="T39" fmla="*/ 2147483647 h 614"/>
              <a:gd name="T40" fmla="*/ 2147483647 w 1298"/>
              <a:gd name="T41" fmla="*/ 2147483647 h 614"/>
              <a:gd name="T42" fmla="*/ 2147483647 w 1298"/>
              <a:gd name="T43" fmla="*/ 2147483647 h 614"/>
              <a:gd name="T44" fmla="*/ 2147483647 w 1298"/>
              <a:gd name="T45" fmla="*/ 2147483647 h 614"/>
              <a:gd name="T46" fmla="*/ 2147483647 w 1298"/>
              <a:gd name="T47" fmla="*/ 2147483647 h 614"/>
              <a:gd name="T48" fmla="*/ 2147483647 w 1298"/>
              <a:gd name="T49" fmla="*/ 2147483647 h 614"/>
              <a:gd name="T50" fmla="*/ 2147483647 w 1298"/>
              <a:gd name="T51" fmla="*/ 2147483647 h 614"/>
              <a:gd name="T52" fmla="*/ 2147483647 w 1298"/>
              <a:gd name="T53" fmla="*/ 2147483647 h 614"/>
              <a:gd name="T54" fmla="*/ 2147483647 w 1298"/>
              <a:gd name="T55" fmla="*/ 2147483647 h 614"/>
              <a:gd name="T56" fmla="*/ 2147483647 w 1298"/>
              <a:gd name="T57" fmla="*/ 0 h 614"/>
              <a:gd name="T58" fmla="*/ 2147483647 w 1298"/>
              <a:gd name="T59" fmla="*/ 2147483647 h 614"/>
              <a:gd name="T60" fmla="*/ 2147483647 w 1298"/>
              <a:gd name="T61" fmla="*/ 2147483647 h 614"/>
              <a:gd name="T62" fmla="*/ 2147483647 w 1298"/>
              <a:gd name="T63" fmla="*/ 2147483647 h 614"/>
              <a:gd name="T64" fmla="*/ 2147483647 w 1298"/>
              <a:gd name="T65" fmla="*/ 2147483647 h 614"/>
              <a:gd name="T66" fmla="*/ 2147483647 w 1298"/>
              <a:gd name="T67" fmla="*/ 2147483647 h 614"/>
              <a:gd name="T68" fmla="*/ 2147483647 w 1298"/>
              <a:gd name="T69" fmla="*/ 2147483647 h 614"/>
              <a:gd name="T70" fmla="*/ 2147483647 w 1298"/>
              <a:gd name="T71" fmla="*/ 2147483647 h 614"/>
              <a:gd name="T72" fmla="*/ 2147483647 w 1298"/>
              <a:gd name="T73" fmla="*/ 2147483647 h 614"/>
              <a:gd name="T74" fmla="*/ 2147483647 w 1298"/>
              <a:gd name="T75" fmla="*/ 2147483647 h 614"/>
              <a:gd name="T76" fmla="*/ 2147483647 w 1298"/>
              <a:gd name="T77" fmla="*/ 2147483647 h 614"/>
              <a:gd name="T78" fmla="*/ 2147483647 w 1298"/>
              <a:gd name="T79" fmla="*/ 2147483647 h 614"/>
              <a:gd name="T80" fmla="*/ 2147483647 w 1298"/>
              <a:gd name="T81" fmla="*/ 2147483647 h 614"/>
              <a:gd name="T82" fmla="*/ 2147483647 w 1298"/>
              <a:gd name="T83" fmla="*/ 2147483647 h 614"/>
              <a:gd name="T84" fmla="*/ 2147483647 w 1298"/>
              <a:gd name="T85" fmla="*/ 2147483647 h 614"/>
              <a:gd name="T86" fmla="*/ 2147483647 w 1298"/>
              <a:gd name="T87" fmla="*/ 2147483647 h 614"/>
              <a:gd name="T88" fmla="*/ 2147483647 w 1298"/>
              <a:gd name="T89" fmla="*/ 2147483647 h 614"/>
              <a:gd name="T90" fmla="*/ 2147483647 w 1298"/>
              <a:gd name="T91" fmla="*/ 2147483647 h 614"/>
              <a:gd name="T92" fmla="*/ 2147483647 w 1298"/>
              <a:gd name="T93" fmla="*/ 2147483647 h 614"/>
              <a:gd name="T94" fmla="*/ 2147483647 w 1298"/>
              <a:gd name="T95" fmla="*/ 2147483647 h 614"/>
              <a:gd name="T96" fmla="*/ 2147483647 w 1298"/>
              <a:gd name="T97" fmla="*/ 2147483647 h 6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98"/>
              <a:gd name="T148" fmla="*/ 0 h 614"/>
              <a:gd name="T149" fmla="*/ 1298 w 1298"/>
              <a:gd name="T150" fmla="*/ 614 h 6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98" h="614">
                <a:moveTo>
                  <a:pt x="1153" y="341"/>
                </a:moveTo>
                <a:cubicBezTo>
                  <a:pt x="1086" y="298"/>
                  <a:pt x="999" y="321"/>
                  <a:pt x="925" y="329"/>
                </a:cubicBezTo>
                <a:cubicBezTo>
                  <a:pt x="977" y="411"/>
                  <a:pt x="790" y="378"/>
                  <a:pt x="773" y="379"/>
                </a:cubicBezTo>
                <a:cubicBezTo>
                  <a:pt x="751" y="413"/>
                  <a:pt x="731" y="446"/>
                  <a:pt x="703" y="474"/>
                </a:cubicBezTo>
                <a:cubicBezTo>
                  <a:pt x="712" y="499"/>
                  <a:pt x="712" y="509"/>
                  <a:pt x="735" y="525"/>
                </a:cubicBezTo>
                <a:cubicBezTo>
                  <a:pt x="737" y="531"/>
                  <a:pt x="736" y="540"/>
                  <a:pt x="741" y="544"/>
                </a:cubicBezTo>
                <a:cubicBezTo>
                  <a:pt x="744" y="546"/>
                  <a:pt x="797" y="560"/>
                  <a:pt x="805" y="563"/>
                </a:cubicBezTo>
                <a:cubicBezTo>
                  <a:pt x="811" y="569"/>
                  <a:pt x="823" y="573"/>
                  <a:pt x="824" y="582"/>
                </a:cubicBezTo>
                <a:cubicBezTo>
                  <a:pt x="827" y="603"/>
                  <a:pt x="785" y="610"/>
                  <a:pt x="773" y="614"/>
                </a:cubicBezTo>
                <a:cubicBezTo>
                  <a:pt x="767" y="608"/>
                  <a:pt x="761" y="600"/>
                  <a:pt x="754" y="595"/>
                </a:cubicBezTo>
                <a:cubicBezTo>
                  <a:pt x="746" y="589"/>
                  <a:pt x="736" y="588"/>
                  <a:pt x="729" y="582"/>
                </a:cubicBezTo>
                <a:cubicBezTo>
                  <a:pt x="721" y="575"/>
                  <a:pt x="718" y="564"/>
                  <a:pt x="710" y="557"/>
                </a:cubicBezTo>
                <a:cubicBezTo>
                  <a:pt x="681" y="533"/>
                  <a:pt x="615" y="529"/>
                  <a:pt x="589" y="525"/>
                </a:cubicBezTo>
                <a:cubicBezTo>
                  <a:pt x="548" y="484"/>
                  <a:pt x="536" y="475"/>
                  <a:pt x="475" y="462"/>
                </a:cubicBezTo>
                <a:cubicBezTo>
                  <a:pt x="428" y="438"/>
                  <a:pt x="452" y="436"/>
                  <a:pt x="425" y="398"/>
                </a:cubicBezTo>
                <a:cubicBezTo>
                  <a:pt x="421" y="392"/>
                  <a:pt x="383" y="374"/>
                  <a:pt x="380" y="373"/>
                </a:cubicBezTo>
                <a:cubicBezTo>
                  <a:pt x="346" y="375"/>
                  <a:pt x="312" y="372"/>
                  <a:pt x="279" y="379"/>
                </a:cubicBezTo>
                <a:cubicBezTo>
                  <a:pt x="272" y="381"/>
                  <a:pt x="272" y="393"/>
                  <a:pt x="267" y="398"/>
                </a:cubicBezTo>
                <a:cubicBezTo>
                  <a:pt x="244" y="421"/>
                  <a:pt x="240" y="417"/>
                  <a:pt x="210" y="424"/>
                </a:cubicBezTo>
                <a:cubicBezTo>
                  <a:pt x="164" y="405"/>
                  <a:pt x="162" y="379"/>
                  <a:pt x="127" y="348"/>
                </a:cubicBezTo>
                <a:cubicBezTo>
                  <a:pt x="116" y="338"/>
                  <a:pt x="89" y="322"/>
                  <a:pt x="89" y="322"/>
                </a:cubicBezTo>
                <a:cubicBezTo>
                  <a:pt x="54" y="332"/>
                  <a:pt x="33" y="319"/>
                  <a:pt x="1" y="303"/>
                </a:cubicBezTo>
                <a:cubicBezTo>
                  <a:pt x="3" y="284"/>
                  <a:pt x="0" y="264"/>
                  <a:pt x="7" y="246"/>
                </a:cubicBezTo>
                <a:cubicBezTo>
                  <a:pt x="10" y="239"/>
                  <a:pt x="21" y="240"/>
                  <a:pt x="26" y="234"/>
                </a:cubicBezTo>
                <a:cubicBezTo>
                  <a:pt x="50" y="205"/>
                  <a:pt x="10" y="224"/>
                  <a:pt x="45" y="196"/>
                </a:cubicBezTo>
                <a:cubicBezTo>
                  <a:pt x="62" y="182"/>
                  <a:pt x="102" y="164"/>
                  <a:pt x="102" y="164"/>
                </a:cubicBezTo>
                <a:cubicBezTo>
                  <a:pt x="114" y="101"/>
                  <a:pt x="95" y="143"/>
                  <a:pt x="191" y="120"/>
                </a:cubicBezTo>
                <a:cubicBezTo>
                  <a:pt x="211" y="115"/>
                  <a:pt x="228" y="101"/>
                  <a:pt x="248" y="95"/>
                </a:cubicBezTo>
                <a:cubicBezTo>
                  <a:pt x="283" y="71"/>
                  <a:pt x="286" y="38"/>
                  <a:pt x="298" y="0"/>
                </a:cubicBezTo>
                <a:cubicBezTo>
                  <a:pt x="341" y="21"/>
                  <a:pt x="377" y="32"/>
                  <a:pt x="425" y="38"/>
                </a:cubicBezTo>
                <a:cubicBezTo>
                  <a:pt x="467" y="65"/>
                  <a:pt x="517" y="48"/>
                  <a:pt x="564" y="63"/>
                </a:cubicBezTo>
                <a:cubicBezTo>
                  <a:pt x="567" y="71"/>
                  <a:pt x="584" y="115"/>
                  <a:pt x="589" y="120"/>
                </a:cubicBezTo>
                <a:cubicBezTo>
                  <a:pt x="600" y="131"/>
                  <a:pt x="619" y="129"/>
                  <a:pt x="634" y="132"/>
                </a:cubicBezTo>
                <a:cubicBezTo>
                  <a:pt x="657" y="168"/>
                  <a:pt x="654" y="139"/>
                  <a:pt x="684" y="120"/>
                </a:cubicBezTo>
                <a:cubicBezTo>
                  <a:pt x="738" y="137"/>
                  <a:pt x="668" y="118"/>
                  <a:pt x="792" y="113"/>
                </a:cubicBezTo>
                <a:cubicBezTo>
                  <a:pt x="811" y="112"/>
                  <a:pt x="830" y="118"/>
                  <a:pt x="849" y="120"/>
                </a:cubicBezTo>
                <a:cubicBezTo>
                  <a:pt x="861" y="128"/>
                  <a:pt x="877" y="129"/>
                  <a:pt x="887" y="139"/>
                </a:cubicBezTo>
                <a:cubicBezTo>
                  <a:pt x="918" y="172"/>
                  <a:pt x="863" y="149"/>
                  <a:pt x="912" y="164"/>
                </a:cubicBezTo>
                <a:cubicBezTo>
                  <a:pt x="918" y="160"/>
                  <a:pt x="923" y="151"/>
                  <a:pt x="931" y="151"/>
                </a:cubicBezTo>
                <a:cubicBezTo>
                  <a:pt x="963" y="149"/>
                  <a:pt x="995" y="150"/>
                  <a:pt x="1026" y="158"/>
                </a:cubicBezTo>
                <a:cubicBezTo>
                  <a:pt x="1032" y="160"/>
                  <a:pt x="1030" y="171"/>
                  <a:pt x="1032" y="177"/>
                </a:cubicBezTo>
                <a:cubicBezTo>
                  <a:pt x="1037" y="191"/>
                  <a:pt x="1048" y="224"/>
                  <a:pt x="1058" y="234"/>
                </a:cubicBezTo>
                <a:cubicBezTo>
                  <a:pt x="1082" y="257"/>
                  <a:pt x="1105" y="261"/>
                  <a:pt x="1134" y="272"/>
                </a:cubicBezTo>
                <a:cubicBezTo>
                  <a:pt x="1191" y="233"/>
                  <a:pt x="1255" y="254"/>
                  <a:pt x="1298" y="297"/>
                </a:cubicBezTo>
                <a:cubicBezTo>
                  <a:pt x="1264" y="320"/>
                  <a:pt x="1224" y="323"/>
                  <a:pt x="1184" y="329"/>
                </a:cubicBezTo>
                <a:cubicBezTo>
                  <a:pt x="1178" y="333"/>
                  <a:pt x="1172" y="343"/>
                  <a:pt x="1165" y="341"/>
                </a:cubicBezTo>
                <a:cubicBezTo>
                  <a:pt x="1159" y="339"/>
                  <a:pt x="1164" y="327"/>
                  <a:pt x="1159" y="322"/>
                </a:cubicBezTo>
                <a:cubicBezTo>
                  <a:pt x="1154" y="317"/>
                  <a:pt x="1142" y="310"/>
                  <a:pt x="1140" y="316"/>
                </a:cubicBezTo>
                <a:cubicBezTo>
                  <a:pt x="1137" y="325"/>
                  <a:pt x="1149" y="333"/>
                  <a:pt x="1153" y="341"/>
                </a:cubicBezTo>
                <a:close/>
              </a:path>
            </a:pathLst>
          </a:custGeom>
          <a:solidFill>
            <a:srgbClr val="FF0000">
              <a:alpha val="49019"/>
            </a:srgbClr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50" name="Picture 7" descr="J0354376">
            <a:hlinkClick r:id="rId3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839200" y="6572250"/>
            <a:ext cx="304800" cy="2857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943</Words>
  <Application>Microsoft Office PowerPoint</Application>
  <PresentationFormat>Экран (4:3)</PresentationFormat>
  <Paragraphs>212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Times New Roman</vt:lpstr>
      <vt:lpstr>Verdana</vt:lpstr>
      <vt:lpstr>Wingdings</vt:lpstr>
      <vt:lpstr>Тема Office</vt:lpstr>
      <vt:lpstr>Вершина горы</vt:lpstr>
      <vt:lpstr>Презентация PowerPoint</vt:lpstr>
      <vt:lpstr>Презентация PowerPoint</vt:lpstr>
      <vt:lpstr>Презентация PowerPoint</vt:lpstr>
      <vt:lpstr>План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МАКЕДОНИЯ</vt:lpstr>
      <vt:lpstr>359 г. до н.э. – царем Македонии становится Филипп II Македонский</vt:lpstr>
      <vt:lpstr>Презентация PowerPoint</vt:lpstr>
      <vt:lpstr>Македонская фаланга</vt:lpstr>
      <vt:lpstr>Македонская  тяжелая конница</vt:lpstr>
      <vt:lpstr>ОСАДНЫЕ ОРУДИЯ </vt:lpstr>
      <vt:lpstr>338 году до н.э. – битва около города Херонея в Беотии  (между Грецией и Македонией)</vt:lpstr>
      <vt:lpstr>Презентация PowerPoint</vt:lpstr>
      <vt:lpstr>Презентация PowerPoint</vt:lpstr>
      <vt:lpstr>ПОЧЕМУ?</vt:lpstr>
      <vt:lpstr>Конгресс в Коринфе: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солдаты не захотели идти дальше?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123</cp:lastModifiedBy>
  <cp:revision>49</cp:revision>
  <dcterms:created xsi:type="dcterms:W3CDTF">2012-03-13T17:30:07Z</dcterms:created>
  <dcterms:modified xsi:type="dcterms:W3CDTF">2023-04-23T16:48:05Z</dcterms:modified>
</cp:coreProperties>
</file>