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446" r:id="rId2"/>
    <p:sldId id="516" r:id="rId3"/>
    <p:sldId id="518" r:id="rId4"/>
    <p:sldId id="519" r:id="rId5"/>
    <p:sldId id="517"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4660"/>
  </p:normalViewPr>
  <p:slideViewPr>
    <p:cSldViewPr snapToGrid="0">
      <p:cViewPr varScale="1">
        <p:scale>
          <a:sx n="77" d="100"/>
          <a:sy n="77"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DD09F-2199-40D5-B7CF-B91AB5740308}" type="datetimeFigureOut">
              <a:rPr lang="ru-RU" smtClean="0"/>
              <a:t>19.01.2025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D64F4-CFC4-4D13-A88F-4DE5EFE8EB8B}" type="slidenum">
              <a:rPr lang="ru-RU" smtClean="0"/>
              <a:t>‹#›</a:t>
            </a:fld>
            <a:endParaRPr lang="ru-RU"/>
          </a:p>
        </p:txBody>
      </p:sp>
    </p:spTree>
    <p:extLst>
      <p:ext uri="{BB962C8B-B14F-4D97-AF65-F5344CB8AC3E}">
        <p14:creationId xmlns:p14="http://schemas.microsoft.com/office/powerpoint/2010/main" val="164777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5317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49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725C68B6-61C2-468F-89AB-4B9F7531AA68}" type="slidenum">
              <a:rPr lang="ru-RU" smtClean="0"/>
              <a:pPr/>
              <a:t>‹#›</a:t>
            </a:fld>
            <a:endParaRPr lang="ru-RU"/>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699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29206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725C68B6-61C2-468F-89AB-4B9F7531AA68}" type="slidenum">
              <a:rPr lang="ru-RU" smtClean="0"/>
              <a:pPr/>
              <a:t>‹#›</a:t>
            </a:fld>
            <a:endParaRPr lang="ru-RU"/>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60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8602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20169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6134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5416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0060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9122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4127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340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8695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4428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19.01.2025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0188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749"/>
            <a:ext cx="2603029"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19.01.2025</a:t>
            </a:fld>
            <a:endParaRPr lang="ru-RU"/>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674432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252F2-EC00-0DF8-18F7-6D08EADC3EE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C66584-7BA8-7FB2-A9BB-39133B599DB5}"/>
              </a:ext>
            </a:extLst>
          </p:cNvPr>
          <p:cNvSpPr>
            <a:spLocks noGrp="1"/>
          </p:cNvSpPr>
          <p:nvPr>
            <p:ph type="ctrTitle"/>
          </p:nvPr>
        </p:nvSpPr>
        <p:spPr>
          <a:xfrm>
            <a:off x="3275048" y="178904"/>
            <a:ext cx="6004874" cy="653114"/>
          </a:xfrm>
        </p:spPr>
        <p:txBody>
          <a:bodyPr>
            <a:normAutofit fontScale="90000"/>
          </a:bodyPr>
          <a:lstStyle/>
          <a:p>
            <a:r>
              <a:rPr lang="en-US" sz="4400" b="1" dirty="0">
                <a:effectLst>
                  <a:outerShdw blurRad="38100" dist="38100" dir="2700000" algn="tl">
                    <a:srgbClr val="000000">
                      <a:alpha val="43137"/>
                    </a:srgbClr>
                  </a:outerShdw>
                </a:effectLst>
              </a:rPr>
              <a:t>TIME TO TRAVEL</a:t>
            </a:r>
            <a:endParaRPr lang="ru-RU" sz="4400" b="1" dirty="0">
              <a:effectLst>
                <a:outerShdw blurRad="38100" dist="38100" dir="2700000" algn="tl">
                  <a:srgbClr val="000000">
                    <a:alpha val="43137"/>
                  </a:srgbClr>
                </a:outerShdw>
              </a:effectLst>
            </a:endParaRPr>
          </a:p>
        </p:txBody>
      </p:sp>
      <p:pic>
        <p:nvPicPr>
          <p:cNvPr id="1026" name="Picture 2" descr="Picture background">
            <a:extLst>
              <a:ext uri="{FF2B5EF4-FFF2-40B4-BE49-F238E27FC236}">
                <a16:creationId xmlns:a16="http://schemas.microsoft.com/office/drawing/2014/main" id="{82BF8947-0125-15B8-0C7B-EAA3ABBD9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630" y="1113182"/>
            <a:ext cx="7410616" cy="46316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3140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A55D2-0BBB-2852-CEC7-941103ECC489}"/>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id="{78FEAF40-165D-3ABA-3EA9-1F828A9A2CFB}"/>
              </a:ext>
            </a:extLst>
          </p:cNvPr>
          <p:cNvSpPr>
            <a:spLocks noGrp="1"/>
          </p:cNvSpPr>
          <p:nvPr>
            <p:ph type="title"/>
          </p:nvPr>
        </p:nvSpPr>
        <p:spPr>
          <a:xfrm>
            <a:off x="2149651" y="348163"/>
            <a:ext cx="9081565" cy="983680"/>
          </a:xfrm>
        </p:spPr>
        <p:txBody>
          <a:bodyPr>
            <a:normAutofit/>
          </a:bodyPr>
          <a:lstStyle/>
          <a:p>
            <a:pPr algn="ctr"/>
            <a:r>
              <a:rPr lang="en-US" sz="2400" dirty="0"/>
              <a:t>Read the text and do the tasks after it. </a:t>
            </a:r>
            <a:br>
              <a:rPr lang="en-US" sz="2400" dirty="0"/>
            </a:br>
            <a:r>
              <a:rPr lang="en-US" sz="2800" b="1" dirty="0">
                <a:effectLst>
                  <a:outerShdw blurRad="38100" dist="38100" dir="2700000" algn="tl">
                    <a:srgbClr val="000000">
                      <a:alpha val="43137"/>
                    </a:srgbClr>
                  </a:outerShdw>
                </a:effectLst>
              </a:rPr>
              <a:t>Sightseeing Tour</a:t>
            </a:r>
            <a:endParaRPr lang="ru-RU" sz="28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F6C4259B-6EFF-B346-A5B1-EC8F50868A11}"/>
              </a:ext>
            </a:extLst>
          </p:cNvPr>
          <p:cNvSpPr txBox="1"/>
          <p:nvPr/>
        </p:nvSpPr>
        <p:spPr>
          <a:xfrm>
            <a:off x="2415209" y="1331843"/>
            <a:ext cx="9293087" cy="5324535"/>
          </a:xfrm>
          <a:prstGeom prst="rect">
            <a:avLst/>
          </a:prstGeom>
          <a:noFill/>
        </p:spPr>
        <p:txBody>
          <a:bodyPr wrap="square">
            <a:spAutoFit/>
          </a:bodyPr>
          <a:lstStyle/>
          <a:p>
            <a:pPr algn="just"/>
            <a:r>
              <a:rPr lang="en-US" sz="2000" b="1" dirty="0">
                <a:solidFill>
                  <a:srgbClr val="000000"/>
                </a:solidFill>
                <a:effectLst/>
              </a:rPr>
              <a:t>	This summer, I’m visiting my uncle. He lives in a small town in the Scottish Highlands. It's famous for its castle and ancient ruins. In the summer, there are a lot of tourists. They often arrive exhausted from hiking through the Highlands with their backpacks. Luckily, there are plenty of hotels and bed and breakfasts to stay in. There's also a campsite, although in Scotland people are also allowed to camp in the wild.</a:t>
            </a:r>
          </a:p>
          <a:p>
            <a:pPr algn="just"/>
            <a:r>
              <a:rPr lang="en-US" sz="2000" b="1" dirty="0">
                <a:solidFill>
                  <a:srgbClr val="000000"/>
                </a:solidFill>
                <a:effectLst/>
              </a:rPr>
              <a:t>	Most travellers stop in the town for a few days to relax and see the sights. The town is beautiful and there is so much to see and do. Usually, you can see the tourists wandering around with maps and cameras, eager to discover something exciting – or maybe they're just lost. It's funny because there are so many signposts in the town, it’s impossible to get lost.</a:t>
            </a:r>
          </a:p>
          <a:p>
            <a:pPr algn="just"/>
            <a:r>
              <a:rPr lang="en-US" sz="2000" b="1" dirty="0">
                <a:solidFill>
                  <a:srgbClr val="000000"/>
                </a:solidFill>
                <a:effectLst/>
              </a:rPr>
              <a:t>	My uncle is a tour guide, he takes groups on sightseeing tours of the town. They meet every morning at 9 am in front of the statue in the town square. There's a wonderful view of the hills and mountains nearby. With binoculars you can even see the people hiking and the wind blowing in the grass.</a:t>
            </a:r>
          </a:p>
        </p:txBody>
      </p:sp>
      <p:pic>
        <p:nvPicPr>
          <p:cNvPr id="3074" name="Picture 2" descr="Picture background">
            <a:extLst>
              <a:ext uri="{FF2B5EF4-FFF2-40B4-BE49-F238E27FC236}">
                <a16:creationId xmlns:a16="http://schemas.microsoft.com/office/drawing/2014/main" id="{900D43F8-E620-43E7-280D-E2C82C571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958836"/>
            <a:ext cx="2167559" cy="32513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B2913-AD3C-C041-1D10-AE142CC4FC02}"/>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id="{45940C6A-179F-1781-68A3-BF7C57F4780D}"/>
              </a:ext>
            </a:extLst>
          </p:cNvPr>
          <p:cNvSpPr>
            <a:spLocks noGrp="1"/>
          </p:cNvSpPr>
          <p:nvPr>
            <p:ph type="title"/>
          </p:nvPr>
        </p:nvSpPr>
        <p:spPr>
          <a:xfrm>
            <a:off x="2149651" y="161925"/>
            <a:ext cx="6384749" cy="1057275"/>
          </a:xfrm>
        </p:spPr>
        <p:txBody>
          <a:bodyPr>
            <a:normAutofit/>
          </a:bodyPr>
          <a:lstStyle/>
          <a:p>
            <a:pPr algn="ctr"/>
            <a:r>
              <a:rPr lang="en-US" sz="2000" b="1" dirty="0">
                <a:effectLst>
                  <a:outerShdw blurRad="38100" dist="38100" dir="2700000" algn="tl">
                    <a:srgbClr val="000000">
                      <a:alpha val="43137"/>
                    </a:srgbClr>
                  </a:outerShdw>
                </a:effectLst>
              </a:rPr>
              <a:t>Sightseeing Tour</a:t>
            </a:r>
            <a:br>
              <a:rPr lang="en-US" sz="2000" b="1" dirty="0">
                <a:effectLst>
                  <a:outerShdw blurRad="38100" dist="38100" dir="2700000" algn="tl">
                    <a:srgbClr val="000000">
                      <a:alpha val="43137"/>
                    </a:srgbClr>
                  </a:outerShdw>
                </a:effectLst>
              </a:rPr>
            </a:br>
            <a:r>
              <a:rPr lang="en-US" sz="2000" dirty="0"/>
              <a:t>Find the Russian equivalents</a:t>
            </a:r>
            <a:endParaRPr lang="ru-RU" sz="20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BBBA658-CE13-1E53-EB79-56018090D2FF}"/>
              </a:ext>
            </a:extLst>
          </p:cNvPr>
          <p:cNvSpPr txBox="1"/>
          <p:nvPr/>
        </p:nvSpPr>
        <p:spPr>
          <a:xfrm>
            <a:off x="1888405" y="1219200"/>
            <a:ext cx="5563894" cy="5478423"/>
          </a:xfrm>
          <a:prstGeom prst="rect">
            <a:avLst/>
          </a:prstGeom>
          <a:noFill/>
        </p:spPr>
        <p:txBody>
          <a:bodyPr wrap="square" rtlCol="0">
            <a:spAutoFit/>
          </a:bodyPr>
          <a:lstStyle/>
          <a:p>
            <a:pPr marL="285750" indent="-285750">
              <a:buFont typeface="Wingdings" panose="05000000000000000000" pitchFamily="2" charset="2"/>
              <a:buChar char="ü"/>
            </a:pPr>
            <a:r>
              <a:rPr lang="ru-RU" sz="2000" b="1" dirty="0">
                <a:solidFill>
                  <a:srgbClr val="006600"/>
                </a:solidFill>
              </a:rPr>
              <a:t>Древние развалины</a:t>
            </a:r>
          </a:p>
          <a:p>
            <a:pPr marL="285750" indent="-285750">
              <a:buFont typeface="Wingdings" panose="05000000000000000000" pitchFamily="2" charset="2"/>
              <a:buChar char="ü"/>
            </a:pPr>
            <a:r>
              <a:rPr lang="ru-RU" sz="2000" b="1" dirty="0">
                <a:solidFill>
                  <a:srgbClr val="006600"/>
                </a:solidFill>
              </a:rPr>
              <a:t>Шотландское Высокогорье</a:t>
            </a:r>
          </a:p>
          <a:p>
            <a:pPr marL="285750" indent="-285750">
              <a:buFont typeface="Wingdings" panose="05000000000000000000" pitchFamily="2" charset="2"/>
              <a:buChar char="ü"/>
            </a:pPr>
            <a:r>
              <a:rPr lang="ru-RU" sz="2000" b="1" dirty="0">
                <a:solidFill>
                  <a:srgbClr val="006600"/>
                </a:solidFill>
              </a:rPr>
              <a:t>Измученные походом</a:t>
            </a:r>
          </a:p>
          <a:p>
            <a:pPr marL="285750" indent="-285750">
              <a:buFont typeface="Wingdings" panose="05000000000000000000" pitchFamily="2" charset="2"/>
              <a:buChar char="ü"/>
            </a:pPr>
            <a:r>
              <a:rPr lang="ru-RU" sz="2000" b="1" dirty="0">
                <a:solidFill>
                  <a:srgbClr val="006600"/>
                </a:solidFill>
              </a:rPr>
              <a:t>Место разбивки лагеря</a:t>
            </a:r>
          </a:p>
          <a:p>
            <a:pPr marL="285750" indent="-285750">
              <a:buFont typeface="Wingdings" panose="05000000000000000000" pitchFamily="2" charset="2"/>
              <a:buChar char="ü"/>
            </a:pPr>
            <a:r>
              <a:rPr lang="ru-RU" sz="2000" b="1" dirty="0">
                <a:solidFill>
                  <a:srgbClr val="006600"/>
                </a:solidFill>
              </a:rPr>
              <a:t>Лагерь в дикой природе</a:t>
            </a:r>
          </a:p>
          <a:p>
            <a:pPr marL="285750" indent="-285750">
              <a:buFont typeface="Wingdings" panose="05000000000000000000" pitchFamily="2" charset="2"/>
              <a:buChar char="ü"/>
            </a:pPr>
            <a:r>
              <a:rPr lang="ru-RU" sz="2000" b="1" dirty="0">
                <a:solidFill>
                  <a:srgbClr val="006600"/>
                </a:solidFill>
              </a:rPr>
              <a:t>Увидеть достопримечательности</a:t>
            </a:r>
            <a:endParaRPr lang="en-US" sz="2000" b="1" dirty="0">
              <a:solidFill>
                <a:srgbClr val="006600"/>
              </a:solidFill>
            </a:endParaRPr>
          </a:p>
          <a:p>
            <a:pPr marL="285750" indent="-285750">
              <a:buFont typeface="Wingdings" panose="05000000000000000000" pitchFamily="2" charset="2"/>
              <a:buChar char="ü"/>
            </a:pPr>
            <a:r>
              <a:rPr lang="en-US" sz="2000" b="1" dirty="0">
                <a:solidFill>
                  <a:srgbClr val="006600"/>
                </a:solidFill>
              </a:rPr>
              <a:t>T</a:t>
            </a:r>
            <a:r>
              <a:rPr lang="ru-RU" sz="2000" b="1" dirty="0">
                <a:solidFill>
                  <a:srgbClr val="006600"/>
                </a:solidFill>
              </a:rPr>
              <a:t>уристы, бродящие по окрестностям</a:t>
            </a:r>
            <a:endParaRPr lang="en-US" sz="2000" b="1" dirty="0">
              <a:solidFill>
                <a:srgbClr val="006600"/>
              </a:solidFill>
            </a:endParaRPr>
          </a:p>
          <a:p>
            <a:pPr marL="285750" indent="-285750">
              <a:buFont typeface="Wingdings" panose="05000000000000000000" pitchFamily="2" charset="2"/>
              <a:buChar char="ü"/>
            </a:pPr>
            <a:r>
              <a:rPr lang="ru-RU" sz="2000" b="1" dirty="0">
                <a:solidFill>
                  <a:srgbClr val="006600"/>
                </a:solidFill>
              </a:rPr>
              <a:t>Стремящийся открыть</a:t>
            </a:r>
            <a:endParaRPr lang="en-US" sz="2000" b="1" dirty="0">
              <a:solidFill>
                <a:srgbClr val="006600"/>
              </a:solidFill>
            </a:endParaRPr>
          </a:p>
          <a:p>
            <a:pPr marL="285750" indent="-285750">
              <a:buFont typeface="Wingdings" panose="05000000000000000000" pitchFamily="2" charset="2"/>
              <a:buChar char="ü"/>
            </a:pPr>
            <a:r>
              <a:rPr lang="ru-RU" sz="2000" b="1" dirty="0">
                <a:solidFill>
                  <a:srgbClr val="006600"/>
                </a:solidFill>
              </a:rPr>
              <a:t>Указатели</a:t>
            </a:r>
          </a:p>
          <a:p>
            <a:pPr marL="285750" indent="-285750">
              <a:buFont typeface="Wingdings" panose="05000000000000000000" pitchFamily="2" charset="2"/>
              <a:buChar char="ü"/>
            </a:pPr>
            <a:r>
              <a:rPr lang="ru-RU" sz="2000" b="1" dirty="0">
                <a:solidFill>
                  <a:srgbClr val="006600"/>
                </a:solidFill>
              </a:rPr>
              <a:t>Невозможно потеряться</a:t>
            </a:r>
          </a:p>
          <a:p>
            <a:pPr marL="285750" indent="-285750">
              <a:buFont typeface="Wingdings" panose="05000000000000000000" pitchFamily="2" charset="2"/>
              <a:buChar char="ü"/>
            </a:pPr>
            <a:r>
              <a:rPr lang="ru-RU" sz="2000" b="1" dirty="0">
                <a:solidFill>
                  <a:srgbClr val="006600"/>
                </a:solidFill>
              </a:rPr>
              <a:t>Экскурсовод</a:t>
            </a:r>
          </a:p>
          <a:p>
            <a:pPr marL="285750" indent="-285750">
              <a:buFont typeface="Wingdings" panose="05000000000000000000" pitchFamily="2" charset="2"/>
              <a:buChar char="ü"/>
            </a:pPr>
            <a:r>
              <a:rPr lang="ru-RU" sz="2000" b="1" dirty="0">
                <a:solidFill>
                  <a:srgbClr val="006600"/>
                </a:solidFill>
              </a:rPr>
              <a:t>Ветер, колыхающий траву</a:t>
            </a:r>
          </a:p>
          <a:p>
            <a:endParaRPr lang="ru-RU" sz="2000"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p:txBody>
      </p:sp>
      <p:pic>
        <p:nvPicPr>
          <p:cNvPr id="4100" name="Picture 4" descr="Picture background">
            <a:extLst>
              <a:ext uri="{FF2B5EF4-FFF2-40B4-BE49-F238E27FC236}">
                <a16:creationId xmlns:a16="http://schemas.microsoft.com/office/drawing/2014/main" id="{B6998085-91D8-C8E6-3ACA-FE891FABB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299" y="1569242"/>
            <a:ext cx="4211824" cy="27098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076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9930-68A2-788A-C7C6-40144863867D}"/>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id="{4EB8A824-2F51-C7AF-E93B-8972A5D62569}"/>
              </a:ext>
            </a:extLst>
          </p:cNvPr>
          <p:cNvSpPr>
            <a:spLocks noGrp="1"/>
          </p:cNvSpPr>
          <p:nvPr>
            <p:ph type="title"/>
          </p:nvPr>
        </p:nvSpPr>
        <p:spPr>
          <a:xfrm>
            <a:off x="1724025" y="161926"/>
            <a:ext cx="9848850" cy="1028700"/>
          </a:xfrm>
        </p:spPr>
        <p:txBody>
          <a:bodyPr>
            <a:normAutofit fontScale="90000"/>
          </a:bodyPr>
          <a:lstStyle/>
          <a:p>
            <a:pPr algn="ctr"/>
            <a:r>
              <a:rPr lang="en-US" sz="2800" b="1" dirty="0">
                <a:effectLst>
                  <a:outerShdw blurRad="38100" dist="38100" dir="2700000" algn="tl">
                    <a:srgbClr val="000000">
                      <a:alpha val="43137"/>
                    </a:srgbClr>
                  </a:outerShdw>
                </a:effectLst>
              </a:rPr>
              <a:t>Sightseeing Tour</a:t>
            </a:r>
            <a:br>
              <a:rPr lang="en-US" sz="2800" b="1" dirty="0">
                <a:effectLst>
                  <a:outerShdw blurRad="38100" dist="38100" dir="2700000" algn="tl">
                    <a:srgbClr val="000000">
                      <a:alpha val="43137"/>
                    </a:srgbClr>
                  </a:outerShdw>
                </a:effectLst>
              </a:rPr>
            </a:br>
            <a:r>
              <a:rPr lang="en-US" sz="2000" dirty="0"/>
              <a:t>Continue each line</a:t>
            </a:r>
            <a:br>
              <a:rPr lang="ru-RU" sz="2000" dirty="0"/>
            </a:br>
            <a:r>
              <a:rPr lang="en-US" sz="2000" dirty="0"/>
              <a:t> </a:t>
            </a:r>
            <a:r>
              <a:rPr lang="ru-RU" sz="2000" dirty="0"/>
              <a:t>(после ключевого слова должно быть не менее 4-х слов или словосочетаний)</a:t>
            </a:r>
            <a:endParaRPr lang="ru-RU" sz="24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DF109DB-60E4-2BAB-695B-48DFD29E7C82}"/>
              </a:ext>
            </a:extLst>
          </p:cNvPr>
          <p:cNvSpPr txBox="1"/>
          <p:nvPr/>
        </p:nvSpPr>
        <p:spPr>
          <a:xfrm>
            <a:off x="2667000" y="1190626"/>
            <a:ext cx="7029450" cy="4524315"/>
          </a:xfrm>
          <a:prstGeom prst="rect">
            <a:avLst/>
          </a:prstGeom>
          <a:noFill/>
        </p:spPr>
        <p:txBody>
          <a:bodyPr wrap="square" rtlCol="0">
            <a:spAutoFit/>
          </a:bodyPr>
          <a:lstStyle/>
          <a:p>
            <a:r>
              <a:rPr lang="en-US" sz="2000" b="1" dirty="0">
                <a:solidFill>
                  <a:srgbClr val="006600"/>
                </a:solidFill>
              </a:rPr>
              <a:t>1. ruins: </a:t>
            </a:r>
            <a:r>
              <a:rPr lang="en-US" sz="2000" i="1" dirty="0">
                <a:solidFill>
                  <a:srgbClr val="006600"/>
                </a:solidFill>
              </a:rPr>
              <a:t>ancient, huge, … , …</a:t>
            </a:r>
            <a:endParaRPr lang="ru-RU" sz="2000" b="1" dirty="0">
              <a:solidFill>
                <a:srgbClr val="006600"/>
              </a:solidFill>
            </a:endParaRPr>
          </a:p>
          <a:p>
            <a:r>
              <a:rPr lang="en-US" sz="2000" b="1" dirty="0">
                <a:solidFill>
                  <a:srgbClr val="006600"/>
                </a:solidFill>
              </a:rPr>
              <a:t>2. tourists: </a:t>
            </a:r>
            <a:r>
              <a:rPr lang="en-US" sz="2000" i="1" dirty="0">
                <a:solidFill>
                  <a:srgbClr val="006600"/>
                </a:solidFill>
              </a:rPr>
              <a:t>exhausted, … , …</a:t>
            </a:r>
            <a:endParaRPr lang="ru-RU" sz="2000" b="1" dirty="0">
              <a:solidFill>
                <a:srgbClr val="006600"/>
              </a:solidFill>
            </a:endParaRPr>
          </a:p>
          <a:p>
            <a:r>
              <a:rPr lang="en-US" sz="2000" b="1" dirty="0">
                <a:solidFill>
                  <a:srgbClr val="006600"/>
                </a:solidFill>
              </a:rPr>
              <a:t>3. a tour guide: </a:t>
            </a:r>
            <a:r>
              <a:rPr lang="en-US" sz="2000" i="1" dirty="0">
                <a:solidFill>
                  <a:srgbClr val="006600"/>
                </a:solidFill>
              </a:rPr>
              <a:t>knowledgeable, … , … , …</a:t>
            </a:r>
            <a:endParaRPr lang="ru-RU" sz="2000" b="1" dirty="0">
              <a:solidFill>
                <a:srgbClr val="006600"/>
              </a:solidFill>
            </a:endParaRPr>
          </a:p>
          <a:p>
            <a:r>
              <a:rPr lang="en-US" sz="2000" b="1" dirty="0">
                <a:solidFill>
                  <a:srgbClr val="006600"/>
                </a:solidFill>
              </a:rPr>
              <a:t>4. a campsite: </a:t>
            </a:r>
            <a:r>
              <a:rPr lang="en-US" sz="2000" i="1" dirty="0">
                <a:solidFill>
                  <a:srgbClr val="006600"/>
                </a:solidFill>
              </a:rPr>
              <a:t>distant, … , …</a:t>
            </a:r>
            <a:endParaRPr lang="en-US" sz="2000" b="1" dirty="0">
              <a:solidFill>
                <a:srgbClr val="006600"/>
              </a:solidFill>
            </a:endParaRPr>
          </a:p>
          <a:p>
            <a:r>
              <a:rPr lang="en-US" sz="2000" b="1" dirty="0">
                <a:solidFill>
                  <a:srgbClr val="006600"/>
                </a:solidFill>
              </a:rPr>
              <a:t>5. to discover: </a:t>
            </a:r>
            <a:r>
              <a:rPr lang="en-US" sz="2000" i="1" dirty="0">
                <a:solidFill>
                  <a:srgbClr val="006600"/>
                </a:solidFill>
              </a:rPr>
              <a:t>a disease-curing properties, … , … , … </a:t>
            </a:r>
            <a:endParaRPr lang="en-US" sz="2000" b="1" dirty="0">
              <a:solidFill>
                <a:srgbClr val="006600"/>
              </a:solidFill>
            </a:endParaRPr>
          </a:p>
          <a:p>
            <a:r>
              <a:rPr lang="en-US" sz="2000" b="1" dirty="0">
                <a:solidFill>
                  <a:srgbClr val="006600"/>
                </a:solidFill>
              </a:rPr>
              <a:t>6. town: </a:t>
            </a:r>
            <a:r>
              <a:rPr lang="en-US" sz="2000" i="1" dirty="0">
                <a:solidFill>
                  <a:srgbClr val="006600"/>
                </a:solidFill>
              </a:rPr>
              <a:t>signposts, … , … , …</a:t>
            </a:r>
            <a:endParaRPr lang="en-US" sz="2000" b="1" dirty="0">
              <a:solidFill>
                <a:srgbClr val="006600"/>
              </a:solidFill>
            </a:endParaRPr>
          </a:p>
          <a:p>
            <a:r>
              <a:rPr lang="en-US" sz="2000" b="1" dirty="0">
                <a:solidFill>
                  <a:srgbClr val="006600"/>
                </a:solidFill>
              </a:rPr>
              <a:t>7. exciting: </a:t>
            </a:r>
            <a:r>
              <a:rPr lang="en-US" sz="2000" i="1" dirty="0">
                <a:solidFill>
                  <a:srgbClr val="006600"/>
                </a:solidFill>
              </a:rPr>
              <a:t>view, … , … , …</a:t>
            </a:r>
          </a:p>
          <a:p>
            <a:r>
              <a:rPr lang="en-US" sz="2000" b="1" dirty="0">
                <a:solidFill>
                  <a:srgbClr val="006600"/>
                </a:solidFill>
              </a:rPr>
              <a:t>8. lost: </a:t>
            </a:r>
            <a:r>
              <a:rPr lang="en-US" sz="2000" i="1" dirty="0">
                <a:solidFill>
                  <a:srgbClr val="006600"/>
                </a:solidFill>
              </a:rPr>
              <a:t>tourist, … , … , …</a:t>
            </a:r>
            <a:endParaRPr lang="ru-RU" sz="2000" dirty="0">
              <a:solidFill>
                <a:srgbClr val="006600"/>
              </a:solidFill>
            </a:endParaRPr>
          </a:p>
          <a:p>
            <a:r>
              <a:rPr lang="en-US" sz="2000" b="1" dirty="0">
                <a:solidFill>
                  <a:srgbClr val="006600"/>
                </a:solidFill>
              </a:rPr>
              <a:t>9. to be allowed: </a:t>
            </a:r>
            <a:r>
              <a:rPr lang="en-US" sz="2000" i="1" dirty="0">
                <a:solidFill>
                  <a:srgbClr val="006600"/>
                </a:solidFill>
              </a:rPr>
              <a:t>to camp in the wild, … , … , …</a:t>
            </a:r>
          </a:p>
          <a:p>
            <a:endParaRPr lang="ru-RU"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a:p>
            <a:pPr marL="285750" indent="-285750">
              <a:buFont typeface="Wingdings" panose="05000000000000000000" pitchFamily="2" charset="2"/>
              <a:buChar char="ü"/>
            </a:pPr>
            <a:endParaRPr lang="ru-RU" dirty="0"/>
          </a:p>
        </p:txBody>
      </p:sp>
      <p:pic>
        <p:nvPicPr>
          <p:cNvPr id="5122" name="Picture 2" descr="Picture background">
            <a:extLst>
              <a:ext uri="{FF2B5EF4-FFF2-40B4-BE49-F238E27FC236}">
                <a16:creationId xmlns:a16="http://schemas.microsoft.com/office/drawing/2014/main" id="{F2D3E4F0-76CC-2B6E-48DB-BDB8192D2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245" y="4171950"/>
            <a:ext cx="7361205" cy="24383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526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7C0E4-EA11-DBB1-DE8A-4513026D2932}"/>
            </a:ext>
          </a:extLst>
        </p:cNvPr>
        <p:cNvGrpSpPr/>
        <p:nvPr/>
      </p:nvGrpSpPr>
      <p:grpSpPr>
        <a:xfrm>
          <a:off x="0" y="0"/>
          <a:ext cx="0" cy="0"/>
          <a:chOff x="0" y="0"/>
          <a:chExt cx="0" cy="0"/>
        </a:xfrm>
      </p:grpSpPr>
      <p:sp>
        <p:nvSpPr>
          <p:cNvPr id="4" name="Заголовок 3">
            <a:extLst>
              <a:ext uri="{FF2B5EF4-FFF2-40B4-BE49-F238E27FC236}">
                <a16:creationId xmlns:a16="http://schemas.microsoft.com/office/drawing/2014/main" id="{3DAA3660-B6C8-A431-0819-D60336546CB8}"/>
              </a:ext>
            </a:extLst>
          </p:cNvPr>
          <p:cNvSpPr>
            <a:spLocks noGrp="1"/>
          </p:cNvSpPr>
          <p:nvPr>
            <p:ph type="title"/>
          </p:nvPr>
        </p:nvSpPr>
        <p:spPr>
          <a:xfrm>
            <a:off x="2073451" y="110038"/>
            <a:ext cx="9081565" cy="899612"/>
          </a:xfrm>
        </p:spPr>
        <p:txBody>
          <a:bodyPr>
            <a:normAutofit fontScale="90000"/>
          </a:bodyPr>
          <a:lstStyle/>
          <a:p>
            <a:pPr algn="ctr"/>
            <a:r>
              <a:rPr lang="en-US" sz="2800" dirty="0"/>
              <a:t>Answer the questions</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Sightseeing Tour</a:t>
            </a:r>
            <a:endParaRPr lang="ru-RU" sz="28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B80C5ACC-7929-47ED-6887-EB3028F80018}"/>
              </a:ext>
            </a:extLst>
          </p:cNvPr>
          <p:cNvSpPr txBox="1"/>
          <p:nvPr/>
        </p:nvSpPr>
        <p:spPr>
          <a:xfrm>
            <a:off x="2365512" y="1104938"/>
            <a:ext cx="7096539" cy="1477328"/>
          </a:xfrm>
          <a:prstGeom prst="rect">
            <a:avLst/>
          </a:prstGeom>
          <a:noFill/>
        </p:spPr>
        <p:txBody>
          <a:bodyPr wrap="square" rtlCol="0">
            <a:spAutoFit/>
          </a:bodyPr>
          <a:lstStyle/>
          <a:p>
            <a:r>
              <a:rPr lang="en-US" dirty="0"/>
              <a:t>1. </a:t>
            </a:r>
            <a:r>
              <a:rPr lang="en-US" b="1" dirty="0"/>
              <a:t>Why is the town well known?</a:t>
            </a:r>
          </a:p>
          <a:p>
            <a:r>
              <a:rPr lang="en-US" dirty="0"/>
              <a:t>a) There are a lot of tourists.</a:t>
            </a:r>
          </a:p>
          <a:p>
            <a:r>
              <a:rPr lang="en-US" dirty="0"/>
              <a:t>b) It has a castle and ancients ruins.</a:t>
            </a:r>
          </a:p>
          <a:p>
            <a:r>
              <a:rPr lang="en-US" dirty="0"/>
              <a:t>c) There are plenty of places to have breakfast.</a:t>
            </a:r>
          </a:p>
          <a:p>
            <a:endParaRPr lang="ru-RU" dirty="0"/>
          </a:p>
        </p:txBody>
      </p:sp>
      <p:sp>
        <p:nvSpPr>
          <p:cNvPr id="7" name="TextBox 6">
            <a:extLst>
              <a:ext uri="{FF2B5EF4-FFF2-40B4-BE49-F238E27FC236}">
                <a16:creationId xmlns:a16="http://schemas.microsoft.com/office/drawing/2014/main" id="{2DAFFD84-C9E9-4E81-F66D-1D13D82A8A6F}"/>
              </a:ext>
            </a:extLst>
          </p:cNvPr>
          <p:cNvSpPr txBox="1"/>
          <p:nvPr/>
        </p:nvSpPr>
        <p:spPr>
          <a:xfrm>
            <a:off x="2365512" y="2464691"/>
            <a:ext cx="7096539" cy="3970318"/>
          </a:xfrm>
          <a:prstGeom prst="rect">
            <a:avLst/>
          </a:prstGeom>
          <a:noFill/>
        </p:spPr>
        <p:txBody>
          <a:bodyPr wrap="square">
            <a:spAutoFit/>
          </a:bodyPr>
          <a:lstStyle/>
          <a:p>
            <a:r>
              <a:rPr lang="en-US" dirty="0"/>
              <a:t>2. </a:t>
            </a:r>
            <a:r>
              <a:rPr lang="en-US" b="1" dirty="0"/>
              <a:t>How long do people stay in town?</a:t>
            </a:r>
          </a:p>
          <a:p>
            <a:pPr marL="342900" indent="-342900">
              <a:buAutoNum type="alphaLcParenR"/>
            </a:pPr>
            <a:r>
              <a:rPr lang="en-US" dirty="0"/>
              <a:t>two days </a:t>
            </a:r>
          </a:p>
          <a:p>
            <a:pPr marL="342900" indent="-342900">
              <a:buAutoNum type="alphaLcParenR"/>
            </a:pPr>
            <a:r>
              <a:rPr lang="en-US" dirty="0"/>
              <a:t>one day              </a:t>
            </a:r>
          </a:p>
          <a:p>
            <a:r>
              <a:rPr lang="en-US" dirty="0"/>
              <a:t>c) some days</a:t>
            </a:r>
          </a:p>
          <a:p>
            <a:endParaRPr lang="en-US" dirty="0"/>
          </a:p>
          <a:p>
            <a:r>
              <a:rPr lang="en-US" dirty="0"/>
              <a:t>3. </a:t>
            </a:r>
            <a:r>
              <a:rPr lang="en-US" b="1" dirty="0"/>
              <a:t>What is funny about the tourists?</a:t>
            </a:r>
          </a:p>
          <a:p>
            <a:r>
              <a:rPr lang="en-US" dirty="0"/>
              <a:t>a) They walk through the town with cameras and binculars.</a:t>
            </a:r>
          </a:p>
          <a:p>
            <a:r>
              <a:rPr lang="en-US" dirty="0"/>
              <a:t>b) It’s very difficult to get lost here, but the tourists do.</a:t>
            </a:r>
          </a:p>
          <a:p>
            <a:r>
              <a:rPr lang="en-US" dirty="0"/>
              <a:t>c) They think they will discover something new.</a:t>
            </a:r>
          </a:p>
          <a:p>
            <a:endParaRPr lang="en-US" dirty="0"/>
          </a:p>
          <a:p>
            <a:r>
              <a:rPr lang="en-US" dirty="0"/>
              <a:t>4. b) </a:t>
            </a:r>
            <a:r>
              <a:rPr lang="en-US" b="1" dirty="0"/>
              <a:t>What can you see from the town square?</a:t>
            </a:r>
          </a:p>
          <a:p>
            <a:r>
              <a:rPr lang="en-US" dirty="0"/>
              <a:t>a) The beautiful landscape.</a:t>
            </a:r>
          </a:p>
          <a:p>
            <a:r>
              <a:rPr lang="en-US" dirty="0"/>
              <a:t>Tourists with their maps and cameras.</a:t>
            </a:r>
          </a:p>
          <a:p>
            <a:r>
              <a:rPr lang="en-US" dirty="0"/>
              <a:t>c) Tour groups leaving their hotels.</a:t>
            </a:r>
            <a:endParaRPr lang="ru-RU" dirty="0"/>
          </a:p>
        </p:txBody>
      </p:sp>
      <p:pic>
        <p:nvPicPr>
          <p:cNvPr id="2051" name="Picture 3" descr="Picture background">
            <a:extLst>
              <a:ext uri="{FF2B5EF4-FFF2-40B4-BE49-F238E27FC236}">
                <a16:creationId xmlns:a16="http://schemas.microsoft.com/office/drawing/2014/main" id="{208DCBE7-2575-8155-D33B-4E17B854F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850" y="1350265"/>
            <a:ext cx="3475289" cy="23168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726510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5110</TotalTime>
  <Words>550</Words>
  <Application>Microsoft Office PowerPoint</Application>
  <PresentationFormat>Широкоэкранный</PresentationFormat>
  <Paragraphs>55</Paragraphs>
  <Slides>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vt:i4>
      </vt:variant>
    </vt:vector>
  </HeadingPairs>
  <TitlesOfParts>
    <vt:vector size="11" baseType="lpstr">
      <vt:lpstr>Arial</vt:lpstr>
      <vt:lpstr>Calibri</vt:lpstr>
      <vt:lpstr>Century Gothic</vt:lpstr>
      <vt:lpstr>Wingdings</vt:lpstr>
      <vt:lpstr>Wingdings 3</vt:lpstr>
      <vt:lpstr>Легкий дым</vt:lpstr>
      <vt:lpstr>TIME TO TRAVEL</vt:lpstr>
      <vt:lpstr>Read the text and do the tasks after it.  Sightseeing Tour</vt:lpstr>
      <vt:lpstr>Sightseeing Tour Find the Russian equivalents</vt:lpstr>
      <vt:lpstr>Sightseeing Tour Continue each line  (после ключевого слова должно быть не менее 4-х слов или словосочетаний)</vt:lpstr>
      <vt:lpstr>Answer the questions Sightseeing Tour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Radio, Television, The Internet</dc:title>
  <dc:creator>Татьяна</dc:creator>
  <cp:lastModifiedBy>Татьяна</cp:lastModifiedBy>
  <cp:revision>90</cp:revision>
  <dcterms:created xsi:type="dcterms:W3CDTF">2023-09-23T07:07:10Z</dcterms:created>
  <dcterms:modified xsi:type="dcterms:W3CDTF">2025-01-19T19:20:30Z</dcterms:modified>
</cp:coreProperties>
</file>