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68" r:id="rId2"/>
    <p:sldId id="256" r:id="rId3"/>
    <p:sldId id="257" r:id="rId4"/>
    <p:sldId id="258" r:id="rId5"/>
    <p:sldId id="261" r:id="rId6"/>
    <p:sldId id="259" r:id="rId7"/>
    <p:sldId id="263" r:id="rId8"/>
    <p:sldId id="260" r:id="rId9"/>
    <p:sldId id="262" r:id="rId10"/>
    <p:sldId id="264" r:id="rId11"/>
    <p:sldId id="265" r:id="rId12"/>
    <p:sldId id="266" r:id="rId13"/>
    <p:sldId id="267"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43659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Date Placeholder 2"/>
          <p:cNvSpPr>
            <a:spLocks noGrp="1"/>
          </p:cNvSpPr>
          <p:nvPr>
            <p:ph type="dt" sz="half" idx="10"/>
          </p:nvPr>
        </p:nvSpPr>
        <p:spPr/>
        <p:txBody>
          <a:bodyPr/>
          <a:lstStyle/>
          <a:p>
            <a:fld id="{FECF19E7-DAC4-41CB-A639-A4A6C520C790}" type="datetimeFigureOut">
              <a:rPr lang="ru-RU" smtClean="0"/>
              <a:t>22.09.2024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3784714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30941444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00024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4240667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4781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ru-RU" smtClean="0"/>
              <a:t>Образец текста</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510435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32742790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544701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2581277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ECF19E7-DAC4-41CB-A639-A4A6C520C790}" type="datetimeFigureOut">
              <a:rPr lang="ru-RU" smtClean="0"/>
              <a:t>22.09.2024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14770758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ECF19E7-DAC4-41CB-A639-A4A6C520C790}" type="datetimeFigureOut">
              <a:rPr lang="ru-RU" smtClean="0"/>
              <a:t>22.09.2024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2173183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ECF19E7-DAC4-41CB-A639-A4A6C520C790}" type="datetimeFigureOut">
              <a:rPr lang="ru-RU" smtClean="0"/>
              <a:t>22.09.2024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2550617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ECF19E7-DAC4-41CB-A639-A4A6C520C790}" type="datetimeFigureOut">
              <a:rPr lang="ru-RU" smtClean="0"/>
              <a:t>22.09.2024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328779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F19E7-DAC4-41CB-A639-A4A6C520C790}" type="datetimeFigureOut">
              <a:rPr lang="ru-RU" smtClean="0"/>
              <a:t>22.09.2024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282764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ECF19E7-DAC4-41CB-A639-A4A6C520C790}" type="datetimeFigureOut">
              <a:rPr lang="ru-RU" smtClean="0"/>
              <a:t>22.09.2024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326047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ru-RU" smtClean="0"/>
              <a:t>Образец заголовка</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ECF19E7-DAC4-41CB-A639-A4A6C520C790}" type="datetimeFigureOut">
              <a:rPr lang="ru-RU" smtClean="0"/>
              <a:t>22.09.2024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96199D38-9D7F-4924-915D-A56D241D2FD4}" type="slidenum">
              <a:rPr lang="ru-RU" smtClean="0"/>
              <a:t>‹#›</a:t>
            </a:fld>
            <a:endParaRPr lang="ru-RU"/>
          </a:p>
        </p:txBody>
      </p:sp>
    </p:spTree>
    <p:extLst>
      <p:ext uri="{BB962C8B-B14F-4D97-AF65-F5344CB8AC3E}">
        <p14:creationId xmlns:p14="http://schemas.microsoft.com/office/powerpoint/2010/main" val="28060103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FECF19E7-DAC4-41CB-A639-A4A6C520C790}" type="datetimeFigureOut">
              <a:rPr lang="ru-RU" smtClean="0"/>
              <a:t>22.09.2024</a:t>
            </a:fld>
            <a:endParaRPr lang="ru-RU"/>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96199D38-9D7F-4924-915D-A56D241D2FD4}" type="slidenum">
              <a:rPr lang="ru-RU" smtClean="0"/>
              <a:t>‹#›</a:t>
            </a:fld>
            <a:endParaRPr lang="ru-RU"/>
          </a:p>
        </p:txBody>
      </p:sp>
    </p:spTree>
    <p:extLst>
      <p:ext uri="{BB962C8B-B14F-4D97-AF65-F5344CB8AC3E}">
        <p14:creationId xmlns:p14="http://schemas.microsoft.com/office/powerpoint/2010/main" val="173168445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50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50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50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4pPr>
      <a:lvl5pPr marL="21145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50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eg"/><Relationship Id="rId1" Type="http://schemas.openxmlformats.org/officeDocument/2006/relationships/slideLayout" Target="../slideLayouts/slideLayout5.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9056" y="148281"/>
            <a:ext cx="8534401" cy="1347292"/>
          </a:xfrm>
        </p:spPr>
        <p:txBody>
          <a:bodyPr>
            <a:normAutofit/>
          </a:bodyPr>
          <a:lstStyle/>
          <a:p>
            <a:pPr algn="ctr"/>
            <a:r>
              <a:rPr lang="ru-RU" sz="1400" i="1" dirty="0">
                <a:latin typeface="Times New Roman" panose="02020603050405020304" pitchFamily="18" charset="0"/>
                <a:cs typeface="Times New Roman" panose="02020603050405020304" pitchFamily="18" charset="0"/>
              </a:rPr>
              <a:t>ЦЕНТР СОДЕЙСТВИЯ СЕМЕЙНОМУ ВОСПИТАНИЮ «ЦЕНТРАЛЬНЫЙ» ДЕПАРТАМЕНТА ТРУДА И</a:t>
            </a:r>
            <a:br>
              <a:rPr lang="ru-RU" sz="1400" i="1" dirty="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СОЦИАЛЬНОЙ ЗАЩИТЫ НАСЕЛЕНИЯ ГОРОДА МОСКВЫ</a:t>
            </a:r>
            <a:br>
              <a:rPr lang="ru-RU" sz="1400" i="1" dirty="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(ул. </a:t>
            </a:r>
            <a:r>
              <a:rPr lang="ru-RU" sz="1400" i="1" dirty="0" err="1">
                <a:latin typeface="Times New Roman" panose="02020603050405020304" pitchFamily="18" charset="0"/>
                <a:cs typeface="Times New Roman" panose="02020603050405020304" pitchFamily="18" charset="0"/>
              </a:rPr>
              <a:t>Вешняковская</a:t>
            </a:r>
            <a:r>
              <a:rPr lang="ru-RU" sz="1400" i="1" dirty="0">
                <a:latin typeface="Times New Roman" panose="02020603050405020304" pitchFamily="18" charset="0"/>
                <a:cs typeface="Times New Roman" panose="02020603050405020304" pitchFamily="18" charset="0"/>
              </a:rPr>
              <a:t> 27/а)</a:t>
            </a:r>
            <a:br>
              <a:rPr lang="ru-RU" sz="1400" i="1" dirty="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
            </a:r>
            <a:br>
              <a:rPr lang="ru-RU" sz="1400" i="1" dirty="0">
                <a:latin typeface="Times New Roman" panose="02020603050405020304" pitchFamily="18" charset="0"/>
                <a:cs typeface="Times New Roman" panose="02020603050405020304" pitchFamily="18" charset="0"/>
              </a:rPr>
            </a:br>
            <a:endParaRPr lang="ru-RU" sz="1400" i="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124039" y="1783898"/>
            <a:ext cx="10197971" cy="4814611"/>
          </a:xfrm>
        </p:spPr>
        <p:txBody>
          <a:bodyPr>
            <a:normAutofit fontScale="85000" lnSpcReduction="20000"/>
          </a:bodyPr>
          <a:lstStyle/>
          <a:p>
            <a:pPr algn="ctr"/>
            <a:r>
              <a:rPr lang="ru-RU" sz="4700" b="1" dirty="0" smtClean="0">
                <a:solidFill>
                  <a:schemeClr val="tx1"/>
                </a:solidFill>
                <a:latin typeface="Times New Roman" panose="02020603050405020304" pitchFamily="18" charset="0"/>
                <a:cs typeface="Times New Roman" panose="02020603050405020304" pitchFamily="18" charset="0"/>
              </a:rPr>
              <a:t>ПРЕЗЕНТАЦИЯ  </a:t>
            </a:r>
          </a:p>
          <a:p>
            <a:pPr algn="ctr"/>
            <a:r>
              <a:rPr lang="ru-RU" sz="2400" i="1" dirty="0" smtClean="0">
                <a:solidFill>
                  <a:schemeClr val="tx1"/>
                </a:solidFill>
                <a:latin typeface="Times New Roman" panose="02020603050405020304" pitchFamily="18" charset="0"/>
                <a:cs typeface="Times New Roman" panose="02020603050405020304" pitchFamily="18" charset="0"/>
              </a:rPr>
              <a:t>по познавательно - исследовательской деятельности на тему:</a:t>
            </a:r>
          </a:p>
          <a:p>
            <a:pPr algn="ctr"/>
            <a:r>
              <a:rPr lang="ru-RU" sz="4000" i="1" dirty="0" smtClean="0">
                <a:solidFill>
                  <a:schemeClr val="tx1"/>
                </a:solidFill>
                <a:latin typeface="Times New Roman" panose="02020603050405020304" pitchFamily="18" charset="0"/>
                <a:cs typeface="Times New Roman" panose="02020603050405020304" pitchFamily="18" charset="0"/>
              </a:rPr>
              <a:t>«ВОЛШЕБНЫЕ ГУБКИ»</a:t>
            </a:r>
          </a:p>
          <a:p>
            <a:pPr algn="ct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a:p>
            <a:pPr algn="ctr"/>
            <a:endParaRPr lang="ru-RU" dirty="0" smtClean="0">
              <a:solidFill>
                <a:schemeClr val="tx1"/>
              </a:solidFill>
              <a:latin typeface="Times New Roman" panose="02020603050405020304" pitchFamily="18" charset="0"/>
              <a:cs typeface="Times New Roman" panose="02020603050405020304" pitchFamily="18" charset="0"/>
            </a:endParaRPr>
          </a:p>
          <a:p>
            <a:pPr algn="ctr"/>
            <a:endParaRPr lang="ru-RU" dirty="0">
              <a:solidFill>
                <a:schemeClr val="tx1"/>
              </a:solidFill>
              <a:latin typeface="Times New Roman" panose="02020603050405020304" pitchFamily="18" charset="0"/>
              <a:cs typeface="Times New Roman" panose="02020603050405020304" pitchFamily="18" charset="0"/>
            </a:endParaRPr>
          </a:p>
          <a:p>
            <a:pPr algn="r"/>
            <a:endParaRPr lang="ru-RU" dirty="0" smtClean="0">
              <a:solidFill>
                <a:schemeClr val="tx1"/>
              </a:solidFill>
              <a:latin typeface="Times New Roman" panose="02020603050405020304" pitchFamily="18" charset="0"/>
              <a:cs typeface="Times New Roman" panose="02020603050405020304" pitchFamily="18" charset="0"/>
            </a:endParaRPr>
          </a:p>
          <a:p>
            <a:pPr algn="ctr"/>
            <a:r>
              <a:rPr lang="ru-RU" sz="1900" dirty="0" smtClean="0">
                <a:solidFill>
                  <a:schemeClr val="tx1"/>
                </a:solidFill>
                <a:latin typeface="Times New Roman" panose="02020603050405020304" pitchFamily="18" charset="0"/>
                <a:cs typeface="Times New Roman" panose="02020603050405020304" pitchFamily="18" charset="0"/>
              </a:rPr>
              <a:t>                                                                                    </a:t>
            </a:r>
            <a:r>
              <a:rPr lang="ru-RU" sz="1900" i="1" dirty="0" smtClean="0">
                <a:solidFill>
                  <a:schemeClr val="tx1"/>
                </a:solidFill>
                <a:latin typeface="Times New Roman" panose="02020603050405020304" pitchFamily="18" charset="0"/>
                <a:cs typeface="Times New Roman" panose="02020603050405020304" pitchFamily="18" charset="0"/>
              </a:rPr>
              <a:t>Подготовила </a:t>
            </a:r>
            <a:r>
              <a:rPr lang="ru-RU" sz="1900" i="1" dirty="0">
                <a:solidFill>
                  <a:schemeClr val="tx1"/>
                </a:solidFill>
                <a:latin typeface="Times New Roman" panose="02020603050405020304" pitchFamily="18" charset="0"/>
                <a:cs typeface="Times New Roman" panose="02020603050405020304" pitchFamily="18" charset="0"/>
              </a:rPr>
              <a:t>воспитатель: </a:t>
            </a:r>
            <a:r>
              <a:rPr lang="ru-RU" sz="1900" i="1" dirty="0" err="1">
                <a:solidFill>
                  <a:schemeClr val="tx1"/>
                </a:solidFill>
                <a:latin typeface="Times New Roman" panose="02020603050405020304" pitchFamily="18" charset="0"/>
                <a:cs typeface="Times New Roman" panose="02020603050405020304" pitchFamily="18" charset="0"/>
              </a:rPr>
              <a:t>Могутина</a:t>
            </a:r>
            <a:r>
              <a:rPr lang="ru-RU" sz="1900" i="1" dirty="0">
                <a:solidFill>
                  <a:schemeClr val="tx1"/>
                </a:solidFill>
                <a:latin typeface="Times New Roman" panose="02020603050405020304" pitchFamily="18" charset="0"/>
                <a:cs typeface="Times New Roman" panose="02020603050405020304" pitchFamily="18" charset="0"/>
              </a:rPr>
              <a:t> Е.Б</a:t>
            </a:r>
            <a:r>
              <a:rPr lang="ru-RU" sz="1900" i="1" dirty="0" smtClean="0">
                <a:solidFill>
                  <a:schemeClr val="tx1"/>
                </a:solidFill>
                <a:latin typeface="Times New Roman" panose="02020603050405020304" pitchFamily="18" charset="0"/>
                <a:cs typeface="Times New Roman" panose="02020603050405020304" pitchFamily="18" charset="0"/>
              </a:rPr>
              <a:t>.</a:t>
            </a:r>
          </a:p>
          <a:p>
            <a:pPr algn="ctr"/>
            <a:r>
              <a:rPr lang="ru-RU" sz="1400" dirty="0">
                <a:solidFill>
                  <a:schemeClr val="tx1"/>
                </a:solidFill>
                <a:latin typeface="Times New Roman" panose="02020603050405020304" pitchFamily="18" charset="0"/>
                <a:cs typeface="Times New Roman" panose="02020603050405020304" pitchFamily="18" charset="0"/>
              </a:rPr>
              <a:t/>
            </a:r>
            <a:br>
              <a:rPr lang="ru-RU" sz="1400" dirty="0">
                <a:solidFill>
                  <a:schemeClr val="tx1"/>
                </a:solidFill>
                <a:latin typeface="Times New Roman" panose="02020603050405020304" pitchFamily="18" charset="0"/>
                <a:cs typeface="Times New Roman" panose="02020603050405020304" pitchFamily="18" charset="0"/>
              </a:rPr>
            </a:br>
            <a:r>
              <a:rPr lang="ru-RU" sz="1400" dirty="0">
                <a:solidFill>
                  <a:schemeClr val="tx1"/>
                </a:solidFill>
                <a:latin typeface="Times New Roman" panose="02020603050405020304" pitchFamily="18" charset="0"/>
                <a:cs typeface="Times New Roman" panose="02020603050405020304" pitchFamily="18" charset="0"/>
              </a:rPr>
              <a:t>Москва </a:t>
            </a:r>
          </a:p>
          <a:p>
            <a:pPr algn="ctr"/>
            <a:r>
              <a:rPr lang="ru-RU" sz="1400" dirty="0">
                <a:solidFill>
                  <a:schemeClr val="tx1"/>
                </a:solidFill>
                <a:latin typeface="Times New Roman" panose="02020603050405020304" pitchFamily="18" charset="0"/>
                <a:cs typeface="Times New Roman" panose="02020603050405020304" pitchFamily="18" charset="0"/>
              </a:rPr>
              <a:t>Июнь  2024г.</a:t>
            </a:r>
            <a:r>
              <a:rPr lang="ru-RU" dirty="0">
                <a:solidFill>
                  <a:schemeClr val="tx1"/>
                </a:solidFill>
                <a:latin typeface="Times New Roman" panose="02020603050405020304" pitchFamily="18" charset="0"/>
                <a:cs typeface="Times New Roman" panose="02020603050405020304" pitchFamily="18" charset="0"/>
              </a:rPr>
              <a:t/>
            </a:r>
            <a:br>
              <a:rPr lang="ru-RU" dirty="0">
                <a:solidFill>
                  <a:schemeClr val="tx1"/>
                </a:solidFill>
                <a:latin typeface="Times New Roman" panose="02020603050405020304" pitchFamily="18" charset="0"/>
                <a:cs typeface="Times New Roman" panose="02020603050405020304" pitchFamily="18" charset="0"/>
              </a:rPr>
            </a:br>
            <a:endParaRPr lang="ru-RU" dirty="0">
              <a:solidFill>
                <a:schemeClr val="tx1"/>
              </a:solidFill>
            </a:endParaRPr>
          </a:p>
          <a:p>
            <a:pPr algn="ctr"/>
            <a:endParaRPr lang="ru-RU" dirty="0">
              <a:latin typeface="Times New Roman" panose="02020603050405020304" pitchFamily="18" charset="0"/>
              <a:cs typeface="Times New Roman" panose="02020603050405020304" pitchFamily="18" charset="0"/>
            </a:endParaRPr>
          </a:p>
          <a:p>
            <a:pPr algn="ctr"/>
            <a:endParaRPr lang="ru-RU" dirty="0" smtClean="0">
              <a:latin typeface="Times New Roman" panose="02020603050405020304" pitchFamily="18" charset="0"/>
              <a:cs typeface="Times New Roman" panose="02020603050405020304" pitchFamily="18" charset="0"/>
            </a:endParaRP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8020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733639" y="354226"/>
            <a:ext cx="8534400" cy="2592173"/>
          </a:xfrm>
        </p:spPr>
        <p:txBody>
          <a:bodyPr>
            <a:normAutofit fontScale="90000"/>
          </a:bodyPr>
          <a:lstStyle/>
          <a:p>
            <a:r>
              <a:rPr lang="ru-RU" sz="1400" b="1" i="1" dirty="0">
                <a:latin typeface="Times New Roman" panose="02020603050405020304" pitchFamily="18" charset="0"/>
                <a:cs typeface="Times New Roman" panose="02020603050405020304" pitchFamily="18" charset="0"/>
              </a:rPr>
              <a:t>Воспитатель:</a:t>
            </a:r>
            <a:r>
              <a:rPr lang="ru-RU" sz="1400" i="1" dirty="0">
                <a:latin typeface="Times New Roman" panose="02020603050405020304" pitchFamily="18" charset="0"/>
                <a:cs typeface="Times New Roman" panose="02020603050405020304" pitchFamily="18" charset="0"/>
              </a:rPr>
              <a:t> Ребята, наша губка, может не только превращаться в разные предметы, она еще умеет пить водичку. Хотите посмотреть</a:t>
            </a:r>
            <a:r>
              <a:rPr lang="ru-RU" sz="1400" i="1" dirty="0" smtClean="0">
                <a:latin typeface="Times New Roman" panose="02020603050405020304" pitchFamily="18" charset="0"/>
                <a:cs typeface="Times New Roman" panose="02020603050405020304" pitchFamily="18" charset="0"/>
              </a:rPr>
              <a:t>?</a:t>
            </a:r>
            <a:br>
              <a:rPr lang="ru-RU" sz="1400" i="1" dirty="0" smtClean="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
            </a:r>
            <a:br>
              <a:rPr lang="ru-RU" sz="1400" i="1" dirty="0">
                <a:latin typeface="Times New Roman" panose="02020603050405020304" pitchFamily="18" charset="0"/>
                <a:cs typeface="Times New Roman" panose="02020603050405020304" pitchFamily="18" charset="0"/>
              </a:rPr>
            </a:br>
            <a:r>
              <a:rPr lang="ru-RU" sz="2800" b="1" i="1" u="sng" dirty="0">
                <a:latin typeface="Times New Roman" panose="02020603050405020304" pitchFamily="18" charset="0"/>
                <a:cs typeface="Times New Roman" panose="02020603050405020304" pitchFamily="18" charset="0"/>
              </a:rPr>
              <a:t>Эксперимент с губками</a:t>
            </a:r>
            <a:r>
              <a:rPr lang="ru-RU" sz="2800" b="1" i="1" dirty="0">
                <a:latin typeface="Times New Roman" panose="02020603050405020304" pitchFamily="18" charset="0"/>
                <a:cs typeface="Times New Roman" panose="02020603050405020304" pitchFamily="18" charset="0"/>
              </a:rPr>
              <a:t/>
            </a:r>
            <a:br>
              <a:rPr lang="ru-RU" sz="2800" b="1" i="1" dirty="0">
                <a:latin typeface="Times New Roman" panose="02020603050405020304" pitchFamily="18" charset="0"/>
                <a:cs typeface="Times New Roman" panose="02020603050405020304" pitchFamily="18" charset="0"/>
              </a:rPr>
            </a:br>
            <a:r>
              <a:rPr lang="ru-RU" sz="1400" i="1" dirty="0">
                <a:latin typeface="Times New Roman" panose="02020603050405020304" pitchFamily="18" charset="0"/>
                <a:cs typeface="Times New Roman" panose="02020603050405020304" pitchFamily="18" charset="0"/>
              </a:rPr>
              <a:t>Взяли губки в ручки. Губки - это наши тучки. Наши тучки легкие. В них нет воды, а в тарелочках у нас с вами водичка. Давайте мы с вами опустим наши губки в водичку. Тучка наша впитала водичку и стала какой? Была легкая, а теперь  стала какая? </a:t>
            </a:r>
            <a:br>
              <a:rPr lang="ru-RU" sz="1400" i="1" dirty="0">
                <a:latin typeface="Times New Roman" panose="02020603050405020304" pitchFamily="18" charset="0"/>
                <a:cs typeface="Times New Roman" panose="02020603050405020304" pitchFamily="18" charset="0"/>
              </a:rPr>
            </a:br>
            <a:r>
              <a:rPr lang="ru-RU" sz="1400" b="1" i="1" dirty="0">
                <a:latin typeface="Times New Roman" panose="02020603050405020304" pitchFamily="18" charset="0"/>
                <a:cs typeface="Times New Roman" panose="02020603050405020304" pitchFamily="18" charset="0"/>
              </a:rPr>
              <a:t>Дети:</a:t>
            </a:r>
            <a:r>
              <a:rPr lang="ru-RU" sz="1400" i="1" dirty="0">
                <a:latin typeface="Times New Roman" panose="02020603050405020304" pitchFamily="18" charset="0"/>
                <a:cs typeface="Times New Roman" panose="02020603050405020304" pitchFamily="18" charset="0"/>
              </a:rPr>
              <a:t> Тяжелая.</a:t>
            </a:r>
            <a:br>
              <a:rPr lang="ru-RU" sz="1400" i="1" dirty="0">
                <a:latin typeface="Times New Roman" panose="02020603050405020304" pitchFamily="18" charset="0"/>
                <a:cs typeface="Times New Roman" panose="02020603050405020304" pitchFamily="18" charset="0"/>
              </a:rPr>
            </a:br>
            <a:r>
              <a:rPr lang="ru-RU" sz="1400" b="1" i="1" dirty="0">
                <a:latin typeface="Times New Roman" panose="02020603050405020304" pitchFamily="18" charset="0"/>
                <a:cs typeface="Times New Roman" panose="02020603050405020304" pitchFamily="18" charset="0"/>
              </a:rPr>
              <a:t>Воспитатель:</a:t>
            </a:r>
            <a:r>
              <a:rPr lang="ru-RU" sz="1400" i="1" dirty="0">
                <a:latin typeface="Times New Roman" panose="02020603050405020304" pitchFamily="18" charset="0"/>
                <a:cs typeface="Times New Roman" panose="02020603050405020304" pitchFamily="18" charset="0"/>
              </a:rPr>
              <a:t> Правильно, тяжелая! А теперь нажмите на губку над тарелкой, и  вот из тучки начинается капать дождик. Смотрите ребята, какие весёлые капельки, и наша губка опять стала… легкой.</a:t>
            </a:r>
            <a:r>
              <a:rPr lang="ru-RU" sz="1400" dirty="0"/>
              <a:t/>
            </a:r>
            <a:br>
              <a:rPr lang="ru-RU" sz="1400" dirty="0"/>
            </a:br>
            <a:endParaRPr lang="ru-RU" sz="1400" dirty="0">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640" y="2946399"/>
            <a:ext cx="2783918" cy="2564027"/>
          </a:xfrm>
          <a:prstGeom prst="rect">
            <a:avLst/>
          </a:prstGeom>
          <a:ln>
            <a:noFill/>
          </a:ln>
          <a:effectLst>
            <a:softEdge rad="112500"/>
          </a:effectLst>
        </p:spPr>
      </p:pic>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807" y="2946398"/>
            <a:ext cx="3051647" cy="2564027"/>
          </a:xfrm>
          <a:prstGeom prst="rect">
            <a:avLst/>
          </a:prstGeom>
          <a:ln>
            <a:noFill/>
          </a:ln>
          <a:effectLst>
            <a:softEdge rad="112500"/>
          </a:effectLst>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9703" y="2946398"/>
            <a:ext cx="2853940" cy="2564027"/>
          </a:xfrm>
          <a:prstGeom prst="rect">
            <a:avLst/>
          </a:prstGeom>
          <a:ln>
            <a:noFill/>
          </a:ln>
          <a:effectLst>
            <a:softEdge rad="112500"/>
          </a:effectLst>
        </p:spPr>
      </p:pic>
    </p:spTree>
    <p:extLst>
      <p:ext uri="{BB962C8B-B14F-4D97-AF65-F5344CB8AC3E}">
        <p14:creationId xmlns:p14="http://schemas.microsoft.com/office/powerpoint/2010/main" val="155176351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038439" y="316813"/>
            <a:ext cx="8534400" cy="1507067"/>
          </a:xfrm>
        </p:spPr>
        <p:txBody>
          <a:bodyPr>
            <a:normAutofit fontScale="90000"/>
          </a:bodyPr>
          <a:lstStyle/>
          <a:p>
            <a:pPr algn="ctr"/>
            <a: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Конструирование «Волшебные превращения губки» (дом, стол, стул, диван, башня)</a:t>
            </a:r>
            <a:br>
              <a:rPr lang="ru-RU"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endParaRPr lang="ru-RU" b="1" i="1" dirty="0">
              <a:effectLst>
                <a:outerShdw blurRad="38100" dist="38100" dir="2700000" algn="tl">
                  <a:srgbClr val="000000">
                    <a:alpha val="43137"/>
                  </a:srgbClr>
                </a:outerShdw>
              </a:effectLst>
            </a:endParaRPr>
          </a:p>
        </p:txBody>
      </p:sp>
      <p:pic>
        <p:nvPicPr>
          <p:cNvPr id="6" name="Объект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06346" y="1823880"/>
            <a:ext cx="4819650" cy="3614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Объект 6"/>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82288" y="1823880"/>
            <a:ext cx="4819650" cy="36147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3245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0643" y="403654"/>
            <a:ext cx="8534400" cy="1279556"/>
          </a:xfrm>
        </p:spPr>
        <p:txBody>
          <a:bodyPr>
            <a:normAutofit fontScale="90000"/>
          </a:bodyPr>
          <a:lstStyle/>
          <a:p>
            <a:r>
              <a:rPr lang="ru-RU" sz="2700" b="1" i="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Художественно- эстетическая деятельность</a:t>
            </a:r>
            <a:r>
              <a:rPr lang="ru-RU" sz="2700" b="1" i="1" dirty="0" smtClean="0">
                <a:latin typeface="Times New Roman" panose="02020603050405020304" pitchFamily="18" charset="0"/>
                <a:cs typeface="Times New Roman" panose="02020603050405020304" pitchFamily="18" charset="0"/>
              </a:rPr>
              <a:t>.</a:t>
            </a:r>
            <a:br>
              <a:rPr lang="ru-RU" sz="2700" b="1" i="1" dirty="0" smtClean="0">
                <a:latin typeface="Times New Roman" panose="02020603050405020304" pitchFamily="18" charset="0"/>
                <a:cs typeface="Times New Roman" panose="02020603050405020304" pitchFamily="18" charset="0"/>
              </a:rPr>
            </a:br>
            <a:r>
              <a:rPr lang="ru-RU" sz="2700" b="1" i="1" dirty="0" smtClean="0">
                <a:latin typeface="Times New Roman" panose="02020603050405020304" pitchFamily="18" charset="0"/>
                <a:cs typeface="Times New Roman" panose="02020603050405020304" pitchFamily="18" charset="0"/>
              </a:rPr>
              <a:t/>
            </a:r>
            <a:br>
              <a:rPr lang="ru-RU" sz="2700" b="1" i="1" dirty="0" smtClean="0">
                <a:latin typeface="Times New Roman" panose="02020603050405020304" pitchFamily="18" charset="0"/>
                <a:cs typeface="Times New Roman" panose="02020603050405020304" pitchFamily="18" charset="0"/>
              </a:rPr>
            </a:br>
            <a:r>
              <a:rPr lang="ru-RU" sz="2000" b="1" i="1" dirty="0" smtClean="0">
                <a:latin typeface="Times New Roman" panose="02020603050405020304" pitchFamily="18" charset="0"/>
                <a:cs typeface="Times New Roman" panose="02020603050405020304" pitchFamily="18" charset="0"/>
              </a:rPr>
              <a:t>Воспитатель</a:t>
            </a:r>
            <a:r>
              <a:rPr lang="ru-RU" sz="2000" b="1" i="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А сейчас, ребята, с помощью наших помощников – губок мы создадим с вами красивые картины. Хотите</a:t>
            </a:r>
            <a:r>
              <a:rPr lang="ru-RU" sz="2000" i="1" dirty="0" smtClean="0">
                <a:latin typeface="Times New Roman" panose="02020603050405020304" pitchFamily="18" charset="0"/>
                <a:cs typeface="Times New Roman" panose="02020603050405020304" pitchFamily="18" charset="0"/>
              </a:rPr>
              <a:t>?</a:t>
            </a:r>
            <a:r>
              <a:rPr lang="ru-RU" sz="2000" i="1" dirty="0">
                <a:latin typeface="Times New Roman" panose="02020603050405020304" pitchFamily="18" charset="0"/>
                <a:cs typeface="Times New Roman" panose="02020603050405020304" pitchFamily="18" charset="0"/>
              </a:rPr>
              <a:t> </a:t>
            </a:r>
            <a:br>
              <a:rPr lang="ru-RU" sz="2000" i="1" dirty="0">
                <a:latin typeface="Times New Roman" panose="02020603050405020304" pitchFamily="18" charset="0"/>
                <a:cs typeface="Times New Roman" panose="02020603050405020304" pitchFamily="18" charset="0"/>
              </a:rPr>
            </a:br>
            <a:endParaRPr lang="ru-RU" sz="2000" i="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845560" y="5455314"/>
            <a:ext cx="7903963" cy="990721"/>
          </a:xfrm>
        </p:spPr>
        <p:txBody>
          <a:bodyPr/>
          <a:lstStyle/>
          <a:p>
            <a:r>
              <a:rPr lang="ru-RU" sz="2000" b="1" i="1" dirty="0">
                <a:latin typeface="Times New Roman" panose="02020603050405020304" pitchFamily="18" charset="0"/>
                <a:cs typeface="Times New Roman" panose="02020603050405020304" pitchFamily="18" charset="0"/>
              </a:rPr>
              <a:t>Ребята, мы сегодня с вами познакомились с губками. Что мы про них узнали? Какие они? Что необычного можно сделать с помощью губок? </a:t>
            </a:r>
            <a:endParaRPr lang="ru-RU" sz="2000" b="1" i="1" dirty="0">
              <a:latin typeface="Times New Roman" panose="02020603050405020304" pitchFamily="18" charset="0"/>
              <a:cs typeface="Times New Roman" panose="02020603050405020304" pitchFamily="18" charset="0"/>
            </a:endParaRPr>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875861" y="2106139"/>
            <a:ext cx="4040717" cy="3030538"/>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Объект 8"/>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559632" y="2001848"/>
            <a:ext cx="4040716" cy="3030537"/>
          </a:xfrm>
          <a:prstGeom prst="rect">
            <a:avLst/>
          </a:prstGeom>
          <a:solidFill>
            <a:srgbClr val="FFFFFF">
              <a:shade val="85000"/>
            </a:srgbClr>
          </a:solidFill>
          <a:ln w="381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653085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85012" y="685800"/>
            <a:ext cx="3657600" cy="1371600"/>
          </a:xfrm>
        </p:spPr>
        <p:txBody>
          <a:bodyPr>
            <a:normAutofit/>
          </a:bodyPr>
          <a:lstStyle/>
          <a:p>
            <a:r>
              <a:rPr lang="ru-RU" sz="1400" b="1" i="1" cap="none" dirty="0" smtClean="0">
                <a:latin typeface="Times New Roman" panose="02020603050405020304" pitchFamily="18" charset="0"/>
                <a:cs typeface="Times New Roman" panose="02020603050405020304" pitchFamily="18" charset="0"/>
              </a:rPr>
              <a:t>Ребята, мы сегодня с вами познакомились с губками. Что мы про них узнали? Какие они? Что необычного можно сделать с помощью губок? </a:t>
            </a:r>
            <a:br>
              <a:rPr lang="ru-RU" sz="1400" b="1" i="1" cap="none" dirty="0" smtClean="0">
                <a:latin typeface="Times New Roman" panose="02020603050405020304" pitchFamily="18" charset="0"/>
                <a:cs typeface="Times New Roman" panose="02020603050405020304" pitchFamily="18" charset="0"/>
              </a:rPr>
            </a:br>
            <a:endParaRPr lang="ru-RU" sz="1400" cap="none" dirty="0"/>
          </a:p>
        </p:txBody>
      </p:sp>
      <p:pic>
        <p:nvPicPr>
          <p:cNvPr id="5" name="Объект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4213" y="1111250"/>
            <a:ext cx="5943600" cy="4457700"/>
          </a:xfrm>
        </p:spPr>
      </p:pic>
      <p:sp>
        <p:nvSpPr>
          <p:cNvPr id="4" name="Текст 3"/>
          <p:cNvSpPr>
            <a:spLocks noGrp="1"/>
          </p:cNvSpPr>
          <p:nvPr>
            <p:ph type="body" sz="half" idx="2"/>
          </p:nvPr>
        </p:nvSpPr>
        <p:spPr>
          <a:xfrm>
            <a:off x="6804454" y="2209799"/>
            <a:ext cx="3938158" cy="3523736"/>
          </a:xfrm>
        </p:spPr>
        <p:txBody>
          <a:bodyPr>
            <a:normAutofit/>
          </a:bodyPr>
          <a:lstStyle/>
          <a:p>
            <a:pPr algn="ctr"/>
            <a:r>
              <a:rPr lang="ru-RU" b="1" dirty="0"/>
              <a:t> </a:t>
            </a:r>
            <a:r>
              <a:rPr lang="ru-RU" sz="2000" b="1" i="1" u="sng" dirty="0" smtClean="0">
                <a:solidFill>
                  <a:schemeClr val="tx1"/>
                </a:solidFill>
                <a:latin typeface="Times New Roman" panose="02020603050405020304" pitchFamily="18" charset="0"/>
                <a:cs typeface="Times New Roman" panose="02020603050405020304" pitchFamily="18" charset="0"/>
              </a:rPr>
              <a:t>Результаты:</a:t>
            </a:r>
            <a:r>
              <a:rPr lang="ru-RU" sz="2000" b="1" i="1" dirty="0" smtClean="0">
                <a:solidFill>
                  <a:schemeClr val="tx1"/>
                </a:solidFill>
                <a:latin typeface="Times New Roman" panose="02020603050405020304" pitchFamily="18" charset="0"/>
                <a:cs typeface="Times New Roman" panose="02020603050405020304" pitchFamily="18" charset="0"/>
              </a:rPr>
              <a:t> дети  сооружают  элементарные  постройки, проявляют  желание  строить  самостоятельно, определяют  предметы  по  цвету, по  качеству, отвечают  на  вопросы.</a:t>
            </a:r>
          </a:p>
          <a:p>
            <a:pPr algn="ctr"/>
            <a:endParaRPr lang="ru-RU" sz="2000" b="1" i="1" dirty="0" smtClean="0">
              <a:solidFill>
                <a:schemeClr val="tx1"/>
              </a:solidFill>
              <a:latin typeface="Times New Roman" panose="02020603050405020304" pitchFamily="18" charset="0"/>
              <a:cs typeface="Times New Roman" panose="02020603050405020304" pitchFamily="18" charset="0"/>
            </a:endParaRPr>
          </a:p>
          <a:p>
            <a:pPr algn="ctr"/>
            <a:r>
              <a:rPr lang="ru-RU" sz="2000" b="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СПАСИБО ЗА ВНИМАНИЕ!!!</a:t>
            </a:r>
            <a:endPar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82170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263611" y="172995"/>
            <a:ext cx="8979244" cy="5865340"/>
          </a:xfrm>
        </p:spPr>
        <p:txBody>
          <a:bodyPr>
            <a:normAutofit fontScale="90000"/>
          </a:bodyPr>
          <a:lstStyle/>
          <a:p>
            <a:r>
              <a:rPr lang="ru-RU" sz="3100" b="1" dirty="0">
                <a:latin typeface="Times New Roman" panose="02020603050405020304" pitchFamily="18" charset="0"/>
                <a:cs typeface="Times New Roman" panose="02020603050405020304" pitchFamily="18" charset="0"/>
              </a:rPr>
              <a:t>Цель:</a:t>
            </a:r>
            <a:r>
              <a:rPr lang="ru-RU" sz="2000" b="1" dirty="0">
                <a:latin typeface="Times New Roman" panose="02020603050405020304" pitchFamily="18" charset="0"/>
                <a:cs typeface="Times New Roman" panose="02020603050405020304" pitchFamily="18" charset="0"/>
              </a:rPr>
              <a:t> </a:t>
            </a:r>
            <a:r>
              <a:rPr lang="ru-RU" sz="2000" i="1" cap="none" dirty="0" smtClean="0">
                <a:latin typeface="Times New Roman" panose="02020603050405020304" pitchFamily="18" charset="0"/>
                <a:cs typeface="Times New Roman" panose="02020603050405020304" pitchFamily="18" charset="0"/>
              </a:rPr>
              <a:t>ФОРМИРОВАНИЕ ПРЕДСТАВЛЕНИЙ О РАЗЛИЧНЫХ ПРЕДМЕТАХ ОКРУЖАЮЩЕГО МИРА</a:t>
            </a:r>
            <a:br>
              <a:rPr lang="ru-RU" sz="2000" i="1" cap="none" dirty="0" smtClean="0">
                <a:latin typeface="Times New Roman" panose="02020603050405020304" pitchFamily="18" charset="0"/>
                <a:cs typeface="Times New Roman" panose="02020603050405020304" pitchFamily="18" charset="0"/>
              </a:rPr>
            </a:br>
            <a:r>
              <a:rPr lang="ru-RU" sz="2000" i="1" cap="none" dirty="0" smtClean="0">
                <a:latin typeface="Times New Roman" panose="02020603050405020304" pitchFamily="18" charset="0"/>
                <a:cs typeface="Times New Roman" panose="02020603050405020304" pitchFamily="18" charset="0"/>
              </a:rPr>
              <a:t/>
            </a:r>
            <a:br>
              <a:rPr lang="ru-RU" sz="2000" i="1" cap="none" dirty="0" smtClean="0">
                <a:latin typeface="Times New Roman" panose="02020603050405020304" pitchFamily="18" charset="0"/>
                <a:cs typeface="Times New Roman" panose="02020603050405020304" pitchFamily="18" charset="0"/>
              </a:rPr>
            </a:br>
            <a:r>
              <a:rPr lang="ru-RU" sz="3100" b="1" dirty="0" smtClean="0">
                <a:latin typeface="Times New Roman" panose="02020603050405020304" pitchFamily="18" charset="0"/>
                <a:cs typeface="Times New Roman" panose="02020603050405020304" pitchFamily="18" charset="0"/>
              </a:rPr>
              <a:t>Задачи:</a:t>
            </a:r>
            <a:r>
              <a:rPr lang="ru-RU" sz="2000" b="1" dirty="0" smtClean="0">
                <a:latin typeface="Times New Roman" panose="02020603050405020304" pitchFamily="18" charset="0"/>
                <a:cs typeface="Times New Roman" panose="02020603050405020304" pitchFamily="18" charset="0"/>
              </a:rPr>
              <a:t/>
            </a:r>
            <a:br>
              <a:rPr lang="ru-RU" sz="2000" b="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1</a:t>
            </a:r>
            <a:r>
              <a:rPr lang="ru-RU" sz="2000" b="1" i="1" dirty="0" smtClean="0">
                <a:latin typeface="Times New Roman" panose="02020603050405020304" pitchFamily="18" charset="0"/>
                <a:cs typeface="Times New Roman" panose="02020603050405020304" pitchFamily="18" charset="0"/>
              </a:rPr>
              <a:t>.</a:t>
            </a:r>
            <a:r>
              <a:rPr lang="ru-RU" sz="2000" i="1" dirty="0" smtClean="0">
                <a:latin typeface="Times New Roman" panose="02020603050405020304" pitchFamily="18" charset="0"/>
                <a:cs typeface="Times New Roman" panose="02020603050405020304" pitchFamily="18" charset="0"/>
              </a:rPr>
              <a:t>воспитывать </a:t>
            </a:r>
            <a:r>
              <a:rPr lang="ru-RU" sz="2000" i="1" dirty="0">
                <a:latin typeface="Times New Roman" panose="02020603050405020304" pitchFamily="18" charset="0"/>
                <a:cs typeface="Times New Roman" panose="02020603050405020304" pitchFamily="18" charset="0"/>
              </a:rPr>
              <a:t>интерес и желание расширять свой кругозор, через предметы, которые используют в домашнем обиходе</a:t>
            </a:r>
            <a:r>
              <a:rPr lang="ru-RU" sz="2000" i="1" dirty="0" smtClean="0">
                <a:latin typeface="Times New Roman" panose="02020603050405020304" pitchFamily="18" charset="0"/>
                <a:cs typeface="Times New Roman" panose="02020603050405020304" pitchFamily="18" charset="0"/>
              </a:rPr>
              <a:t>;</a:t>
            </a:r>
            <a:br>
              <a:rPr lang="ru-RU" sz="2000" i="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2.</a:t>
            </a:r>
            <a:r>
              <a:rPr lang="ru-RU" sz="2000" b="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закрепить знания детей о птицах, деревьях, временах года;</a:t>
            </a:r>
            <a:br>
              <a:rPr lang="ru-RU" sz="2000" i="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3.</a:t>
            </a:r>
            <a:r>
              <a:rPr lang="ru-RU" sz="2000" i="1" dirty="0" smtClean="0">
                <a:latin typeface="Times New Roman" panose="02020603050405020304" pitchFamily="18" charset="0"/>
                <a:cs typeface="Times New Roman" panose="02020603050405020304" pitchFamily="18" charset="0"/>
              </a:rPr>
              <a:t>развивать </a:t>
            </a:r>
            <a:r>
              <a:rPr lang="ru-RU" sz="2000" i="1" dirty="0">
                <a:latin typeface="Times New Roman" panose="02020603050405020304" pitchFamily="18" charset="0"/>
                <a:cs typeface="Times New Roman" panose="02020603050405020304" pitchFamily="18" charset="0"/>
              </a:rPr>
              <a:t>творческое мышление, мелкую моторику, навыки конструирования, умение сопровождать речью игровые действия</a:t>
            </a:r>
            <a:r>
              <a:rPr lang="ru-RU" sz="2000" i="1" dirty="0" smtClean="0">
                <a:latin typeface="Times New Roman" panose="02020603050405020304" pitchFamily="18" charset="0"/>
                <a:cs typeface="Times New Roman" panose="02020603050405020304" pitchFamily="18" charset="0"/>
              </a:rPr>
              <a:t>;</a:t>
            </a:r>
            <a:br>
              <a:rPr lang="ru-RU" sz="2000" i="1" dirty="0" smtClean="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4.</a:t>
            </a:r>
            <a:r>
              <a:rPr lang="ru-RU" sz="2000" b="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формировать познавательный интерес, желание наблюдать, исследовать;</a:t>
            </a:r>
            <a:br>
              <a:rPr lang="ru-RU" sz="2000" i="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5</a:t>
            </a:r>
            <a:r>
              <a:rPr lang="ru-RU" sz="2000" i="1" dirty="0" smtClean="0">
                <a:latin typeface="Times New Roman" panose="02020603050405020304" pitchFamily="18" charset="0"/>
                <a:cs typeface="Times New Roman" panose="02020603050405020304" pitchFamily="18" charset="0"/>
              </a:rPr>
              <a:t>.познакомить </a:t>
            </a:r>
            <a:r>
              <a:rPr lang="ru-RU" sz="2000" i="1" dirty="0">
                <a:latin typeface="Times New Roman" panose="02020603050405020304" pitchFamily="18" charset="0"/>
                <a:cs typeface="Times New Roman" panose="02020603050405020304" pitchFamily="18" charset="0"/>
              </a:rPr>
              <a:t>с поролоновой губкой, охарактеризовать её, выявить основные свойства;</a:t>
            </a:r>
            <a:br>
              <a:rPr lang="ru-RU" sz="2000" i="1" dirty="0">
                <a:latin typeface="Times New Roman" panose="02020603050405020304" pitchFamily="18" charset="0"/>
                <a:cs typeface="Times New Roman" panose="02020603050405020304" pitchFamily="18" charset="0"/>
              </a:rPr>
            </a:br>
            <a:r>
              <a:rPr lang="ru-RU" sz="2000" b="1" dirty="0" smtClean="0">
                <a:latin typeface="Times New Roman" panose="02020603050405020304" pitchFamily="18" charset="0"/>
                <a:cs typeface="Times New Roman" panose="02020603050405020304" pitchFamily="18" charset="0"/>
              </a:rPr>
              <a:t>6.</a:t>
            </a:r>
            <a:r>
              <a:rPr lang="ru-RU" sz="2000" b="1" dirty="0">
                <a:latin typeface="Times New Roman" panose="02020603050405020304" pitchFamily="18" charset="0"/>
                <a:cs typeface="Times New Roman" panose="02020603050405020304" pitchFamily="18" charset="0"/>
              </a:rPr>
              <a:t> </a:t>
            </a:r>
            <a:r>
              <a:rPr lang="ru-RU" sz="2000" i="1" dirty="0">
                <a:latin typeface="Times New Roman" panose="02020603050405020304" pitchFamily="18" charset="0"/>
                <a:cs typeface="Times New Roman" panose="02020603050405020304" pitchFamily="18" charset="0"/>
              </a:rPr>
              <a:t>научить детей нетрадиционной технике рисования губкой, упражнять в умении отпечатывать губкой  различные объекты;</a:t>
            </a:r>
            <a:br>
              <a:rPr lang="ru-RU" sz="2000" i="1" dirty="0">
                <a:latin typeface="Times New Roman" panose="02020603050405020304" pitchFamily="18" charset="0"/>
                <a:cs typeface="Times New Roman" panose="02020603050405020304" pitchFamily="18" charset="0"/>
              </a:rPr>
            </a:br>
            <a:r>
              <a:rPr lang="ru-RU" sz="2000" i="1" dirty="0">
                <a:latin typeface="Times New Roman" panose="02020603050405020304" pitchFamily="18" charset="0"/>
                <a:cs typeface="Times New Roman" panose="02020603050405020304" pitchFamily="18" charset="0"/>
              </a:rPr>
              <a:t/>
            </a:r>
            <a:br>
              <a:rPr lang="ru-RU" sz="2000" i="1" dirty="0">
                <a:latin typeface="Times New Roman" panose="02020603050405020304" pitchFamily="18" charset="0"/>
                <a:cs typeface="Times New Roman" panose="02020603050405020304" pitchFamily="18" charset="0"/>
              </a:rPr>
            </a:br>
            <a:r>
              <a:rPr lang="ru-RU" sz="1600" dirty="0"/>
              <a:t/>
            </a:r>
            <a:br>
              <a:rPr lang="ru-RU" sz="1600" dirty="0"/>
            </a:br>
            <a:r>
              <a:rPr lang="ru-RU" sz="1600" dirty="0"/>
              <a:t/>
            </a:r>
            <a:br>
              <a:rPr lang="ru-RU" sz="1600" dirty="0"/>
            </a:br>
            <a:r>
              <a:rPr lang="ru-RU" sz="1800" dirty="0">
                <a:latin typeface="Times New Roman" panose="02020603050405020304" pitchFamily="18" charset="0"/>
                <a:cs typeface="Times New Roman" panose="02020603050405020304" pitchFamily="18" charset="0"/>
              </a:rPr>
              <a:t/>
            </a:r>
            <a:br>
              <a:rPr lang="ru-RU" sz="1800" dirty="0">
                <a:latin typeface="Times New Roman" panose="02020603050405020304" pitchFamily="18" charset="0"/>
                <a:cs typeface="Times New Roman" panose="02020603050405020304" pitchFamily="18" charset="0"/>
              </a:rPr>
            </a:b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45770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758354" y="1670221"/>
            <a:ext cx="8534400" cy="3849129"/>
          </a:xfrm>
        </p:spPr>
        <p:txBody>
          <a:bodyPr>
            <a:normAutofit/>
          </a:bodyPr>
          <a:lstStyle/>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просмотр мультфильма «</a:t>
            </a:r>
            <a:r>
              <a:rPr lang="ru-RU" sz="2000" dirty="0" err="1">
                <a:latin typeface="Times New Roman" panose="02020603050405020304" pitchFamily="18" charset="0"/>
                <a:cs typeface="Times New Roman" panose="02020603050405020304" pitchFamily="18" charset="0"/>
              </a:rPr>
              <a:t>Федорино</a:t>
            </a:r>
            <a:r>
              <a:rPr lang="ru-RU" sz="2000" dirty="0">
                <a:latin typeface="Times New Roman" panose="02020603050405020304" pitchFamily="18" charset="0"/>
                <a:cs typeface="Times New Roman" panose="02020603050405020304" pitchFamily="18" charset="0"/>
              </a:rPr>
              <a:t> горе», создание проблемной ситуации «Чем же можно было помыть посуду у Федоры». </a:t>
            </a:r>
            <a:endParaRPr lang="ru-RU" sz="20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Подбор художественной литературы</a:t>
            </a:r>
          </a:p>
          <a:p>
            <a:pPr marL="285750" indent="-285750">
              <a:buFont typeface="Arial" panose="020B0604020202020204" pitchFamily="34" charset="0"/>
              <a:buChar char="•"/>
            </a:pPr>
            <a:r>
              <a:rPr lang="ru-RU" sz="2000" dirty="0">
                <a:latin typeface="Times New Roman" panose="02020603050405020304" pitchFamily="18" charset="0"/>
                <a:cs typeface="Times New Roman" panose="02020603050405020304" pitchFamily="18" charset="0"/>
              </a:rPr>
              <a:t>Подбор дидактического материала, игр, </a:t>
            </a:r>
            <a:r>
              <a:rPr lang="ru-RU" sz="2000" dirty="0" smtClean="0">
                <a:latin typeface="Times New Roman" panose="02020603050405020304" pitchFamily="18" charset="0"/>
                <a:cs typeface="Times New Roman" panose="02020603050405020304" pitchFamily="18" charset="0"/>
              </a:rPr>
              <a:t>опытов</a:t>
            </a:r>
          </a:p>
          <a:p>
            <a:r>
              <a:rPr lang="ru-RU" sz="20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Материалы:</a:t>
            </a:r>
            <a:r>
              <a:rPr lang="ru-RU" sz="2000" dirty="0">
                <a:latin typeface="Times New Roman" panose="02020603050405020304" pitchFamily="18" charset="0"/>
                <a:cs typeface="Times New Roman" panose="02020603050405020304" pitchFamily="18" charset="0"/>
              </a:rPr>
              <a:t> губки для мытья посуды разные по цвету, губки для мытья посуды  вырезанные в форме деревьев, тарелочки с водой, цветная бумага, гуашь в тарелочках (красная, жёлтая, зелёная), баночки с водой, салфетки</a:t>
            </a:r>
          </a:p>
          <a:p>
            <a:endParaRPr lang="ru-RU" dirty="0"/>
          </a:p>
          <a:p>
            <a:pPr marL="285750" indent="-285750">
              <a:buFont typeface="Arial" panose="020B0604020202020204" pitchFamily="34" charset="0"/>
              <a:buChar char="•"/>
            </a:pPr>
            <a:endParaRPr lang="ru-RU" dirty="0"/>
          </a:p>
          <a:p>
            <a:endParaRPr lang="ru-RU" dirty="0"/>
          </a:p>
        </p:txBody>
      </p:sp>
      <p:sp>
        <p:nvSpPr>
          <p:cNvPr id="4" name="Заголовок 1"/>
          <p:cNvSpPr>
            <a:spLocks noGrp="1"/>
          </p:cNvSpPr>
          <p:nvPr>
            <p:ph type="title"/>
          </p:nvPr>
        </p:nvSpPr>
        <p:spPr>
          <a:xfrm>
            <a:off x="1153767" y="194276"/>
            <a:ext cx="8534401" cy="753076"/>
          </a:xfrm>
        </p:spPr>
        <p:txBody>
          <a:bodyPr>
            <a:normAutofit/>
          </a:bodyPr>
          <a:lstStyle/>
          <a:p>
            <a:pPr algn="ctr"/>
            <a:r>
              <a:rPr lang="ru-RU" sz="4000" b="1" i="1" dirty="0" smtClean="0">
                <a:ln>
                  <a:solidFill>
                    <a:srgbClr val="291482"/>
                  </a:solidFill>
                </a:ln>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ЭТАП ПОДГОТОВИТЕЛЬНЫЙ</a:t>
            </a:r>
            <a:endParaRPr lang="ru-RU" sz="4000" b="1" i="1" dirty="0">
              <a:ln>
                <a:solidFill>
                  <a:srgbClr val="291482"/>
                </a:solidFill>
              </a:ln>
              <a:solidFill>
                <a:srgbClr val="0070C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140517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4213" y="268416"/>
            <a:ext cx="8534401" cy="975498"/>
          </a:xfrm>
        </p:spPr>
        <p:txBody>
          <a:bodyPr>
            <a:normAutofit/>
          </a:bodyPr>
          <a:lstStyle/>
          <a:p>
            <a:pPr algn="ctr"/>
            <a:r>
              <a:rPr lang="ru-RU" sz="4000" b="1" i="1" dirty="0">
                <a:ln>
                  <a:solidFill>
                    <a:srgbClr val="291482"/>
                  </a:solidFill>
                </a:ln>
                <a:solidFill>
                  <a:srgbClr val="0070C0"/>
                </a:solidFill>
                <a:latin typeface="Times New Roman" panose="02020603050405020304" pitchFamily="18" charset="0"/>
                <a:cs typeface="Times New Roman" panose="02020603050405020304" pitchFamily="18" charset="0"/>
              </a:rPr>
              <a:t>2 ЭТАП ОСНОВНОЙ</a:t>
            </a:r>
            <a:endParaRPr lang="ru-RU" sz="4000" i="1" dirty="0">
              <a:latin typeface="Times New Roman" panose="02020603050405020304" pitchFamily="18" charset="0"/>
              <a:cs typeface="Times New Roman" panose="02020603050405020304" pitchFamily="18" charset="0"/>
            </a:endParaRPr>
          </a:p>
        </p:txBody>
      </p:sp>
      <p:sp>
        <p:nvSpPr>
          <p:cNvPr id="3" name="Текст 2"/>
          <p:cNvSpPr>
            <a:spLocks noGrp="1"/>
          </p:cNvSpPr>
          <p:nvPr>
            <p:ph type="body" idx="1"/>
          </p:nvPr>
        </p:nvSpPr>
        <p:spPr>
          <a:xfrm>
            <a:off x="461792" y="1416909"/>
            <a:ext cx="8534400" cy="4703806"/>
          </a:xfrm>
        </p:spPr>
        <p:txBody>
          <a:bodyPr>
            <a:normAutofit fontScale="70000" lnSpcReduction="20000"/>
          </a:bodyPr>
          <a:lstStyle/>
          <a:p>
            <a:r>
              <a:rPr lang="ru-RU" sz="3400" b="1" i="1" dirty="0" smtClean="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Методы и приемы работы с детьми:</a:t>
            </a:r>
          </a:p>
          <a:p>
            <a:r>
              <a:rPr lang="ru-RU" sz="3400" dirty="0" smtClean="0">
                <a:solidFill>
                  <a:schemeClr val="tx1"/>
                </a:solidFill>
                <a:latin typeface="Times New Roman" panose="02020603050405020304" pitchFamily="18" charset="0"/>
                <a:cs typeface="Times New Roman" panose="02020603050405020304" pitchFamily="18" charset="0"/>
              </a:rPr>
              <a:t>1.Отгадай загадку</a:t>
            </a:r>
          </a:p>
          <a:p>
            <a:r>
              <a:rPr lang="ru-RU" sz="3400" dirty="0" smtClean="0">
                <a:solidFill>
                  <a:schemeClr val="tx1"/>
                </a:solidFill>
                <a:latin typeface="Times New Roman" panose="02020603050405020304" pitchFamily="18" charset="0"/>
                <a:cs typeface="Times New Roman" panose="02020603050405020304" pitchFamily="18" charset="0"/>
              </a:rPr>
              <a:t>2.Дидактическая игра: </a:t>
            </a:r>
            <a:r>
              <a:rPr lang="ru-RU" sz="3400" dirty="0">
                <a:solidFill>
                  <a:schemeClr val="tx1"/>
                </a:solidFill>
                <a:latin typeface="Times New Roman" panose="02020603050405020304" pitchFamily="18" charset="0"/>
                <a:cs typeface="Times New Roman" panose="02020603050405020304" pitchFamily="18" charset="0"/>
              </a:rPr>
              <a:t>«Большой - маленький», «Назови </a:t>
            </a:r>
            <a:r>
              <a:rPr lang="ru-RU" sz="3400" dirty="0" smtClean="0">
                <a:solidFill>
                  <a:schemeClr val="tx1"/>
                </a:solidFill>
                <a:latin typeface="Times New Roman" panose="02020603050405020304" pitchFamily="18" charset="0"/>
                <a:cs typeface="Times New Roman" panose="02020603050405020304" pitchFamily="18" charset="0"/>
              </a:rPr>
              <a:t>цвет, вес, восприятие на ощупь»</a:t>
            </a:r>
          </a:p>
          <a:p>
            <a:r>
              <a:rPr lang="ru-RU" sz="3400" dirty="0" smtClean="0">
                <a:solidFill>
                  <a:schemeClr val="tx1"/>
                </a:solidFill>
                <a:latin typeface="Times New Roman" panose="02020603050405020304" pitchFamily="18" charset="0"/>
                <a:cs typeface="Times New Roman" panose="02020603050405020304" pitchFamily="18" charset="0"/>
              </a:rPr>
              <a:t> 3. </a:t>
            </a:r>
            <a:r>
              <a:rPr lang="ru-RU" sz="3400" dirty="0">
                <a:solidFill>
                  <a:schemeClr val="tx1"/>
                </a:solidFill>
                <a:latin typeface="Times New Roman" panose="02020603050405020304" pitchFamily="18" charset="0"/>
                <a:cs typeface="Times New Roman" panose="02020603050405020304" pitchFamily="18" charset="0"/>
              </a:rPr>
              <a:t>Пальчиковые </a:t>
            </a:r>
            <a:r>
              <a:rPr lang="ru-RU" sz="3400" dirty="0" smtClean="0">
                <a:solidFill>
                  <a:schemeClr val="tx1"/>
                </a:solidFill>
                <a:latin typeface="Times New Roman" panose="02020603050405020304" pitchFamily="18" charset="0"/>
                <a:cs typeface="Times New Roman" panose="02020603050405020304" pitchFamily="18" charset="0"/>
              </a:rPr>
              <a:t>игры. Упражнения </a:t>
            </a:r>
            <a:r>
              <a:rPr lang="ru-RU" sz="3400" dirty="0">
                <a:solidFill>
                  <a:schemeClr val="tx1"/>
                </a:solidFill>
                <a:latin typeface="Times New Roman" panose="02020603050405020304" pitchFamily="18" charset="0"/>
                <a:cs typeface="Times New Roman" panose="02020603050405020304" pitchFamily="18" charset="0"/>
              </a:rPr>
              <a:t>«Бабочка», «Дорожка»</a:t>
            </a:r>
          </a:p>
          <a:p>
            <a:r>
              <a:rPr lang="ru-RU" sz="3400" dirty="0" smtClean="0">
                <a:solidFill>
                  <a:schemeClr val="tx1"/>
                </a:solidFill>
                <a:latin typeface="Times New Roman" panose="02020603050405020304" pitchFamily="18" charset="0"/>
                <a:cs typeface="Times New Roman" panose="02020603050405020304" pitchFamily="18" charset="0"/>
              </a:rPr>
              <a:t>4. Игра- « Губка тучка» (эксперименты :соберем водичку, выжми губку.)</a:t>
            </a:r>
          </a:p>
          <a:p>
            <a:r>
              <a:rPr lang="ru-RU" sz="3400" dirty="0">
                <a:solidFill>
                  <a:schemeClr val="tx1"/>
                </a:solidFill>
                <a:latin typeface="Times New Roman" panose="02020603050405020304" pitchFamily="18" charset="0"/>
                <a:cs typeface="Times New Roman" panose="02020603050405020304" pitchFamily="18" charset="0"/>
              </a:rPr>
              <a:t>5</a:t>
            </a:r>
            <a:r>
              <a:rPr lang="ru-RU" sz="3400" dirty="0" smtClean="0">
                <a:solidFill>
                  <a:schemeClr val="tx1"/>
                </a:solidFill>
                <a:latin typeface="Times New Roman" panose="02020603050405020304" pitchFamily="18" charset="0"/>
                <a:cs typeface="Times New Roman" panose="02020603050405020304" pitchFamily="18" charset="0"/>
              </a:rPr>
              <a:t>. </a:t>
            </a:r>
            <a:r>
              <a:rPr lang="ru-RU" sz="3400" dirty="0">
                <a:solidFill>
                  <a:schemeClr val="tx1"/>
                </a:solidFill>
                <a:latin typeface="Times New Roman" panose="02020603050405020304" pitchFamily="18" charset="0"/>
                <a:cs typeface="Times New Roman" panose="02020603050405020304" pitchFamily="18" charset="0"/>
              </a:rPr>
              <a:t>Конструирование «Волшебные превращения губки» (дом, стол, стул, диван, башня</a:t>
            </a:r>
            <a:r>
              <a:rPr lang="ru-RU" sz="3400" dirty="0" smtClean="0">
                <a:solidFill>
                  <a:schemeClr val="tx1"/>
                </a:solidFill>
                <a:latin typeface="Times New Roman" panose="02020603050405020304" pitchFamily="18" charset="0"/>
                <a:cs typeface="Times New Roman" panose="02020603050405020304" pitchFamily="18" charset="0"/>
              </a:rPr>
              <a:t>)</a:t>
            </a:r>
          </a:p>
          <a:p>
            <a:r>
              <a:rPr lang="ru-RU" sz="3400" dirty="0" smtClean="0">
                <a:solidFill>
                  <a:schemeClr val="tx1"/>
                </a:solidFill>
                <a:latin typeface="Times New Roman" panose="02020603050405020304" pitchFamily="18" charset="0"/>
                <a:cs typeface="Times New Roman" panose="02020603050405020304" pitchFamily="18" charset="0"/>
              </a:rPr>
              <a:t>6. </a:t>
            </a:r>
            <a:r>
              <a:rPr lang="ru-RU" sz="3400" dirty="0">
                <a:ln w="11430"/>
                <a:solidFill>
                  <a:schemeClr val="tx1"/>
                </a:solidFill>
                <a:latin typeface="Times New Roman" panose="02020603050405020304" pitchFamily="18" charset="0"/>
                <a:cs typeface="Times New Roman" panose="02020603050405020304" pitchFamily="18" charset="0"/>
              </a:rPr>
              <a:t>Художественно – эстетическая деятельность</a:t>
            </a:r>
            <a:endParaRPr lang="ru-RU" sz="3400" dirty="0">
              <a:solidFill>
                <a:schemeClr val="tx1"/>
              </a:solidFill>
              <a:latin typeface="Times New Roman" panose="02020603050405020304" pitchFamily="18" charset="0"/>
              <a:cs typeface="Times New Roman" panose="02020603050405020304" pitchFamily="18" charset="0"/>
            </a:endParaRPr>
          </a:p>
          <a:p>
            <a:r>
              <a:rPr lang="ru-RU" sz="3400" dirty="0" smtClean="0">
                <a:solidFill>
                  <a:schemeClr val="tx1"/>
                </a:solidFill>
                <a:latin typeface="Times New Roman" panose="02020603050405020304" pitchFamily="18" charset="0"/>
                <a:cs typeface="Times New Roman" panose="02020603050405020304" pitchFamily="18" charset="0"/>
              </a:rPr>
              <a:t> </a:t>
            </a:r>
            <a:endParaRPr lang="ru-RU" sz="3400" dirty="0">
              <a:solidFill>
                <a:schemeClr val="tx1"/>
              </a:solidFill>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3980419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4212" y="685799"/>
            <a:ext cx="8001000" cy="920579"/>
          </a:xfrm>
        </p:spPr>
        <p:txBody>
          <a:bodyPr/>
          <a:lstStyle/>
          <a:p>
            <a:pPr algn="ctr"/>
            <a:r>
              <a:rPr lang="ru-RU" b="1" dirty="0" smtClean="0"/>
              <a:t>Ход деятельности:</a:t>
            </a:r>
            <a:endParaRPr lang="ru-RU" b="1" dirty="0"/>
          </a:p>
        </p:txBody>
      </p:sp>
      <p:sp>
        <p:nvSpPr>
          <p:cNvPr id="3" name="Подзаголовок 2"/>
          <p:cNvSpPr>
            <a:spLocks noGrp="1"/>
          </p:cNvSpPr>
          <p:nvPr>
            <p:ph type="subTitle" idx="1"/>
          </p:nvPr>
        </p:nvSpPr>
        <p:spPr>
          <a:xfrm>
            <a:off x="3558746" y="1869989"/>
            <a:ext cx="3764691" cy="3900616"/>
          </a:xfrm>
        </p:spPr>
        <p:txBody>
          <a:bodyPr>
            <a:normAutofit fontScale="85000" lnSpcReduction="20000"/>
          </a:bodyPr>
          <a:lstStyle/>
          <a:p>
            <a:r>
              <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Дети проходят, становятся вместе с воспитателем в круг.</a:t>
            </a:r>
          </a:p>
          <a:p>
            <a:r>
              <a:rPr lang="ru-RU" i="1" u="sng"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Приветствие:</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«Собрались все дети в круг,</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 - твой друг и ты - мой друг!</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Дружно за руки возьмёмся</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i="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 друг другу улыбнёмся!»</a:t>
            </a:r>
            <a:endPar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Воспитатель: (Взять в руки коробку) Ребята, сегодня меня ждал сюрприз, вот эта красивая коробка, хотите узнать, что в ней находится?</a:t>
            </a:r>
          </a:p>
          <a:p>
            <a:r>
              <a:rPr lang="ru-RU"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Дети:  Да. </a:t>
            </a:r>
          </a:p>
          <a:p>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9470" y="1869989"/>
            <a:ext cx="3542271" cy="3880022"/>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178375171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093733" y="149932"/>
            <a:ext cx="2823088" cy="774357"/>
          </a:xfrm>
        </p:spPr>
        <p:txBody>
          <a:bodyPr>
            <a:normAutofit/>
          </a:bodyPr>
          <a:lstStyle/>
          <a:p>
            <a:r>
              <a:rPr lang="ru-RU" sz="4000"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1.Загадка:</a:t>
            </a:r>
            <a:endParaRPr lang="ru-RU" sz="4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26" name="Picture 2" descr="Picture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946" y="924289"/>
            <a:ext cx="8856621" cy="55241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8187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68880" y="469555"/>
            <a:ext cx="8534401" cy="5642919"/>
          </a:xfrm>
          <a:ln>
            <a:solidFill>
              <a:srgbClr val="C00000"/>
            </a:solidFill>
          </a:ln>
          <a:effectLst>
            <a:glow rad="228600">
              <a:schemeClr val="accent1">
                <a:satMod val="175000"/>
                <a:alpha val="40000"/>
              </a:schemeClr>
            </a:glow>
          </a:effectLst>
        </p:spPr>
        <p:style>
          <a:lnRef idx="2">
            <a:schemeClr val="dk1"/>
          </a:lnRef>
          <a:fillRef idx="1">
            <a:schemeClr val="lt1"/>
          </a:fillRef>
          <a:effectRef idx="0">
            <a:schemeClr val="dk1"/>
          </a:effectRef>
          <a:fontRef idx="minor">
            <a:schemeClr val="dk1"/>
          </a:fontRef>
        </p:style>
        <p:txBody>
          <a:bodyPr>
            <a:normAutofit/>
          </a:bodyPr>
          <a:lstStyle/>
          <a:p>
            <a:r>
              <a:rPr lang="ru-RU" sz="1600" b="1" dirty="0">
                <a:latin typeface="Times New Roman" panose="02020603050405020304" pitchFamily="18" charset="0"/>
                <a:cs typeface="Times New Roman" panose="02020603050405020304" pitchFamily="18" charset="0"/>
              </a:rPr>
              <a:t>Воспитатель</a:t>
            </a:r>
            <a:r>
              <a:rPr lang="ru-RU" sz="1600" b="1" i="1" dirty="0">
                <a:latin typeface="Times New Roman" panose="02020603050405020304" pitchFamily="18" charset="0"/>
                <a:cs typeface="Times New Roman" panose="02020603050405020304" pitchFamily="18" charset="0"/>
              </a:rPr>
              <a:t>:</a:t>
            </a:r>
            <a:r>
              <a:rPr lang="ru-RU" sz="1600" i="1"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Правильно, молодцы. Посмотрите, сколько губок в коробке?</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Дети:</a:t>
            </a:r>
            <a:r>
              <a:rPr lang="ru-RU" sz="14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Много.</a:t>
            </a: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Воспитатель:</a:t>
            </a:r>
            <a:r>
              <a:rPr lang="ru-RU" sz="16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Да. А кто мне скажет, какого они цвета?</a:t>
            </a:r>
            <a:br>
              <a:rPr lang="ru-RU" sz="1400" i="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Дети:</a:t>
            </a:r>
            <a:r>
              <a:rPr lang="ru-RU" sz="14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Красные, желтые, зеленые, синие, разноцветные.</a:t>
            </a:r>
            <a:br>
              <a:rPr lang="ru-RU" sz="1400" i="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Воспитатель: </a:t>
            </a:r>
            <a:r>
              <a:rPr lang="ru-RU" sz="1400" i="1" dirty="0">
                <a:latin typeface="Times New Roman" panose="02020603050405020304" pitchFamily="18" charset="0"/>
                <a:cs typeface="Times New Roman" panose="02020603050405020304" pitchFamily="18" charset="0"/>
              </a:rPr>
              <a:t>Ребята, а губки у нас непростые, а волшебные, они могут превращаться в разные предметы. Берем все по губке. Сейчас мы с вами превратимся в волшебников. Закрываем глаза. Три раза повернемся. Открываем глаза, вот мы и волшебники. </a:t>
            </a:r>
            <a: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r>
            <a:br>
              <a:rPr lang="ru-RU" sz="14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Воспитатель: </a:t>
            </a:r>
            <a:r>
              <a:rPr lang="ru-RU" sz="1400" i="1" dirty="0">
                <a:latin typeface="Times New Roman" panose="02020603050405020304" pitchFamily="18" charset="0"/>
                <a:cs typeface="Times New Roman" panose="02020603050405020304" pitchFamily="18" charset="0"/>
              </a:rPr>
              <a:t>Сначала наша губка превращается в </a:t>
            </a:r>
            <a:r>
              <a:rPr lang="ru-RU"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бабочку</a:t>
            </a:r>
            <a:r>
              <a:rPr lang="ru-RU" sz="1400" i="1" dirty="0">
                <a:latin typeface="Times New Roman" panose="02020603050405020304" pitchFamily="18" charset="0"/>
                <a:cs typeface="Times New Roman" panose="02020603050405020304" pitchFamily="18" charset="0"/>
              </a:rPr>
              <a:t>. Берем губки за длинные стороны, посередине придавливаем пальчиками. Высоко полетела наша бабочка, села на стол, на плечо друга, на нос, на ногу. Здорово!</a:t>
            </a:r>
            <a:br>
              <a:rPr lang="ru-RU" sz="1400" i="1" dirty="0">
                <a:latin typeface="Times New Roman" panose="02020603050405020304" pitchFamily="18" charset="0"/>
                <a:cs typeface="Times New Roman" panose="02020603050405020304" pitchFamily="18" charset="0"/>
              </a:rPr>
            </a:br>
            <a: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«Солнце утром лишь проснется,</a:t>
            </a:r>
            <a:b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Бабочка летает, вьется…»</a:t>
            </a:r>
            <a:b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Воспитатель: </a:t>
            </a:r>
            <a:r>
              <a:rPr lang="ru-RU" sz="1400" i="1" dirty="0">
                <a:latin typeface="Times New Roman" panose="02020603050405020304" pitchFamily="18" charset="0"/>
                <a:cs typeface="Times New Roman" panose="02020603050405020304" pitchFamily="18" charset="0"/>
              </a:rPr>
              <a:t>А теперь наши волшебные губки превращаются в </a:t>
            </a:r>
            <a:r>
              <a:rPr lang="ru-RU" sz="1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дорожку</a:t>
            </a:r>
            <a:r>
              <a:rPr lang="ru-RU" sz="1400" i="1" dirty="0">
                <a:latin typeface="Times New Roman" panose="02020603050405020304" pitchFamily="18" charset="0"/>
                <a:cs typeface="Times New Roman" panose="02020603050405020304" pitchFamily="18" charset="0"/>
              </a:rPr>
              <a:t>. Одна губка возле другой, получилась дорожка. И по этой дорожке пошли гулять наши пальчики.</a:t>
            </a:r>
            <a:br>
              <a:rPr lang="ru-RU" sz="1400" i="1" dirty="0">
                <a:latin typeface="Times New Roman" panose="02020603050405020304" pitchFamily="18" charset="0"/>
                <a:cs typeface="Times New Roman" panose="02020603050405020304" pitchFamily="18" charset="0"/>
              </a:rPr>
            </a:br>
            <a: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 ровненькой дорожке шагают наши пальчики-ножки,</a:t>
            </a:r>
            <a:b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Раз, два! Раз, два!»</a:t>
            </a:r>
            <a:br>
              <a:rPr lang="ru-RU" sz="1400"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b="1" dirty="0">
                <a:latin typeface="Times New Roman" panose="02020603050405020304" pitchFamily="18" charset="0"/>
                <a:cs typeface="Times New Roman" panose="02020603050405020304" pitchFamily="18" charset="0"/>
              </a:rPr>
              <a:t>Воспитатель</a:t>
            </a:r>
            <a:r>
              <a:rPr lang="ru-RU" sz="1800" b="1" i="1"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Поиграли. Начинаем изучать наши губки.  Проверим их на ощупь. Какие они?</a:t>
            </a:r>
            <a:br>
              <a:rPr lang="ru-RU" sz="1400" i="1" dirty="0">
                <a:latin typeface="Times New Roman" panose="02020603050405020304" pitchFamily="18" charset="0"/>
                <a:cs typeface="Times New Roman" panose="02020603050405020304" pitchFamily="18" charset="0"/>
              </a:rPr>
            </a:br>
            <a:r>
              <a:rPr lang="ru-RU" sz="1600" b="1" dirty="0">
                <a:latin typeface="Times New Roman" panose="02020603050405020304" pitchFamily="18" charset="0"/>
                <a:cs typeface="Times New Roman" panose="02020603050405020304" pitchFamily="18" charset="0"/>
              </a:rPr>
              <a:t>Дети:</a:t>
            </a:r>
            <a:r>
              <a:rPr lang="ru-RU" sz="1400" dirty="0">
                <a:latin typeface="Times New Roman" panose="02020603050405020304" pitchFamily="18" charset="0"/>
                <a:cs typeface="Times New Roman" panose="02020603050405020304" pitchFamily="18" charset="0"/>
              </a:rPr>
              <a:t> </a:t>
            </a:r>
            <a:r>
              <a:rPr lang="ru-RU" sz="1400" i="1" dirty="0">
                <a:latin typeface="Times New Roman" panose="02020603050405020304" pitchFamily="18" charset="0"/>
                <a:cs typeface="Times New Roman" panose="02020603050405020304" pitchFamily="18" charset="0"/>
              </a:rPr>
              <a:t>Мягкие, колючие, шероховатые и т.д.</a:t>
            </a:r>
            <a:br>
              <a:rPr lang="ru-RU" sz="1400" i="1" dirty="0">
                <a:latin typeface="Times New Roman" panose="02020603050405020304" pitchFamily="18" charset="0"/>
                <a:cs typeface="Times New Roman" panose="02020603050405020304" pitchFamily="18" charset="0"/>
              </a:rPr>
            </a:br>
            <a:endParaRPr lang="ru-RU" sz="1400"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0535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36538" y="4318944"/>
            <a:ext cx="5288690" cy="2188948"/>
          </a:xfrm>
        </p:spPr>
        <p:txBody>
          <a:bodyPr>
            <a:normAutofit/>
          </a:bodyPr>
          <a:lstStyle/>
          <a:p>
            <a:pPr marL="571500" indent="-571500">
              <a:buFont typeface="Wingdings" panose="05000000000000000000" pitchFamily="2" charset="2"/>
              <a:buChar char="Ø"/>
            </a:pPr>
            <a:r>
              <a:rPr lang="ru-RU" sz="2400" i="1" cap="none" dirty="0" smtClean="0">
                <a:ln w="11430"/>
                <a:solidFill>
                  <a:srgbClr val="FF0000"/>
                </a:solidFill>
                <a:latin typeface="Times New Roman" panose="02020603050405020304" pitchFamily="18" charset="0"/>
                <a:cs typeface="Times New Roman" panose="02020603050405020304" pitchFamily="18" charset="0"/>
              </a:rPr>
              <a:t>«Сравни </a:t>
            </a:r>
            <a:r>
              <a:rPr lang="ru-RU" sz="2400" i="1" cap="none" dirty="0" err="1" smtClean="0">
                <a:ln w="11430"/>
                <a:solidFill>
                  <a:srgbClr val="FF0000"/>
                </a:solidFill>
                <a:latin typeface="Times New Roman" panose="02020603050405020304" pitchFamily="18" charset="0"/>
                <a:cs typeface="Times New Roman" panose="02020603050405020304" pitchFamily="18" charset="0"/>
              </a:rPr>
              <a:t>губки.Какая</a:t>
            </a:r>
            <a:r>
              <a:rPr lang="ru-RU" sz="2400" i="1" cap="none" dirty="0" smtClean="0">
                <a:ln w="11430"/>
                <a:solidFill>
                  <a:srgbClr val="FF0000"/>
                </a:solidFill>
                <a:latin typeface="Times New Roman" panose="02020603050405020304" pitchFamily="18" charset="0"/>
                <a:cs typeface="Times New Roman" panose="02020603050405020304" pitchFamily="18" charset="0"/>
              </a:rPr>
              <a:t> на ощупь», «счет до 5»</a:t>
            </a:r>
            <a:endParaRPr lang="ru-RU" sz="2400" cap="none" dirty="0"/>
          </a:p>
        </p:txBody>
      </p:sp>
      <p:sp>
        <p:nvSpPr>
          <p:cNvPr id="3" name="Текст 2"/>
          <p:cNvSpPr>
            <a:spLocks noGrp="1"/>
          </p:cNvSpPr>
          <p:nvPr>
            <p:ph type="body" idx="1"/>
          </p:nvPr>
        </p:nvSpPr>
        <p:spPr>
          <a:xfrm>
            <a:off x="681358" y="288453"/>
            <a:ext cx="9763653" cy="576262"/>
          </a:xfrm>
        </p:spPr>
        <p:txBody>
          <a:bodyPr/>
          <a:lstStyle/>
          <a:p>
            <a:r>
              <a:rPr lang="ru-RU" b="1" i="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2.Дидактическая игра:</a:t>
            </a:r>
            <a:endParaRPr lang="ru-RU" i="1" dirty="0">
              <a:solidFill>
                <a:srgbClr val="FF0000"/>
              </a:solidFill>
              <a:latin typeface="Times New Roman" panose="02020603050405020304" pitchFamily="18" charset="0"/>
              <a:cs typeface="Times New Roman" panose="02020603050405020304" pitchFamily="18" charset="0"/>
            </a:endParaRPr>
          </a:p>
        </p:txBody>
      </p:sp>
      <p:sp>
        <p:nvSpPr>
          <p:cNvPr id="4" name="Объект 3"/>
          <p:cNvSpPr>
            <a:spLocks noGrp="1"/>
          </p:cNvSpPr>
          <p:nvPr>
            <p:ph sz="half" idx="2"/>
          </p:nvPr>
        </p:nvSpPr>
        <p:spPr>
          <a:xfrm>
            <a:off x="140515" y="1316345"/>
            <a:ext cx="4937655" cy="2736672"/>
          </a:xfrm>
        </p:spPr>
        <p:txBody>
          <a:bodyPr/>
          <a:lstStyle/>
          <a:p>
            <a:pPr>
              <a:buFont typeface="Wingdings" panose="05000000000000000000" pitchFamily="2" charset="2"/>
              <a:buChar char="Ø"/>
            </a:pPr>
            <a:r>
              <a:rPr lang="ru-RU" sz="2400" i="1" dirty="0">
                <a:ln w="11430"/>
                <a:solidFill>
                  <a:srgbClr val="FF0000"/>
                </a:solidFill>
                <a:latin typeface="Times New Roman" panose="02020603050405020304" pitchFamily="18" charset="0"/>
                <a:cs typeface="Times New Roman" panose="02020603050405020304" pitchFamily="18" charset="0"/>
              </a:rPr>
              <a:t>«</a:t>
            </a:r>
            <a:r>
              <a:rPr lang="ru-RU" sz="2400" i="1" dirty="0" smtClean="0">
                <a:ln w="11430"/>
                <a:solidFill>
                  <a:srgbClr val="FF0000"/>
                </a:solidFill>
                <a:latin typeface="Times New Roman" panose="02020603050405020304" pitchFamily="18" charset="0"/>
                <a:cs typeface="Times New Roman" panose="02020603050405020304" pitchFamily="18" charset="0"/>
              </a:rPr>
              <a:t>Большой </a:t>
            </a:r>
            <a:r>
              <a:rPr lang="ru-RU" sz="2400" i="1" dirty="0">
                <a:ln w="11430"/>
                <a:solidFill>
                  <a:srgbClr val="FF0000"/>
                </a:solidFill>
                <a:latin typeface="Times New Roman" panose="02020603050405020304" pitchFamily="18" charset="0"/>
                <a:cs typeface="Times New Roman" panose="02020603050405020304" pitchFamily="18" charset="0"/>
              </a:rPr>
              <a:t>маленький</a:t>
            </a:r>
            <a:r>
              <a:rPr lang="ru-RU" sz="2400" i="1" dirty="0" smtClean="0">
                <a:ln w="11430"/>
                <a:solidFill>
                  <a:srgbClr val="FF0000"/>
                </a:solidFill>
                <a:latin typeface="Times New Roman" panose="02020603050405020304" pitchFamily="18" charset="0"/>
                <a:cs typeface="Times New Roman" panose="02020603050405020304" pitchFamily="18" charset="0"/>
              </a:rPr>
              <a:t>»</a:t>
            </a:r>
          </a:p>
          <a:p>
            <a:pPr marL="0" indent="0">
              <a:buNone/>
            </a:pPr>
            <a:endParaRPr lang="ru-RU" b="1" dirty="0"/>
          </a:p>
        </p:txBody>
      </p:sp>
      <p:sp>
        <p:nvSpPr>
          <p:cNvPr id="6" name="Объект 5"/>
          <p:cNvSpPr>
            <a:spLocks noGrp="1"/>
          </p:cNvSpPr>
          <p:nvPr>
            <p:ph sz="quarter" idx="4"/>
          </p:nvPr>
        </p:nvSpPr>
        <p:spPr>
          <a:xfrm>
            <a:off x="5515823" y="1316345"/>
            <a:ext cx="4929188" cy="2736672"/>
          </a:xfrm>
        </p:spPr>
        <p:txBody>
          <a:bodyPr>
            <a:normAutofit/>
          </a:bodyPr>
          <a:lstStyle/>
          <a:p>
            <a:pPr>
              <a:buFont typeface="Wingdings" panose="05000000000000000000" pitchFamily="2" charset="2"/>
              <a:buChar char="Ø"/>
            </a:pPr>
            <a:r>
              <a:rPr lang="ru-RU" sz="2400" i="1" dirty="0" smtClean="0">
                <a:solidFill>
                  <a:srgbClr val="FF0000"/>
                </a:solidFill>
                <a:latin typeface="Times New Roman" panose="02020603050405020304" pitchFamily="18" charset="0"/>
                <a:cs typeface="Times New Roman" panose="02020603050405020304" pitchFamily="18" charset="0"/>
              </a:rPr>
              <a:t>«Назови цвет»</a:t>
            </a:r>
            <a:endParaRPr lang="ru-RU" sz="2400" i="1" dirty="0">
              <a:solidFill>
                <a:srgbClr val="FF0000"/>
              </a:solidFill>
              <a:latin typeface="Times New Roman" panose="02020603050405020304" pitchFamily="18" charset="0"/>
              <a:cs typeface="Times New Roman" panose="02020603050405020304" pitchFamily="18" charset="0"/>
            </a:endParaRPr>
          </a:p>
        </p:txBody>
      </p:sp>
      <p:pic>
        <p:nvPicPr>
          <p:cNvPr id="8" name="Рисунок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59" y="4318944"/>
            <a:ext cx="3264566" cy="2260256"/>
          </a:xfrm>
          <a:prstGeom prst="rect">
            <a:avLst/>
          </a:prstGeom>
          <a:ln>
            <a:noFill/>
          </a:ln>
          <a:effectLst>
            <a:softEdge rad="112500"/>
          </a:effectLst>
        </p:spPr>
      </p:pic>
      <p:pic>
        <p:nvPicPr>
          <p:cNvPr id="9" name="Содержимое 3" descr="P1150059.JPG"/>
          <p:cNvPicPr>
            <a:picLocks noChangeAspect="1"/>
          </p:cNvPicPr>
          <p:nvPr/>
        </p:nvPicPr>
        <p:blipFill>
          <a:blip r:embed="rId3" cstate="print"/>
          <a:stretch>
            <a:fillRect/>
          </a:stretch>
        </p:blipFill>
        <p:spPr>
          <a:xfrm>
            <a:off x="681358" y="1948858"/>
            <a:ext cx="3173950" cy="2071702"/>
          </a:xfrm>
          <a:prstGeom prst="rect">
            <a:avLst/>
          </a:prstGeom>
          <a:ln>
            <a:noFill/>
          </a:ln>
          <a:effectLst>
            <a:softEdge rad="112500"/>
          </a:effectLst>
        </p:spPr>
      </p:pic>
      <p:pic>
        <p:nvPicPr>
          <p:cNvPr id="2052" name="Picture 4" descr="Picture backgroun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7305" y="1948858"/>
            <a:ext cx="2983042" cy="239815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65293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89776" y="3270421"/>
            <a:ext cx="4312966" cy="409145"/>
          </a:xfrm>
        </p:spPr>
        <p:txBody>
          <a:bodyPr>
            <a:normAutofit fontScale="90000"/>
          </a:bodyPr>
          <a:lstStyle/>
          <a:p>
            <a:pPr algn="ctr"/>
            <a:r>
              <a:rPr lang="ru-RU" sz="2400" dirty="0" smtClean="0">
                <a:latin typeface="Times New Roman" panose="02020603050405020304" pitchFamily="18" charset="0"/>
                <a:cs typeface="Times New Roman" panose="02020603050405020304" pitchFamily="18" charset="0"/>
              </a:rPr>
              <a:t>Упражнения </a:t>
            </a:r>
            <a:r>
              <a:rPr lang="ru-RU" sz="2400" dirty="0">
                <a:latin typeface="Times New Roman" panose="02020603050405020304" pitchFamily="18" charset="0"/>
                <a:cs typeface="Times New Roman" panose="02020603050405020304" pitchFamily="18" charset="0"/>
              </a:rPr>
              <a:t>«Бабочка», «Дорожка»</a:t>
            </a:r>
            <a:br>
              <a:rPr lang="ru-RU" sz="2400" dirty="0">
                <a:latin typeface="Times New Roman" panose="02020603050405020304" pitchFamily="18" charset="0"/>
                <a:cs typeface="Times New Roman" panose="02020603050405020304" pitchFamily="18" charset="0"/>
              </a:rPr>
            </a:br>
            <a:endParaRPr lang="ru-RU" sz="2400" dirty="0"/>
          </a:p>
        </p:txBody>
      </p:sp>
      <p:sp>
        <p:nvSpPr>
          <p:cNvPr id="3" name="Текст 2"/>
          <p:cNvSpPr>
            <a:spLocks noGrp="1"/>
          </p:cNvSpPr>
          <p:nvPr>
            <p:ph type="body" idx="1"/>
          </p:nvPr>
        </p:nvSpPr>
        <p:spPr>
          <a:xfrm>
            <a:off x="127508" y="1204785"/>
            <a:ext cx="4649787" cy="576262"/>
          </a:xfrm>
        </p:spPr>
        <p:txBody>
          <a:bodyPr/>
          <a:lstStyle/>
          <a:p>
            <a:pPr algn="ctr"/>
            <a:r>
              <a:rPr lang="ru-RU" dirty="0" smtClean="0">
                <a:latin typeface="Times New Roman" panose="02020603050405020304" pitchFamily="18" charset="0"/>
                <a:cs typeface="Times New Roman" panose="02020603050405020304" pitchFamily="18" charset="0"/>
              </a:rPr>
              <a:t>ПАЛЬЧИКОВЫЕ ИГРЫ.</a:t>
            </a:r>
            <a:endParaRPr lang="ru-RU" dirty="0"/>
          </a:p>
        </p:txBody>
      </p:sp>
      <p:pic>
        <p:nvPicPr>
          <p:cNvPr id="7" name="Объект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74442" y="2145165"/>
            <a:ext cx="3917378" cy="29380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Объект 7"/>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5262771" y="345989"/>
            <a:ext cx="3823564" cy="25055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2771" y="3798549"/>
            <a:ext cx="3823564" cy="25693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2946868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Сектор">
  <a:themeElements>
    <a:clrScheme name="Другая 4">
      <a:dk1>
        <a:srgbClr val="991111"/>
      </a:dk1>
      <a:lt1>
        <a:sysClr val="window" lastClr="FFFFFF"/>
      </a:lt1>
      <a:dk2>
        <a:srgbClr val="D06F1E"/>
      </a:dk2>
      <a:lt2>
        <a:srgbClr val="F0BE21"/>
      </a:lt2>
      <a:accent1>
        <a:srgbClr val="760603"/>
      </a:accent1>
      <a:accent2>
        <a:srgbClr val="9F761A"/>
      </a:accent2>
      <a:accent3>
        <a:srgbClr val="92A200"/>
      </a:accent3>
      <a:accent4>
        <a:srgbClr val="4AA157"/>
      </a:accent4>
      <a:accent5>
        <a:srgbClr val="46788D"/>
      </a:accent5>
      <a:accent6>
        <a:srgbClr val="A848A8"/>
      </a:accent6>
      <a:hlink>
        <a:srgbClr val="460402"/>
      </a:hlink>
      <a:folHlink>
        <a:srgbClr val="991111"/>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ветящийся край">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10000">
              <a:schemeClr val="phClr">
                <a:tint val="97000"/>
                <a:hueMod val="162000"/>
                <a:satMod val="200000"/>
                <a:lumMod val="124000"/>
              </a:schemeClr>
            </a:gs>
            <a:gs pos="100000">
              <a:schemeClr val="phClr">
                <a:shade val="96000"/>
                <a:hueMod val="88000"/>
                <a:satMod val="220000"/>
                <a:lumMod val="82000"/>
              </a:schemeClr>
            </a:gs>
          </a:gsLst>
          <a:lin ang="6120000" scaled="1"/>
        </a:gradFill>
        <a:gradFill rotWithShape="1">
          <a:gsLst>
            <a:gs pos="0">
              <a:schemeClr val="phClr">
                <a:tint val="97000"/>
                <a:hueMod val="142000"/>
                <a:satMod val="200000"/>
                <a:lumMod val="118000"/>
              </a:schemeClr>
            </a:gs>
            <a:gs pos="100000">
              <a:schemeClr val="phClr">
                <a:shade val="92000"/>
                <a:hueMod val="22000"/>
                <a:satMod val="220000"/>
                <a:lumMod val="62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282EB108-EDE6-4B8E-957B-D4A69BF580EA}"/>
    </a:ext>
  </a:extLst>
</a:theme>
</file>

<file path=docProps/app.xml><?xml version="1.0" encoding="utf-8"?>
<Properties xmlns="http://schemas.openxmlformats.org/officeDocument/2006/extended-properties" xmlns:vt="http://schemas.openxmlformats.org/officeDocument/2006/docPropsVTypes">
  <Template>Retrospect</Template>
  <TotalTime>583</TotalTime>
  <Words>353</Words>
  <Application>Microsoft Office PowerPoint</Application>
  <PresentationFormat>Широкоэкранный</PresentationFormat>
  <Paragraphs>55</Paragraphs>
  <Slides>13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13</vt:i4>
      </vt:variant>
    </vt:vector>
  </HeadingPairs>
  <TitlesOfParts>
    <vt:vector size="19" baseType="lpstr">
      <vt:lpstr>Arial</vt:lpstr>
      <vt:lpstr>Century Gothic</vt:lpstr>
      <vt:lpstr>Times New Roman</vt:lpstr>
      <vt:lpstr>Wingdings</vt:lpstr>
      <vt:lpstr>Wingdings 3</vt:lpstr>
      <vt:lpstr>Сектор</vt:lpstr>
      <vt:lpstr>ЦЕНТР СОДЕЙСТВИЯ СЕМЕЙНОМУ ВОСПИТАНИЮ «ЦЕНТРАЛЬНЫЙ» ДЕПАРТАМЕНТА ТРУДА И СОЦИАЛЬНОЙ ЗАЩИТЫ НАСЕЛЕНИЯ ГОРОДА МОСКВЫ (ул. Вешняковская 27/а)  </vt:lpstr>
      <vt:lpstr>Цель: ФОРМИРОВАНИЕ ПРЕДСТАВЛЕНИЙ О РАЗЛИЧНЫХ ПРЕДМЕТАХ ОКРУЖАЮЩЕГО МИРА  Задачи: 1.воспитывать интерес и желание расширять свой кругозор, через предметы, которые используют в домашнем обиходе; 2. закрепить знания детей о птицах, деревьях, временах года; 3.развивать творческое мышление, мелкую моторику, навыки конструирования, умение сопровождать речью игровые действия; 4. формировать познавательный интерес, желание наблюдать, исследовать; 5.познакомить с поролоновой губкой, охарактеризовать её, выявить основные свойства; 6. научить детей нетрадиционной технике рисования губкой, упражнять в умении отпечатывать губкой  различные объекты;     </vt:lpstr>
      <vt:lpstr>1 ЭТАП ПОДГОТОВИТЕЛЬНЫЙ</vt:lpstr>
      <vt:lpstr>2 ЭТАП ОСНОВНОЙ</vt:lpstr>
      <vt:lpstr>Ход деятельности:</vt:lpstr>
      <vt:lpstr>Презентация PowerPoint</vt:lpstr>
      <vt:lpstr>Воспитатель:   Правильно, молодцы. Посмотрите, сколько губок в коробке? Дети: Много. Воспитатель: Да. А кто мне скажет, какого они цвета? Дети: Красные, желтые, зеленые, синие, разноцветные. Воспитатель: Ребята, а губки у нас непростые, а волшебные, они могут превращаться в разные предметы. Берем все по губке. Сейчас мы с вами превратимся в волшебников. Закрываем глаза. Три раза повернемся. Открываем глаза, вот мы и волшебники.  Воспитатель: Сначала наша губка превращается в бабочку. Берем губки за длинные стороны, посередине придавливаем пальчиками. Высоко полетела наша бабочка, села на стол, на плечо друга, на нос, на ногу. Здорово! «Солнце утром лишь проснется, Бабочка летает, вьется…»  Воспитатель: А теперь наши волшебные губки превращаются в дорожку. Одна губка возле другой, получилась дорожка. И по этой дорожке пошли гулять наши пальчики. «По ровненькой дорожке шагают наши пальчики-ножки, Раз, два! Раз, два!» Воспитатель: Поиграли. Начинаем изучать наши губки.  Проверим их на ощупь. Какие они? Дети: Мягкие, колючие, шероховатые и т.д. </vt:lpstr>
      <vt:lpstr>«Сравни губки.Какая на ощупь», «счет до 5»</vt:lpstr>
      <vt:lpstr>Упражнения «Бабочка», «Дорожка» </vt:lpstr>
      <vt:lpstr>Воспитатель: Ребята, наша губка, может не только превращаться в разные предметы, она еще умеет пить водичку. Хотите посмотреть?  Эксперимент с губками Взяли губки в ручки. Губки - это наши тучки. Наши тучки легкие. В них нет воды, а в тарелочках у нас с вами водичка. Давайте мы с вами опустим наши губки в водичку. Тучка наша впитала водичку и стала какой? Была легкая, а теперь  стала какая?  Дети: Тяжелая. Воспитатель: Правильно, тяжелая! А теперь нажмите на губку над тарелкой, и  вот из тучки начинается капать дождик. Смотрите ребята, какие весёлые капельки, и наша губка опять стала… легкой. </vt:lpstr>
      <vt:lpstr>Конструирование «Волшебные превращения губки» (дом, стол, стул, диван, башня) </vt:lpstr>
      <vt:lpstr>Художественно- эстетическая деятельность.  Воспитатель: А сейчас, ребята, с помощью наших помощников – губок мы создадим с вами красивые картины. Хотите?  </vt:lpstr>
      <vt:lpstr>Ребята, мы сегодня с вами познакомились с губками. Что мы про них узнали? Какие они? Что необычного можно сделать с помощью губок?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Елена</dc:creator>
  <cp:lastModifiedBy>Елена</cp:lastModifiedBy>
  <cp:revision>26</cp:revision>
  <dcterms:created xsi:type="dcterms:W3CDTF">2024-09-21T16:34:25Z</dcterms:created>
  <dcterms:modified xsi:type="dcterms:W3CDTF">2024-09-22T15:21:57Z</dcterms:modified>
</cp:coreProperties>
</file>