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14" r:id="rId5"/>
    <p:sldId id="283" r:id="rId6"/>
    <p:sldId id="313" r:id="rId7"/>
    <p:sldId id="264" r:id="rId8"/>
    <p:sldId id="278" r:id="rId9"/>
    <p:sldId id="286" r:id="rId10"/>
    <p:sldId id="287" r:id="rId11"/>
    <p:sldId id="293" r:id="rId12"/>
    <p:sldId id="294" r:id="rId13"/>
    <p:sldId id="295" r:id="rId14"/>
    <p:sldId id="289" r:id="rId15"/>
    <p:sldId id="298" r:id="rId16"/>
    <p:sldId id="290" r:id="rId17"/>
    <p:sldId id="299" r:id="rId18"/>
    <p:sldId id="291" r:id="rId19"/>
    <p:sldId id="292" r:id="rId20"/>
    <p:sldId id="296" r:id="rId21"/>
    <p:sldId id="297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01" r:id="rId33"/>
    <p:sldId id="302" r:id="rId34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2615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8355" autoAdjust="0"/>
  </p:normalViewPr>
  <p:slideViewPr>
    <p:cSldViewPr snapToGrid="0" showGuides="1">
      <p:cViewPr varScale="1">
        <p:scale>
          <a:sx n="90" d="100"/>
          <a:sy n="90" d="100"/>
        </p:scale>
        <p:origin x="576" y="66"/>
      </p:cViewPr>
      <p:guideLst>
        <p:guide orient="horz" pos="2184"/>
        <p:guide pos="456"/>
        <p:guide pos="2615"/>
        <p:guide pos="7224"/>
        <p:guide orient="horz" pos="408"/>
        <p:guide orient="horz" pos="1392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7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CA-4754-931B-CFCECB4E70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CA-4754-931B-CFCECB4E70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CA-4754-931B-CFCECB4E70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CA-4754-931B-CFCECB4E70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0.9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8-4A29-AE6F-B656A609D63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CA-43E0-988F-FA3710430C8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CA-43E0-988F-FA3710430C8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6CA-43E0-988F-FA3710430C8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6CA-43E0-988F-FA3710430C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0.18</c:v>
                </c:pt>
                <c:pt idx="2">
                  <c:v>0.45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CA-43E0-988F-FA3710430C8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85-4854-B914-6ECABC7AD43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85-4854-B914-6ECABC7AD43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85-4854-B914-6ECABC7AD43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F85-4854-B914-6ECABC7AD4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0.92</c:v>
                </c:pt>
                <c:pt idx="1">
                  <c:v>0.05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85-4854-B914-6ECABC7AD43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9C-4663-92EC-440F61F9F3A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9C-4663-92EC-440F61F9F3A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9C-4663-92EC-440F61F9F3A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9C-4663-92EC-440F61F9F3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0.83</c:v>
                </c:pt>
                <c:pt idx="1">
                  <c:v>0.12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9C-4663-92EC-440F61F9F3A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A9-4C4A-962A-B791D7F756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A9-4C4A-962A-B791D7F756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A9-4C4A-962A-B791D7F756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A9-4C4A-962A-B791D7F756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</c:v>
                </c:pt>
                <c:pt idx="1">
                  <c:v>0.38</c:v>
                </c:pt>
                <c:pt idx="2">
                  <c:v>0.28999999999999998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9-4C4A-962A-B791D7F756C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E7-42BC-BF36-DE488C82D061}"/>
              </c:ext>
            </c:extLst>
          </c:dPt>
          <c:dPt>
            <c:idx val="1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E7-42BC-BF36-DE488C82D061}"/>
              </c:ext>
            </c:extLst>
          </c:dPt>
          <c:dPt>
            <c:idx val="2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0E7-42BC-BF36-DE488C82D061}"/>
              </c:ext>
            </c:extLst>
          </c:dPt>
          <c:dPt>
            <c:idx val="3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0E7-42BC-BF36-DE488C82D0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</c:v>
                </c:pt>
                <c:pt idx="1">
                  <c:v>0.08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E7-42BC-BF36-DE488C82D0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31-4EEA-B385-69516D9ABB7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31-4EEA-B385-69516D9ABB7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31-4EEA-B385-69516D9ABB77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31-4EEA-B385-69516D9ABB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0.12</c:v>
                </c:pt>
                <c:pt idx="1">
                  <c:v>0.2</c:v>
                </c:pt>
                <c:pt idx="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31-4EEA-B385-69516D9ABB7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D8-48A5-9E0E-20FBEFE04D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D8-48A5-9E0E-20FBEFE04D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FD8-48A5-9E0E-20FBEFE04D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FD8-48A5-9E0E-20FBEFE04D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2BF-4D65-ABD9-F2E958A9C7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2BF-4D65-ABD9-F2E958A9C7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2BF-4D65-ABD9-F2E958A9C7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2BF-4D65-ABD9-F2E958A9C7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0%</c:formatCode>
                <c:ptCount val="8"/>
                <c:pt idx="0">
                  <c:v>0.02</c:v>
                </c:pt>
                <c:pt idx="1">
                  <c:v>0.03</c:v>
                </c:pt>
                <c:pt idx="2">
                  <c:v>0.06</c:v>
                </c:pt>
                <c:pt idx="3">
                  <c:v>0.01</c:v>
                </c:pt>
                <c:pt idx="4">
                  <c:v>0.05</c:v>
                </c:pt>
                <c:pt idx="5">
                  <c:v>0.03</c:v>
                </c:pt>
                <c:pt idx="6">
                  <c:v>0.02</c:v>
                </c:pt>
                <c:pt idx="7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D8-48A5-9E0E-20FBEFE04DE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BE1-466B-9050-908D006AA631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BE1-466B-9050-908D006AA631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BE1-466B-9050-908D006AA631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BE1-466B-9050-908D006AA6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0.46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E1-466B-9050-908D006AA63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62-47BC-8D63-C91276D20DA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62-47BC-8D63-C91276D20DA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62-47BC-8D63-C91276D20DA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62-47BC-8D63-C91276D20D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0.9</c:v>
                </c:pt>
                <c:pt idx="1">
                  <c:v>0.03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62-47BC-8D63-C91276D20DA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5127BB8-36A9-6BFA-7007-D84F31270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5923C2-8767-F856-585C-DC1948C11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C1EE0FE1-C1AE-438C-80CA-3F17763C7BAA}" type="datetime1">
              <a:rPr lang="ru-RU" smtClean="0"/>
              <a:t>17.12.2024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68407F-B311-7FF6-2ACB-3FAF0BF3A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B6A444-69DF-AE10-DCD7-A23AEE20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B3BF5047-6CED-44CC-A86C-D48A653D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9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881A9969-620E-490B-B914-18D852C2844E}" type="datetime1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339D21CC-DD94-204E-93C8-E1AAF3084C8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9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7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8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svg"/><Relationship Id="rId7" Type="http://schemas.openxmlformats.org/officeDocument/2006/relationships/image" Target="../media/image1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2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ru-MO" sz="59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3" name="Текст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Нижний колонтитул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" name="Текст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" name="Номер слайда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8" name="Полилиния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Название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Графический объект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ru-MO" sz="1800"/>
            </a:lvl1pPr>
            <a:lvl2pPr marL="283464">
              <a:defRPr lang="ru-MO" sz="1800"/>
            </a:lvl2pPr>
            <a:lvl3pPr marL="566928">
              <a:defRPr lang="ru-MO" sz="1600"/>
            </a:lvl3pPr>
            <a:lvl4pPr marL="758952">
              <a:defRPr lang="ru-MO" sz="1400"/>
            </a:lvl4pPr>
            <a:lvl5pPr marL="1042416">
              <a:defRPr lang="ru-MO"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Графический объект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34" name="Графический объект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46" name="Нижний колонтитул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47" name="Номер слайда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Графический объект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72" name="Графический объект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Графический объект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Графический объект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Овал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26" name="Графический объект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ru-MO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ru-MO" sz="1800">
                <a:solidFill>
                  <a:schemeClr val="tx1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Полилиния: Фигура 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MO"/>
              </a:defPPr>
            </a:lstStyle>
            <a:p>
              <a:pPr rtl="0"/>
              <a:endParaRPr lang="ru-RU" noProof="0"/>
            </a:p>
          </p:txBody>
        </p:sp>
        <p:pic>
          <p:nvPicPr>
            <p:cNvPr id="55" name="Графический объект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ru-MO" sz="1800"/>
            </a:lvl1pPr>
            <a:lvl2pPr marL="283464">
              <a:defRPr lang="ru-MO" sz="1800"/>
            </a:lvl2pPr>
            <a:lvl3pPr marL="566928">
              <a:defRPr lang="ru-MO" sz="1600"/>
            </a:lvl3pPr>
            <a:lvl4pPr marL="758952">
              <a:defRPr lang="ru-MO" sz="1400"/>
            </a:lvl4pPr>
            <a:lvl5pPr marL="1042416">
              <a:defRPr lang="ru-MO"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11" name="Полилиния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0" name="Нижний колонтитул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61" name="Номер слайда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Название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ru-MO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MO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MO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ru-MO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ru-MO" sz="2400">
                <a:solidFill>
                  <a:schemeClr val="tx1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Графический объект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40" name="Нижний колонтитул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41" name="Номер слайда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Графический объект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ru-MO" sz="55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7" name="Графический объект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9" name="Графический объект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9" name="Полилиния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26" name="Графический объект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ru-MO" sz="1800">
                <a:solidFill>
                  <a:schemeClr val="tx1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—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75" name="Заголовок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Графический объект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Графический объект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3" name="Полилиния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5" name="Полилиния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7" name="Полилиния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29" name="Графический объект 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Рисунок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6" name="Рисунок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0" name="Текст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7" name="Текст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Текст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9" name="Текст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Текст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2" name="Рисунок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3" name="Рисунок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6" name="Текст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4" name="Текст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—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Графический объект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Рисунок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6" name="Рисунок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0" name="Текст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7" name="Текст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Текст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9" name="Текст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Текст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2" name="Рисунок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3" name="Рисунок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6" name="Текст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4" name="Текст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5" name="Заголовок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31" name="Рисунок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7" name="Текст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8" name="Текст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9" name="Рисунок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0" name="Рисунок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1" name="Текст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MO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Графический объект 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ru-MO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790774FB-683E-423F-A4DA-6549C66EB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Утилизация медицинских отходов: исследование современных методов и их влияния на окружающую среду и здоровье человека</a:t>
            </a:r>
          </a:p>
        </p:txBody>
      </p:sp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id="{4949F016-E284-4754-ACB9-4434CB396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520" y="6115634"/>
            <a:ext cx="5943600" cy="41148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Подготовили: Иван Мокрушин     Александр Шик</a:t>
            </a:r>
          </a:p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Руководитель: Азарова Н. Р.</a:t>
            </a: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737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C7C0F67-88F7-4E6F-AC9F-1792CBE2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38D8E5-753D-46A5-B174-4F9D38D8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Плазменный метод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6C9ACEF-90D6-47E6-B3D1-8533C8CBCD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2274" y="1508760"/>
            <a:ext cx="5181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9D8BD742-CD01-45F9-8F59-8D85A2BC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08760"/>
            <a:ext cx="53637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Достоинства: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Переработка отходов любых классов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Экологичность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 требует сортировки мусора на фракции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Пассивное образование энергии.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FF21C7-FFA2-4804-98D6-8A52F3CD80C2}"/>
              </a:ext>
            </a:extLst>
          </p:cNvPr>
          <p:cNvSpPr txBox="1"/>
          <p:nvPr/>
        </p:nvSpPr>
        <p:spPr>
          <a:xfrm>
            <a:off x="6094228" y="4486963"/>
            <a:ext cx="6097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Недостатки: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Дороговизна установки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11723775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054CE392-71D0-46A1-A339-037A0D114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" name="Объект 33">
            <a:extLst>
              <a:ext uri="{FF2B5EF4-FFF2-40B4-BE49-F238E27FC236}">
                <a16:creationId xmlns:a16="http://schemas.microsoft.com/office/drawing/2014/main" id="{75BC5DFC-8E8D-4736-8468-060959BFA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</a:rPr>
              <a:t>Альтернативные методы обеззараживания медицинских отходов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5C45061F-8E34-4068-8306-8F52D1438E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4101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66D43-2769-4AAD-95B6-6F4619BD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Химический метод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ADFB53A-94FA-4F80-B043-E08777199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735" y="1733107"/>
            <a:ext cx="6874334" cy="38702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8C972EC-B8F4-4622-9768-22684E5C4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E80CE-4925-4498-8909-6C8F96E413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43922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002B23-4D10-4D5C-9410-3918A410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Sterimed-1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A6BC51D-093E-4FF2-957F-59F7F1080D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0063370B-3F6B-4727-99B2-EBAB74CD6B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Достоинства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Небольшие габариты оборудования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Отсутствие образования  в ходе обеззараживания токсичных веществ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Меньшая стоимость по сравнению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инсенераторами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Возможно разместить в ЛПУ</a:t>
            </a:r>
          </a:p>
          <a:p>
            <a:pPr marL="0" indent="0">
              <a:buNone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Недостатки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Необходимо постоянного использования дорогого запатентованного дезинфектанта</a:t>
            </a:r>
          </a:p>
          <a:p>
            <a:pPr marL="0" indent="0">
              <a:buNone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A3F2-7F30-4C5B-B778-B138326B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7" name="Текст 24">
            <a:extLst>
              <a:ext uri="{FF2B5EF4-FFF2-40B4-BE49-F238E27FC236}">
                <a16:creationId xmlns:a16="http://schemas.microsoft.com/office/drawing/2014/main" id="{359345EF-12CF-4048-AD0B-D90BF9454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793971"/>
            <a:ext cx="621792" cy="6217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6139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0DD06-3B5B-4CE3-ABD2-33B6A014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Термохимический метод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5264502-136D-46B9-8CBD-2BD2DAF19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480" y="1759971"/>
            <a:ext cx="6071800" cy="404548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C4FA610-68F1-4119-B3F7-9F8463992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D9530A-7746-4CEC-B13B-DAD7160751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3998422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4">
            <a:extLst>
              <a:ext uri="{FF2B5EF4-FFF2-40B4-BE49-F238E27FC236}">
                <a16:creationId xmlns:a16="http://schemas.microsoft.com/office/drawing/2014/main" id="{E4914EFC-70AE-4962-A838-7915F6219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A5EF6E31-D2B5-460B-A169-3C0F5017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Newster</a:t>
            </a:r>
            <a:endParaRPr lang="ru-RU" dirty="0"/>
          </a:p>
        </p:txBody>
      </p:sp>
      <p:pic>
        <p:nvPicPr>
          <p:cNvPr id="27" name="Объект 26">
            <a:extLst>
              <a:ext uri="{FF2B5EF4-FFF2-40B4-BE49-F238E27FC236}">
                <a16:creationId xmlns:a16="http://schemas.microsoft.com/office/drawing/2014/main" id="{FFAE1017-1328-4550-B709-704CBC3D15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6184" y="1962133"/>
            <a:ext cx="4833617" cy="4164347"/>
          </a:xfrm>
        </p:spPr>
      </p:pic>
      <p:sp>
        <p:nvSpPr>
          <p:cNvPr id="24" name="Объект 23">
            <a:extLst>
              <a:ext uri="{FF2B5EF4-FFF2-40B4-BE49-F238E27FC236}">
                <a16:creationId xmlns:a16="http://schemas.microsoft.com/office/drawing/2014/main" id="{F95C28C6-7167-4897-8A8E-EE1311BA6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7414"/>
            <a:ext cx="5181600" cy="514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Достоинства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Возможность разместить в ЛПУ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Хорошая производительность и высокая степень измельчения</a:t>
            </a:r>
          </a:p>
          <a:p>
            <a:pPr marL="0" indent="0">
              <a:buNone/>
            </a:pP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Недостатки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Токсичность и взрывоопасность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Дороговизна сменных ножей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Раздражение слизистых оболочек у персонала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Повышенная шумность во время работы</a:t>
            </a:r>
          </a:p>
        </p:txBody>
      </p:sp>
    </p:spTree>
    <p:extLst>
      <p:ext uri="{BB962C8B-B14F-4D97-AF65-F5344CB8AC3E}">
        <p14:creationId xmlns:p14="http://schemas.microsoft.com/office/powerpoint/2010/main" val="348077051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A230ED-B7F0-4D6D-9CE5-C15972E1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Анонимное анкетирование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659800-4072-4FC1-979D-12ACBCF54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334"/>
            <a:ext cx="5886765" cy="550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0E00687-A161-4D50-8534-4602A0015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91" y="1487358"/>
            <a:ext cx="6671757" cy="537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34">
            <a:extLst>
              <a:ext uri="{FF2B5EF4-FFF2-40B4-BE49-F238E27FC236}">
                <a16:creationId xmlns:a16="http://schemas.microsoft.com/office/drawing/2014/main" id="{86600202-D44B-4D18-B30E-808266C90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793971"/>
            <a:ext cx="621792" cy="621792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31251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A230ED-B7F0-4D6D-9CE5-C15972E1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Анонимное анкетирование</a:t>
            </a:r>
          </a:p>
        </p:txBody>
      </p:sp>
      <p:sp>
        <p:nvSpPr>
          <p:cNvPr id="12" name="Текст 34">
            <a:extLst>
              <a:ext uri="{FF2B5EF4-FFF2-40B4-BE49-F238E27FC236}">
                <a16:creationId xmlns:a16="http://schemas.microsoft.com/office/drawing/2014/main" id="{86600202-D44B-4D18-B30E-808266C90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793971"/>
            <a:ext cx="621792" cy="621792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81947-CF75-4553-A2AD-25BB31E15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34631354-3995-4484-A20E-FBF334CD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" y="21673"/>
            <a:ext cx="6223522" cy="683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DEBE7D-4587-4C5F-AC4C-15CC9808A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78" y="21673"/>
            <a:ext cx="62235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473917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A230ED-B7F0-4D6D-9CE5-C15972E1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Анонимное анкетирование</a:t>
            </a:r>
          </a:p>
        </p:txBody>
      </p:sp>
      <p:sp>
        <p:nvSpPr>
          <p:cNvPr id="12" name="Текст 34">
            <a:extLst>
              <a:ext uri="{FF2B5EF4-FFF2-40B4-BE49-F238E27FC236}">
                <a16:creationId xmlns:a16="http://schemas.microsoft.com/office/drawing/2014/main" id="{86600202-D44B-4D18-B30E-808266C90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793971"/>
            <a:ext cx="621792" cy="621792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6FF5B8-0607-4366-B4E3-A2520724B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92C2285A-A27F-4B74-B038-16ABA9105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" y="0"/>
            <a:ext cx="1115001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B71D0E-DB41-4414-825C-A6511C604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4327450"/>
            <a:ext cx="11079126" cy="253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06991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A2B3C-C796-4144-A256-08BF7D85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анкетирования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60B4F0-BD03-4042-8FB3-8386694D7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Через какой промежуток времени мед отходы помещают в холодильник, если они не были вовремя вывезены с места сбора отходов</a:t>
            </a:r>
            <a:r>
              <a:rPr lang="en-US" sz="1800" dirty="0"/>
              <a:t>?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Через 12 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Через 24 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Через 48 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240BBD-678A-4545-B7B4-7C7C3B354F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0AC1877-983E-49B9-94D2-BB92B5F75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376857"/>
              </p:ext>
            </p:extLst>
          </p:nvPr>
        </p:nvGraphicFramePr>
        <p:xfrm>
          <a:off x="3413050" y="3148994"/>
          <a:ext cx="6778847" cy="329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28387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D6DF6-5B25-79AF-09F2-0008B7DD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5400" dirty="0"/>
              <a:t>Актуальность работы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49DED-F98B-AA29-6402-0A09C4EF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2800" dirty="0"/>
              <a:t>Экологическая проблема современности </a:t>
            </a:r>
          </a:p>
        </p:txBody>
      </p:sp>
      <p:sp>
        <p:nvSpPr>
          <p:cNvPr id="48" name="Текст 47">
            <a:extLst>
              <a:ext uri="{FF2B5EF4-FFF2-40B4-BE49-F238E27FC236}">
                <a16:creationId xmlns:a16="http://schemas.microsoft.com/office/drawing/2014/main" id="{B79EAB77-EA1B-845C-B39D-F4147B3C0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1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AF7CB-A8CE-582C-C1DB-E6D72AC69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973759"/>
            <a:ext cx="8659368" cy="749808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2800" dirty="0"/>
              <a:t>Влияние на качество жизни людей</a:t>
            </a:r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id="{9AD6ED5E-6255-A10D-1B61-1C38A65A0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79308" y="3868603"/>
            <a:ext cx="960120" cy="9601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3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C403DC-3521-3A53-9255-0D192EBD4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2914650"/>
            <a:ext cx="8659368" cy="749808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2800" dirty="0"/>
              <a:t>Вред окружающей среде</a:t>
            </a:r>
          </a:p>
        </p:txBody>
      </p:sp>
      <p:sp>
        <p:nvSpPr>
          <p:cNvPr id="50" name="Текст 49">
            <a:extLst>
              <a:ext uri="{FF2B5EF4-FFF2-40B4-BE49-F238E27FC236}">
                <a16:creationId xmlns:a16="http://schemas.microsoft.com/office/drawing/2014/main" id="{725D92A4-EE14-BE47-EFF6-F0FD3F4AE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79308" y="2809494"/>
            <a:ext cx="960120" cy="9601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2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2545FBC-2F5C-8772-F385-63E103558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4969764"/>
            <a:ext cx="8659368" cy="749808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2800" dirty="0"/>
              <a:t>Новые разработки и технологии</a:t>
            </a:r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B834A08F-B9C1-B3EF-25F5-A69D401C8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79308" y="4864608"/>
            <a:ext cx="960120" cy="9601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5285080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443E6-ACFC-4DF1-9863-CF4EC379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A3545-CE37-4247-A391-13683382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Количество какой группы отходов формируется больше всех остальных в вашем отделении ЛПУ</a:t>
            </a:r>
            <a:r>
              <a:rPr lang="en-US" sz="1800" dirty="0"/>
              <a:t>?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Класс 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Класс Б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Класс В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6504E3-C991-4CD7-9A80-615EEFDB8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1CDD4CE-069D-45F8-A4BE-8A0BA6259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358002"/>
              </p:ext>
            </p:extLst>
          </p:nvPr>
        </p:nvGraphicFramePr>
        <p:xfrm>
          <a:off x="3413050" y="3148994"/>
          <a:ext cx="6778847" cy="329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21090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05090-65E3-4D71-B2BD-DDB67C6D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FBAF9-FA72-4A33-9250-FC8421FEA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Каким методом происходит утилизация медицинских отходов в вашем ЛПУ</a:t>
            </a:r>
            <a:r>
              <a:rPr lang="en-US" sz="1800" dirty="0"/>
              <a:t>?</a:t>
            </a:r>
            <a:endParaRPr lang="ru-RU" sz="1800" dirty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err="1"/>
              <a:t>Инсинерация</a:t>
            </a:r>
            <a:r>
              <a:rPr lang="ru-RU" sz="1800" dirty="0"/>
              <a:t> (сжигание)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Пиролиз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Плазменный метод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FC6B2-CA15-4E5F-9DA0-FE006FEBC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5FAF07E-7317-41A7-9A5A-A61E3FEA7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738863"/>
              </p:ext>
            </p:extLst>
          </p:nvPr>
        </p:nvGraphicFramePr>
        <p:xfrm>
          <a:off x="3880883" y="3429000"/>
          <a:ext cx="6778847" cy="329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684558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B46F8-A0D4-4766-A54A-EE95E991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976E5-EFFF-4C03-8317-CC45E2C28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Вы уверены, что правила утилизации мед отходов соблюдаются в вашем медицинском учреждении</a:t>
            </a:r>
            <a:r>
              <a:rPr lang="en-US" sz="1800" dirty="0"/>
              <a:t>?</a:t>
            </a:r>
            <a:endParaRPr lang="ru-RU" sz="1800" dirty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Полностью уверен(а)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В основном уверен(а)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Частично уверен(а)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Не уверен(а)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A76703-A69E-458A-9590-C1F72DC3D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087E25F-68AF-488E-B4E3-59FF185C9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469984"/>
              </p:ext>
            </p:extLst>
          </p:nvPr>
        </p:nvGraphicFramePr>
        <p:xfrm>
          <a:off x="4008474" y="3558560"/>
          <a:ext cx="6778847" cy="329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067010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9D4FD-9E8B-4009-9852-ED5BEEBD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6E080-A0E6-4D3A-A7E1-0ECDB7FC4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Какой из методов утилизации по вашему мнению считается более экологически опасным по сравнению с остальными</a:t>
            </a:r>
            <a:r>
              <a:rPr lang="en-US" sz="1800" dirty="0"/>
              <a:t>?</a:t>
            </a:r>
            <a:endParaRPr lang="ru-RU" sz="1800" dirty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err="1"/>
              <a:t>Инсенерция</a:t>
            </a:r>
            <a:r>
              <a:rPr lang="ru-RU" sz="1800" dirty="0"/>
              <a:t> (сжигание)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Химический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Захоронение в земле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C68C61-BDDA-478E-97B9-993304CE2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4AA9CE2-7874-441F-87C1-8F5636341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837243"/>
              </p:ext>
            </p:extLst>
          </p:nvPr>
        </p:nvGraphicFramePr>
        <p:xfrm>
          <a:off x="4082902" y="3558560"/>
          <a:ext cx="6778847" cy="329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747149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EDF22-3342-4237-AC1C-31D9375B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D2E0A-779F-4083-8BCD-CE3D636A9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Какой вид утилизации мед отходов считаете наиболее эффективным с точки зрения безопасности для окружающей среды</a:t>
            </a:r>
            <a:r>
              <a:rPr lang="en-US" sz="1800" dirty="0"/>
              <a:t>?</a:t>
            </a:r>
            <a:endParaRPr lang="ru-RU" sz="1800" dirty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err="1"/>
              <a:t>Инсинерация</a:t>
            </a:r>
            <a:r>
              <a:rPr lang="ru-RU" sz="1800" dirty="0"/>
              <a:t> (сжигание)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Пиролиз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Плазменный метод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33F89-BEAE-4780-BB60-ACA640BA51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BE69AC7-4EBE-43D7-9B9D-D66C9FDB8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601906"/>
              </p:ext>
            </p:extLst>
          </p:nvPr>
        </p:nvGraphicFramePr>
        <p:xfrm>
          <a:off x="4082902" y="3558560"/>
          <a:ext cx="6778847" cy="329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18512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7A4EE-D722-422F-ABCC-60F657D0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AC950-0FB2-4D91-B3A8-DC907E16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2" y="1724388"/>
            <a:ext cx="10716768" cy="3630168"/>
          </a:xfrm>
        </p:spPr>
        <p:txBody>
          <a:bodyPr>
            <a:normAutofit/>
          </a:bodyPr>
          <a:lstStyle/>
          <a:p>
            <a:r>
              <a:rPr lang="ru-RU" sz="1600" dirty="0"/>
              <a:t>Какие риски для окружающей среды могут нести неправильная утилизация мед отходов</a:t>
            </a:r>
            <a:r>
              <a:rPr lang="en-US" sz="1600" dirty="0"/>
              <a:t>?</a:t>
            </a:r>
            <a:endParaRPr lang="ru-RU" sz="1600" dirty="0"/>
          </a:p>
          <a:p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Загрязнение почвы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Распространение инфекций и бактерий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Воздействие на животный мир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Распространение токсичных металлов в окружающую среду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Образование загрязняющих веществ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Загрязнение питьевой воды, поверхностных и грунтовых вод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Выбросы </a:t>
            </a:r>
            <a:r>
              <a:rPr lang="ru-RU" sz="1600" dirty="0" err="1"/>
              <a:t>хим</a:t>
            </a:r>
            <a:r>
              <a:rPr lang="ru-RU" sz="1600" dirty="0"/>
              <a:t> веществ в окружающую среду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Все выше перечисленное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DB74DB-27D7-4D30-AE84-5C938099F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456FA12-0E19-4A84-9183-11859A64C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732087"/>
              </p:ext>
            </p:extLst>
          </p:nvPr>
        </p:nvGraphicFramePr>
        <p:xfrm>
          <a:off x="5916245" y="3995575"/>
          <a:ext cx="6188147" cy="271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684383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69DBE-1736-4F85-BE59-98E6B431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A9CD4-A4B6-4248-BAD9-77B0CB9C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Как вы оцениваете влияние утилизации мед отходов на окружающую среду</a:t>
            </a:r>
            <a:r>
              <a:rPr lang="en-US" sz="1800" dirty="0"/>
              <a:t>?</a:t>
            </a:r>
            <a:endParaRPr lang="ru-RU" sz="1800" dirty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Очень негативное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Негативное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Нейтральное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F3F8C3-BC0C-4B78-901F-D2A23E076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64BF4B4-0D1B-45B0-A05A-30150F999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112882"/>
              </p:ext>
            </p:extLst>
          </p:nvPr>
        </p:nvGraphicFramePr>
        <p:xfrm>
          <a:off x="3285460" y="3429000"/>
          <a:ext cx="6778847" cy="329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608684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9ADC0-6C12-478A-89B6-1D7FB02E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90B42-B7E5-4C92-90BB-D82C4547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Как вы думаете, неправильная утилизация мед отходов может повлиять на здоровье человека</a:t>
            </a:r>
            <a:r>
              <a:rPr lang="en-US" sz="1800" dirty="0"/>
              <a:t>?</a:t>
            </a:r>
            <a:endParaRPr lang="ru-RU" sz="1800" dirty="0"/>
          </a:p>
          <a:p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Да, может негативно повлиять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Нет, не может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Возможно, в некоторых случаях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0AF0BE-06A5-42FE-9454-BA836B0D6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7030A0"/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377818B-C370-41E0-B749-61F3F8C08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475842"/>
              </p:ext>
            </p:extLst>
          </p:nvPr>
        </p:nvGraphicFramePr>
        <p:xfrm>
          <a:off x="5413153" y="3301409"/>
          <a:ext cx="6778847" cy="329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929813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8ADD0-5CF1-43E8-9BE2-2883471D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2CF10-B084-4E90-BC64-3C041ADF5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Какие меры безопасности и контрольные механизмы, на ваш взгляд следует усилить для минимизации влияния утилизации мед отходов на окружающую среду и здоровье людей</a:t>
            </a:r>
            <a:r>
              <a:rPr lang="en-US" sz="1600" dirty="0"/>
              <a:t>?</a:t>
            </a:r>
            <a:endParaRPr lang="ru-RU" sz="1600" dirty="0"/>
          </a:p>
          <a:p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Обучение персонала по правилам утилизации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Регулярный мониторинг процесса утилизации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Использование более безопасных методов утилизации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Усиление контроля над процессом утилизации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C4F810-BCC9-456C-9795-EF7D527D2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2C5DBFA-6EB3-47B5-B108-7E5D44E30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465232"/>
              </p:ext>
            </p:extLst>
          </p:nvPr>
        </p:nvGraphicFramePr>
        <p:xfrm>
          <a:off x="5768941" y="4369982"/>
          <a:ext cx="5699051" cy="248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53791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5F14DE1C-6FA9-4AA3-BAF4-5DCA54A38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23A0D-B7AF-49FE-B0C1-BA7B191A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7586A5F-49B4-40F1-BEDE-07E395E9F0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 1)Необходимо внедрять новые методы утилизации медицинских отходов или улучшать существующие</a:t>
            </a:r>
          </a:p>
          <a:p>
            <a:pPr marL="0" indent="0">
              <a:buNone/>
            </a:pPr>
            <a:r>
              <a:rPr lang="ru-RU" b="1" dirty="0"/>
              <a:t>2)Создание инновационных очистительных сооружений для </a:t>
            </a:r>
            <a:r>
              <a:rPr lang="ru-RU" b="1" dirty="0" err="1"/>
              <a:t>инсинераторов</a:t>
            </a:r>
            <a:r>
              <a:rPr lang="ru-RU" b="1" dirty="0"/>
              <a:t> 3)Проводить обучение персонала по правилам утилизации</a:t>
            </a:r>
          </a:p>
          <a:p>
            <a:pPr marL="0" indent="0">
              <a:buNone/>
            </a:pPr>
            <a:r>
              <a:rPr lang="ru-RU" b="1" dirty="0"/>
              <a:t>4)Внедрять системы(службы) контроля за процессом утилизации отходов.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15C5B589-88C8-487C-9A11-14CCA7B400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2008281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4540165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E4F8E65C-B6AA-4AD3-9ABA-DB0D6068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7D3B67A4-840B-4F2D-A622-3126D47FA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Цель работы: исследовать различные методы утилизации мед отходов и определить самые эффективные и экологически безопасные для окружающей среды и здоровья человека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F53B982-4A90-4ADB-B939-957B67335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3473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62CA9710-0CD0-479B-AD49-ADB268B5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853" y="2640125"/>
            <a:ext cx="3828268" cy="2070098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235046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Основные задачи…</a:t>
            </a:r>
          </a:p>
        </p:txBody>
      </p:sp>
    </p:spTree>
    <p:extLst>
      <p:ext uri="{BB962C8B-B14F-4D97-AF65-F5344CB8AC3E}">
        <p14:creationId xmlns:p14="http://schemas.microsoft.com/office/powerpoint/2010/main" val="41633518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Задачи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2BA91497-60EB-6CC6-BE1A-11323E8A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7969102" cy="357835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342900" indent="-342900" rtl="0">
              <a:buFont typeface="+mj-lt"/>
              <a:buAutoNum type="arabicPeriod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Оценить эффективность существующих методов утилизации мед отходов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Изучить влияние различных методов утилизации мед отходов на экологию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Провести опрос медперсонала по утилизации медицинских отходов</a:t>
            </a:r>
          </a:p>
          <a:p>
            <a:pPr marL="342900" indent="-342900" rtl="0">
              <a:buFont typeface="+mj-lt"/>
              <a:buAutoNum type="arabicPeriod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Разработать рекомендации по улучшению системы утилизации мед отходов для улучшения экологической обстановки</a:t>
            </a: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3BCC3C-A366-4FDB-89BD-4CFAD88CA4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233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9D7A8-C05F-4EFA-8097-0D1696BA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отходов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D9D97B6-C766-4A20-A97B-3B01CB731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031" y="1914321"/>
            <a:ext cx="8096250" cy="39433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D22D6DE-D1B5-4DCD-93BE-E3A3EC245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8416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5F3A15-1B8D-4887-88D6-8E2F8952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Термические методы утилизации мед отходов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1CD2A0E-3356-4DDA-BD30-FD7333D93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542C08A-7670-4554-B212-62908C4C7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408" y="1604453"/>
            <a:ext cx="6521183" cy="434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5506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41AE918-0C13-45C5-8391-2FD3F2C9D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C8EB84-31AD-4176-BDC6-D888F2CA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Инсинерация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(сжигание)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B3E4C9B-93E5-4C43-A616-402F0A3150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2923" y="1478737"/>
            <a:ext cx="5181600" cy="362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0ACF0408-5576-4900-A99F-FC9D65804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05" y="1508760"/>
            <a:ext cx="56252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Недостатки: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Образование диоксинов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Загрязнение ртутью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Выбросы тяжелых металлов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17EC2167-8509-48AF-A32E-3CF20CF8E23E}"/>
              </a:ext>
            </a:extLst>
          </p:cNvPr>
          <p:cNvSpPr txBox="1">
            <a:spLocks/>
          </p:cNvSpPr>
          <p:nvPr/>
        </p:nvSpPr>
        <p:spPr>
          <a:xfrm>
            <a:off x="6094405" y="3429000"/>
            <a:ext cx="60975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MO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Достоинства: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Утилизация отходов на месте их образования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Быстрая утилизация отходов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Производство тепла, используемого на собственные нужды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6722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4521314-711A-4F91-B3D1-E242D80DE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879C7F-5EA1-460B-BCA6-5B60976D8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Пиролиз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9B9ED16-A7A6-4E49-BE8D-E527E09CF9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2274" y="1485386"/>
            <a:ext cx="5181600" cy="388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A33CFA98-7052-4358-A02D-D0FF6A306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094074"/>
            <a:ext cx="5363726" cy="1585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Недостатки: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Сложность системы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Дороговизна установки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Необходимость большого числа рабочих, которые будут следить за сжиганием мусора.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677E339A-2BAB-43BE-8114-23704C6FBA01}"/>
              </a:ext>
            </a:extLst>
          </p:cNvPr>
          <p:cNvSpPr txBox="1">
            <a:spLocks/>
          </p:cNvSpPr>
          <p:nvPr/>
        </p:nvSpPr>
        <p:spPr>
          <a:xfrm>
            <a:off x="6096000" y="1508760"/>
            <a:ext cx="5363726" cy="158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MO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Достоинства: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 образуются диоксины и фураны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Управляемое сжигание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4569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55_TF22529792_Win32" id="{EE8A55A7-95BF-46D2-BEF5-69105C7C8018}" vid="{B0BAEA70-84AF-47A9-8130-5F850E3EFA4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8276AD-CB4C-4924-820E-BC63C6793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65A588-1D2A-427C-AA32-A236D95C8F8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Метрополитен</Template>
  <TotalTime>901</TotalTime>
  <Words>614</Words>
  <Application>Microsoft Office PowerPoint</Application>
  <PresentationFormat>Широкоэкранный</PresentationFormat>
  <Paragraphs>143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Calibri</vt:lpstr>
      <vt:lpstr>Тема Office</vt:lpstr>
      <vt:lpstr>Утилизация медицинских отходов: исследование современных методов и их влияния на окружающую среду и здоровье человека</vt:lpstr>
      <vt:lpstr>Актуальность работы</vt:lpstr>
      <vt:lpstr>Цель</vt:lpstr>
      <vt:lpstr>Основные задачи…</vt:lpstr>
      <vt:lpstr>Задачи</vt:lpstr>
      <vt:lpstr>Классификация отходов</vt:lpstr>
      <vt:lpstr>Термические методы утилизации мед отходов</vt:lpstr>
      <vt:lpstr>Инсинерация (сжигание)</vt:lpstr>
      <vt:lpstr>Пиролиз</vt:lpstr>
      <vt:lpstr>Плазменный метод</vt:lpstr>
      <vt:lpstr>Презентация PowerPoint</vt:lpstr>
      <vt:lpstr>Химический метод</vt:lpstr>
      <vt:lpstr>Sterimed-1</vt:lpstr>
      <vt:lpstr>Термохимический метод</vt:lpstr>
      <vt:lpstr>Newster</vt:lpstr>
      <vt:lpstr>Анонимное анкетирование</vt:lpstr>
      <vt:lpstr>Анонимное анкетирование</vt:lpstr>
      <vt:lpstr>Анонимное анкетирование</vt:lpstr>
      <vt:lpstr>Результаты анкетирования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Утилизация отходов: современные методы и их влияние на окружающую среду</dc:title>
  <dc:creator>User</dc:creator>
  <cp:lastModifiedBy>User</cp:lastModifiedBy>
  <cp:revision>11</cp:revision>
  <dcterms:created xsi:type="dcterms:W3CDTF">2024-02-21T14:59:39Z</dcterms:created>
  <dcterms:modified xsi:type="dcterms:W3CDTF">2024-12-17T07:38:34Z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