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62" r:id="rId3"/>
    <p:sldId id="264" r:id="rId4"/>
    <p:sldId id="257" r:id="rId5"/>
    <p:sldId id="258" r:id="rId6"/>
    <p:sldId id="263" r:id="rId7"/>
    <p:sldId id="265" r:id="rId8"/>
    <p:sldId id="266" r:id="rId9"/>
    <p:sldId id="277" r:id="rId10"/>
    <p:sldId id="268" r:id="rId11"/>
    <p:sldId id="269" r:id="rId12"/>
    <p:sldId id="273" r:id="rId13"/>
    <p:sldId id="274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15C8A-0753-4B2D-9C54-DBFD6EDF091E}" type="datetimeFigureOut">
              <a:rPr lang="ru-RU" smtClean="0"/>
              <a:pPr/>
              <a:t>03.02.2023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23A11-301C-4788-B579-D57EDE436B4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800" smtClean="0"/>
              <a:t>     Методы и приемы работы с текстом на уроках литературы </a:t>
            </a:r>
          </a:p>
          <a:p>
            <a:pPr algn="ctr">
              <a:buNone/>
            </a:pPr>
            <a:endParaRPr lang="ru-RU" sz="4800" smtClean="0"/>
          </a:p>
          <a:p>
            <a:pPr algn="ctr">
              <a:buNone/>
            </a:pPr>
            <a:r>
              <a:rPr lang="ru-RU" sz="2000" smtClean="0"/>
              <a:t>                                                            Выполнила: Усталова О.В., учитель русского языка и литературы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«Тайные мысли»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ru-RU" dirty="0" smtClean="0"/>
              <a:t>        </a:t>
            </a:r>
          </a:p>
          <a:p>
            <a:pPr lvl="0">
              <a:buNone/>
            </a:pPr>
            <a:r>
              <a:rPr lang="ru-RU" dirty="0"/>
              <a:t> </a:t>
            </a:r>
            <a:r>
              <a:rPr lang="ru-RU" dirty="0" smtClean="0"/>
              <a:t>        Анализируя </a:t>
            </a:r>
            <a:r>
              <a:rPr lang="ru-RU" dirty="0"/>
              <a:t>идейно – художественный смысл произведения, характер литературного героя, причины тех или иных поступков героя, дети сами часто высказывают мысли, с которыми не согласны</a:t>
            </a:r>
            <a:r>
              <a:rPr lang="ru-RU" dirty="0" smtClean="0"/>
              <a:t>.</a:t>
            </a:r>
          </a:p>
          <a:p>
            <a:pPr lvl="0">
              <a:buNone/>
            </a:pPr>
            <a:r>
              <a:rPr lang="ru-RU" dirty="0"/>
              <a:t> </a:t>
            </a:r>
            <a:r>
              <a:rPr lang="ru-RU" dirty="0" smtClean="0"/>
              <a:t>        </a:t>
            </a:r>
            <a:r>
              <a:rPr lang="ru-RU" dirty="0"/>
              <a:t>Этот прием помогает школьникам говорить открыто, умело используя доказательную базу. Так, не все пятиклассники положительно относятся к главному герою произведения И.С.Тургенева «</a:t>
            </a:r>
            <a:r>
              <a:rPr lang="ru-RU" dirty="0" err="1"/>
              <a:t>Муму</a:t>
            </a:r>
            <a:r>
              <a:rPr lang="ru-RU" dirty="0"/>
              <a:t>» - Герасиму. Несмотря на знакомство с исторической эпохой, прототипом Герасима, ребята осудили героя за то, что он утопил </a:t>
            </a:r>
            <a:r>
              <a:rPr lang="ru-RU" dirty="0" err="1"/>
              <a:t>Муму</a:t>
            </a:r>
            <a:r>
              <a:rPr lang="ru-RU" dirty="0"/>
              <a:t>. Они не могли понять: Герасим все равно ушел в деревню, так почему он не забрал собаку с собой. Таких примеров можно привести много. Современные дети мыслят иначе. Им не навязывают стандартных характеристик, они выражают свои мысли и чувства.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«Решето»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/>
              <a:t> </a:t>
            </a:r>
            <a:r>
              <a:rPr lang="ru-RU" b="1" dirty="0" smtClean="0"/>
              <a:t>       </a:t>
            </a:r>
            <a:r>
              <a:rPr lang="ru-RU" dirty="0"/>
              <a:t>Этот прием эффективно использовать, когда нужно что-то от чего-то отделить. Например, выбрать из группы черт характера только те, которыми можно охарактеризовать именно этого литературного героя.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«Пятиминутное эссе»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Этот </a:t>
            </a:r>
            <a:r>
              <a:rPr lang="ru-RU" dirty="0"/>
              <a:t>вид письменного задания применяется в конце урока на этапе рефлексии, чтобы помочь учащимся подытожить знания по изученной теме.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3714752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Что такое добро</a:t>
            </a:r>
            <a:r>
              <a:rPr lang="ru-RU" b="1" dirty="0" smtClean="0"/>
              <a:t>?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</a:t>
            </a:r>
            <a:r>
              <a:rPr lang="ru-RU" dirty="0"/>
              <a:t>Для одного человека - это улыбка, подаренная прохожим. Для </a:t>
            </a:r>
            <a:r>
              <a:rPr lang="ru-RU" dirty="0" smtClean="0"/>
              <a:t>другого  - </a:t>
            </a:r>
            <a:r>
              <a:rPr lang="ru-RU" dirty="0"/>
              <a:t>это добрый совет друга. Доброта может выражаться по-разному. Главное, что она несет положительный результат и дарится только от чистого сердца.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Синквейн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 Стихотворная </a:t>
            </a:r>
            <a:r>
              <a:rPr lang="ru-RU" dirty="0"/>
              <a:t>форма</a:t>
            </a:r>
            <a:r>
              <a:rPr lang="ru-RU" b="1" dirty="0"/>
              <a:t> рефлексии</a:t>
            </a:r>
            <a:r>
              <a:rPr lang="ru-RU" dirty="0"/>
              <a:t>. Этот прием воодушевляет учеников. При составлении  следует соблюдать форму написания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b="1" dirty="0" smtClean="0"/>
              <a:t>Например:</a:t>
            </a:r>
          </a:p>
          <a:p>
            <a:r>
              <a:rPr lang="ru-RU" i="1" dirty="0" smtClean="0"/>
              <a:t>Жизнь</a:t>
            </a:r>
            <a:r>
              <a:rPr lang="ru-RU" i="1" dirty="0"/>
              <a:t>.</a:t>
            </a:r>
          </a:p>
          <a:p>
            <a:r>
              <a:rPr lang="ru-RU" i="1" dirty="0"/>
              <a:t>Активная, бурная.</a:t>
            </a:r>
          </a:p>
          <a:p>
            <a:r>
              <a:rPr lang="ru-RU" i="1" dirty="0"/>
              <a:t>Воспитывает, развивает, учит.</a:t>
            </a:r>
          </a:p>
          <a:p>
            <a:r>
              <a:rPr lang="ru-RU" i="1" dirty="0"/>
              <a:t>Дает возможность реализовать себя.</a:t>
            </a:r>
          </a:p>
          <a:p>
            <a:r>
              <a:rPr lang="ru-RU" i="1" dirty="0"/>
              <a:t>Искусство.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Вывод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  Итак</a:t>
            </a:r>
            <a:r>
              <a:rPr lang="ru-RU" dirty="0"/>
              <a:t>, данные приемы способствуют развитию мыслительной активности учащихся, их творческих способностей. На уроках школьники выражают свои мысли и чувства, высказывают личностную позицию. Учащиеся  приобретают  такие качества, как умение принимать иную точку зрения, способность к бесконфликтной работе в группе, умение анализировать учебную проблему.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Актуальность проблемы чтения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 «Люди перестают мыслить, когда они перестают читать»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            Дидро.</a:t>
            </a:r>
          </a:p>
          <a:p>
            <a:pPr>
              <a:buNone/>
            </a:pPr>
            <a:r>
              <a:rPr lang="ru-RU" dirty="0" smtClean="0"/>
              <a:t>        </a:t>
            </a:r>
          </a:p>
          <a:p>
            <a:pPr>
              <a:buNone/>
            </a:pPr>
            <a:r>
              <a:rPr lang="ru-RU" dirty="0" smtClean="0"/>
              <a:t>            В мире компьютерных технологий очень трудно привлечь внимание школьников к чтению художественной литературы. Поэтому учитель часто задумывается над тем, как сделать урок интереснее, побудить ученика к чтению, вызвать на разговор, на обсуждение изучаемого  материала, помочь ребятам раскрыться.                     </a:t>
            </a:r>
            <a:endParaRPr lang="ru-RU" sz="1400" dirty="0" smtClean="0"/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                                                          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227483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229600" cy="1714512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Причины </a:t>
            </a:r>
            <a:r>
              <a:rPr lang="ru-RU" sz="3600" b="1" dirty="0" smtClean="0"/>
              <a:t>стойкого неприятия   </a:t>
            </a:r>
            <a:r>
              <a:rPr lang="ru-RU" sz="3600" dirty="0" smtClean="0"/>
              <a:t>читательской деятельности школьников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/>
          <a:lstStyle/>
          <a:p>
            <a:pPr marL="514350" indent="-514350"/>
            <a:r>
              <a:rPr lang="ru-RU" sz="2800" dirty="0" smtClean="0"/>
              <a:t>Изменение роли книги в обществе;  </a:t>
            </a:r>
          </a:p>
          <a:p>
            <a:pPr marL="514350" indent="-514350"/>
            <a:r>
              <a:rPr lang="ru-RU" sz="2800" dirty="0" smtClean="0"/>
              <a:t>Исчезли традиции семейного чтения;</a:t>
            </a:r>
          </a:p>
          <a:p>
            <a:pPr marL="514350" indent="-514350"/>
            <a:r>
              <a:rPr lang="ru-RU" sz="2800" dirty="0" smtClean="0"/>
              <a:t>Отсутствие духовной потребности в книге как в средстве познания мира и самопознания;</a:t>
            </a:r>
          </a:p>
          <a:p>
            <a:pPr marL="514350" indent="-514350"/>
            <a:r>
              <a:rPr lang="ru-RU" sz="2800" dirty="0" smtClean="0"/>
              <a:t>Сужение литературного кругозора;</a:t>
            </a:r>
          </a:p>
          <a:p>
            <a:pPr marL="514350" indent="-514350"/>
            <a:r>
              <a:rPr lang="ru-RU" sz="2800" dirty="0" smtClean="0"/>
              <a:t>Обеднение словарного запаса ребенка;</a:t>
            </a:r>
          </a:p>
          <a:p>
            <a:pPr marL="514350" indent="-514350"/>
            <a:r>
              <a:rPr lang="ru-RU" sz="2800" dirty="0" smtClean="0"/>
              <a:t>Отсутствие мотивации в освоении литературной речи.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AutoNum type="arabicPeriod" startAt="3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mtClean="0"/>
              <a:t>         Изучение и совершенствование современных технологий, методов и дидактических приемов обучения в соответствии с требованиями ФГОС.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20000"/>
          </a:bodyPr>
          <a:lstStyle/>
          <a:p>
            <a:pPr marL="914400" lvl="1" indent="-514350">
              <a:buNone/>
            </a:pPr>
            <a:endParaRPr lang="ru-RU" b="1" dirty="0" smtClean="0"/>
          </a:p>
          <a:p>
            <a:pPr marL="514350" indent="-514350"/>
            <a:r>
              <a:rPr lang="ru-RU" dirty="0" smtClean="0"/>
              <a:t>уметь самостоятельно приобретать знания; применять их на практике для решения разнообразных проблем;</a:t>
            </a:r>
          </a:p>
          <a:p>
            <a:pPr marL="514350" indent="-514350"/>
            <a:r>
              <a:rPr lang="ru-RU" dirty="0" smtClean="0"/>
              <a:t>работать с различной информацией, анализировать, обобщать, аргументировать;</a:t>
            </a:r>
          </a:p>
          <a:p>
            <a:pPr marL="514350" indent="-514350"/>
            <a:r>
              <a:rPr lang="ru-RU" dirty="0" smtClean="0"/>
              <a:t>критически мыслить, искать рациональные пути в решении проблем;</a:t>
            </a:r>
          </a:p>
          <a:p>
            <a:pPr marL="514350" indent="-514350"/>
            <a:r>
              <a:rPr lang="ru-RU" dirty="0" smtClean="0"/>
              <a:t>быть коммуникабельным, контактным в различных социальных группах, гибким в меняющихся жизненных ситуациях.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Методы и приемы работы с текстом на уроках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        </a:t>
            </a:r>
            <a:r>
              <a:rPr lang="ru-RU" dirty="0"/>
              <a:t>В своей практике я использую  </a:t>
            </a:r>
            <a:r>
              <a:rPr lang="ru-RU" b="1" dirty="0"/>
              <a:t>активный и интерактивный</a:t>
            </a:r>
            <a:r>
              <a:rPr lang="ru-RU" dirty="0"/>
              <a:t> методы работы.  Данные  методы позволяют обеспечить формирование и развитие познавательных интересов и способностей, творческого мышления, умений и навыков совместного решения проблем</a:t>
            </a:r>
            <a:r>
              <a:rPr lang="ru-RU" dirty="0" smtClean="0"/>
              <a:t>.</a:t>
            </a:r>
            <a:r>
              <a:rPr lang="ru-RU" dirty="0"/>
              <a:t> 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      Активные </a:t>
            </a:r>
            <a:r>
              <a:rPr lang="ru-RU" b="1" dirty="0"/>
              <a:t>методы обучения </a:t>
            </a:r>
            <a:r>
              <a:rPr lang="ru-RU" dirty="0"/>
              <a:t>— это методы, способствующие активизации учебного процесса и побуждению учащихся к творческому и активному участию в нем.</a:t>
            </a:r>
          </a:p>
          <a:p>
            <a:pPr>
              <a:buNone/>
            </a:pPr>
            <a:r>
              <a:rPr lang="ru-RU" b="1" dirty="0" smtClean="0"/>
              <a:t>         Интерактивные </a:t>
            </a:r>
            <a:r>
              <a:rPr lang="ru-RU" b="1" dirty="0"/>
              <a:t>методы обучения </a:t>
            </a:r>
            <a:r>
              <a:rPr lang="ru-RU" dirty="0"/>
              <a:t>– это форма взаимодействия, которая ориентирована на более широкое взаимодействие между педагогом и учащимися, а также учащимися друг с другом, на основании доминирования активности учащихся в процессе обучения.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Дидактические</a:t>
            </a:r>
            <a:r>
              <a:rPr lang="ru-RU" dirty="0" smtClean="0"/>
              <a:t> приемы работы с текстом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ru-RU" b="1" dirty="0" smtClean="0"/>
              <a:t>          «</a:t>
            </a:r>
            <a:r>
              <a:rPr lang="ru-RU" b="1" dirty="0"/>
              <a:t>Какография» ( греч. от </a:t>
            </a:r>
            <a:r>
              <a:rPr lang="en-US" b="1" dirty="0" err="1"/>
              <a:t>kakos</a:t>
            </a:r>
            <a:r>
              <a:rPr lang="ru-RU" b="1" dirty="0"/>
              <a:t> – дурной, </a:t>
            </a:r>
            <a:r>
              <a:rPr lang="en-US" b="1" dirty="0" err="1"/>
              <a:t>grapho</a:t>
            </a:r>
            <a:r>
              <a:rPr lang="ru-RU" b="1" dirty="0"/>
              <a:t> – пишу)</a:t>
            </a:r>
            <a:r>
              <a:rPr lang="ru-RU" dirty="0"/>
              <a:t> особый способ</a:t>
            </a:r>
          </a:p>
          <a:p>
            <a:pPr>
              <a:buNone/>
            </a:pPr>
            <a:r>
              <a:rPr lang="ru-RU" dirty="0" smtClean="0"/>
              <a:t>    нахождения </a:t>
            </a:r>
            <a:r>
              <a:rPr lang="ru-RU" dirty="0"/>
              <a:t>ошибок в тексте. Так, ученикам </a:t>
            </a:r>
            <a:r>
              <a:rPr lang="ru-RU" dirty="0" smtClean="0"/>
              <a:t>выдаются тексты с биографическими данными писателя  ( </a:t>
            </a:r>
            <a:r>
              <a:rPr lang="ru-RU" dirty="0"/>
              <a:t>с фактическими </a:t>
            </a:r>
            <a:r>
              <a:rPr lang="ru-RU" dirty="0" smtClean="0"/>
              <a:t>ошибками). </a:t>
            </a:r>
            <a:r>
              <a:rPr lang="ru-RU" dirty="0"/>
              <a:t>Необходимо найти их, затем прочитать исправленный вариант. Кроме того, можно предложить школьникам найти ошибку в утверждениях, например:</a:t>
            </a:r>
          </a:p>
          <a:p>
            <a:pPr lvl="0">
              <a:buNone/>
            </a:pPr>
            <a:r>
              <a:rPr lang="ru-RU" dirty="0" smtClean="0"/>
              <a:t>    </a:t>
            </a:r>
            <a:r>
              <a:rPr lang="ru-RU" i="1" dirty="0"/>
              <a:t>Генрих Гейне - известный английский поэт.</a:t>
            </a:r>
            <a:endParaRPr lang="ru-RU" dirty="0"/>
          </a:p>
          <a:p>
            <a:pPr lvl="0">
              <a:buNone/>
            </a:pPr>
            <a:r>
              <a:rPr lang="ru-RU" i="1" dirty="0" smtClean="0"/>
              <a:t>    </a:t>
            </a:r>
            <a:r>
              <a:rPr lang="ru-RU" i="1" dirty="0"/>
              <a:t>А.С.Пушкин – автор баллады «Руслан и Людмила</a:t>
            </a:r>
            <a:r>
              <a:rPr lang="ru-RU" i="1" dirty="0" smtClean="0"/>
              <a:t>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«Личные интерпретации»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/>
              <a:t>       </a:t>
            </a:r>
            <a:r>
              <a:rPr lang="ru-RU" dirty="0" smtClean="0"/>
              <a:t>Работа </a:t>
            </a:r>
            <a:r>
              <a:rPr lang="ru-RU" dirty="0"/>
              <a:t>с «непонятными словами» художественного текста. В основном это устаревшая лексика в текстах </a:t>
            </a:r>
            <a:r>
              <a:rPr lang="ru-RU" dirty="0" smtClean="0"/>
              <a:t>18-20 </a:t>
            </a:r>
            <a:r>
              <a:rPr lang="ru-RU" dirty="0"/>
              <a:t>веков. Учитель может предложить детям нарисовать данное слово и объяснить его. Если допускаются ошибки, учитель предлагает найти данное слово в словаре.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Фишбоун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b="1" dirty="0" smtClean="0"/>
              <a:t>     «</a:t>
            </a:r>
            <a:r>
              <a:rPr lang="ru-RU" b="1" dirty="0" err="1" smtClean="0"/>
              <a:t>Фишбоун</a:t>
            </a:r>
            <a:r>
              <a:rPr lang="ru-RU" b="1" dirty="0" smtClean="0"/>
              <a:t>» </a:t>
            </a:r>
            <a:r>
              <a:rPr lang="ru-RU" dirty="0" smtClean="0"/>
              <a:t>- («рыбий скелет») –  </a:t>
            </a:r>
            <a:r>
              <a:rPr lang="ru-RU" dirty="0" smtClean="0"/>
              <a:t>мини – исследовательская работа с текстом. Определяются проблемы, причины, делается вывод.  Здесь возможна групповая работа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Users\user\Desktop\shablon-dlya-urokov-425x2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68" y="3857628"/>
            <a:ext cx="4325930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797</Words>
  <Application>Microsoft Office PowerPoint</Application>
  <PresentationFormat>Экран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Актуальность проблемы чтения</vt:lpstr>
      <vt:lpstr>Причины стойкого неприятия   читательской деятельности школьников</vt:lpstr>
      <vt:lpstr>Цель:</vt:lpstr>
      <vt:lpstr>Задачи:</vt:lpstr>
      <vt:lpstr>Методы и приемы работы с текстом на уроках литературы</vt:lpstr>
      <vt:lpstr>Дидактические приемы работы с текстом</vt:lpstr>
      <vt:lpstr>«Личные интерпретации»</vt:lpstr>
      <vt:lpstr>Фишбоун</vt:lpstr>
      <vt:lpstr>«Тайные мысли»</vt:lpstr>
      <vt:lpstr>«Решето»</vt:lpstr>
      <vt:lpstr>«Пятиминутное эссе»</vt:lpstr>
      <vt:lpstr>«Синквейн»</vt:lpstr>
      <vt:lpstr>Вывод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Методы и приемы работы с текстом на уроках литературы</dc:title>
  <dc:creator>user</dc:creator>
  <cp:lastModifiedBy>user</cp:lastModifiedBy>
  <cp:revision>73</cp:revision>
  <dcterms:created xsi:type="dcterms:W3CDTF">2023-01-27T16:38:41Z</dcterms:created>
  <dcterms:modified xsi:type="dcterms:W3CDTF">2023-02-03T18:03:35Z</dcterms:modified>
</cp:coreProperties>
</file>