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57" r:id="rId5"/>
    <p:sldId id="264" r:id="rId6"/>
    <p:sldId id="265" r:id="rId7"/>
    <p:sldId id="266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6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96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5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26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6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8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60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0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Урок русского языка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5 класс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768952" cy="396044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«Главные и второстепенные члены  предложения»       </a:t>
            </a:r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/Подготовила: учитель Конова  Ю.Н./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5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Ход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учителя: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Попробуем построить на основе данного рисунка  предложение</a:t>
            </a:r>
          </a:p>
          <a:p>
            <a:pPr marL="0" indent="0">
              <a:buNone/>
            </a:pPr>
            <a:r>
              <a:rPr lang="ru-RU" sz="1800" dirty="0" smtClean="0"/>
              <a:t> Ответы детей:  </a:t>
            </a:r>
            <a:r>
              <a:rPr lang="ru-RU" sz="2400" dirty="0" smtClean="0"/>
              <a:t>На дереве висят разноцветные шары</a:t>
            </a:r>
            <a:r>
              <a:rPr lang="ru-RU" sz="1800" dirty="0" smtClean="0"/>
              <a:t>.</a:t>
            </a:r>
            <a:r>
              <a:rPr lang="ru-RU" sz="2800" dirty="0" smtClean="0"/>
              <a:t> </a:t>
            </a:r>
            <a:r>
              <a:rPr lang="ru-RU" sz="1800" dirty="0" smtClean="0"/>
              <a:t>  </a:t>
            </a:r>
            <a:r>
              <a:rPr lang="ru-RU" sz="2000" dirty="0" smtClean="0"/>
              <a:t>Слово учителя: </a:t>
            </a:r>
            <a:r>
              <a:rPr lang="ru-RU" sz="2000" dirty="0" smtClean="0">
                <a:solidFill>
                  <a:srgbClr val="C00000"/>
                </a:solidFill>
              </a:rPr>
              <a:t>что мы </a:t>
            </a:r>
            <a:r>
              <a:rPr lang="ru-RU" sz="1800" dirty="0" smtClean="0">
                <a:solidFill>
                  <a:srgbClr val="C00000"/>
                </a:solidFill>
              </a:rPr>
              <a:t>должны сделать, чтобы определить члены предложения?</a:t>
            </a:r>
            <a:r>
              <a:rPr lang="ru-RU" sz="1800" dirty="0" smtClean="0"/>
              <a:t> Ответы детей: </a:t>
            </a:r>
            <a:r>
              <a:rPr lang="ru-RU" sz="1800" dirty="0" smtClean="0">
                <a:solidFill>
                  <a:srgbClr val="C00000"/>
                </a:solidFill>
              </a:rPr>
              <a:t>К каждому слову задать вопрос. / </a:t>
            </a:r>
            <a:r>
              <a:rPr lang="ru-RU" sz="1800" dirty="0"/>
              <a:t>ч</a:t>
            </a:r>
            <a:r>
              <a:rPr lang="ru-RU" sz="1800" dirty="0" smtClean="0"/>
              <a:t>то?/ </a:t>
            </a:r>
            <a:r>
              <a:rPr lang="ru-RU" sz="1800" dirty="0" smtClean="0">
                <a:solidFill>
                  <a:srgbClr val="C00000"/>
                </a:solidFill>
              </a:rPr>
              <a:t>Шары-это подлежащее , выраженное именем существительным.  Шары / </a:t>
            </a:r>
            <a:r>
              <a:rPr lang="ru-RU" sz="1800" dirty="0"/>
              <a:t>ч</a:t>
            </a:r>
            <a:r>
              <a:rPr lang="ru-RU" sz="1800" dirty="0" smtClean="0"/>
              <a:t>то делают?</a:t>
            </a:r>
            <a:r>
              <a:rPr lang="ru-RU" sz="1800" dirty="0" smtClean="0">
                <a:solidFill>
                  <a:srgbClr val="C00000"/>
                </a:solidFill>
              </a:rPr>
              <a:t>/висят. Это сказуемое , выраженное глаголом.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C00000"/>
                </a:solidFill>
              </a:rPr>
              <a:t>Шары/</a:t>
            </a:r>
            <a:r>
              <a:rPr lang="ru-RU" sz="1800" dirty="0" smtClean="0"/>
              <a:t>какие?/</a:t>
            </a:r>
            <a:r>
              <a:rPr lang="ru-RU" sz="1800" dirty="0" smtClean="0">
                <a:solidFill>
                  <a:srgbClr val="C00000"/>
                </a:solidFill>
              </a:rPr>
              <a:t>разноцветные. Это  определение , выраженное прилагательным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Шары висят/</a:t>
            </a:r>
            <a:r>
              <a:rPr lang="ru-RU" sz="2000" dirty="0" smtClean="0"/>
              <a:t>на чем?/ </a:t>
            </a:r>
            <a:r>
              <a:rPr lang="ru-RU" sz="2000" dirty="0" smtClean="0">
                <a:solidFill>
                  <a:srgbClr val="C00000"/>
                </a:solidFill>
              </a:rPr>
              <a:t>на дереве. Это дополнение</a:t>
            </a:r>
            <a:r>
              <a:rPr lang="ru-RU" sz="2000" dirty="0">
                <a:solidFill>
                  <a:srgbClr val="C00000"/>
                </a:solidFill>
              </a:rPr>
              <a:t>,</a:t>
            </a:r>
            <a:r>
              <a:rPr lang="ru-RU" sz="2000" dirty="0" smtClean="0">
                <a:solidFill>
                  <a:srgbClr val="C00000"/>
                </a:solidFill>
              </a:rPr>
              <a:t> выраженное именем существительным.</a:t>
            </a:r>
          </a:p>
          <a:p>
            <a:pPr marL="0" indent="0">
              <a:buNone/>
            </a:pPr>
            <a:r>
              <a:rPr lang="ru-RU" sz="2000" dirty="0" smtClean="0"/>
              <a:t>Учитель: </a:t>
            </a:r>
            <a:r>
              <a:rPr lang="ru-RU" sz="2000" dirty="0" smtClean="0">
                <a:solidFill>
                  <a:srgbClr val="C00000"/>
                </a:solidFill>
              </a:rPr>
              <a:t>Обратим внимание, </a:t>
            </a:r>
            <a:r>
              <a:rPr lang="ru-RU" sz="2000" dirty="0" smtClean="0"/>
              <a:t>«на дереве» </a:t>
            </a:r>
            <a:r>
              <a:rPr lang="ru-RU" sz="2000" dirty="0" smtClean="0">
                <a:solidFill>
                  <a:srgbClr val="C00000"/>
                </a:solidFill>
              </a:rPr>
              <a:t>является дополнением, а не обстоятельством, хотя к нему можно задать вопрос /</a:t>
            </a:r>
            <a:r>
              <a:rPr lang="ru-RU" sz="2000" dirty="0" smtClean="0"/>
              <a:t>где?/.</a:t>
            </a:r>
            <a:r>
              <a:rPr lang="ru-RU" sz="2000" dirty="0" smtClean="0">
                <a:solidFill>
                  <a:srgbClr val="C00000"/>
                </a:solidFill>
              </a:rPr>
              <a:t>Обстоятельство указывает на образ, способ или время действия. А дополнение обозначает объект или средство действия. В данном </a:t>
            </a:r>
            <a:r>
              <a:rPr lang="ru-RU" sz="2000" dirty="0" err="1" smtClean="0">
                <a:solidFill>
                  <a:srgbClr val="C00000"/>
                </a:solidFill>
              </a:rPr>
              <a:t>предложениии</a:t>
            </a:r>
            <a:r>
              <a:rPr lang="ru-RU" sz="2000" dirty="0" smtClean="0">
                <a:solidFill>
                  <a:srgbClr val="C00000"/>
                </a:solidFill>
              </a:rPr>
              <a:t>  слово «дерево» объект, на который направлено действие.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91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Проведем физкультминутку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00403"/>
            <a:ext cx="8352928" cy="5152933"/>
          </a:xfrm>
        </p:spPr>
      </p:pic>
    </p:spTree>
    <p:extLst>
      <p:ext uri="{BB962C8B-B14F-4D97-AF65-F5344CB8AC3E}">
        <p14:creationId xmlns:p14="http://schemas.microsoft.com/office/powerpoint/2010/main" val="416446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Практическая  работа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24936" cy="51125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             </a:t>
            </a:r>
            <a:r>
              <a:rPr lang="ru-RU" b="1" dirty="0" smtClean="0"/>
              <a:t>Задание с самопроверкой:</a:t>
            </a:r>
            <a:endParaRPr lang="ru-RU" sz="3600" dirty="0" smtClean="0"/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Записать предложения. Графически обозначить все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Члены предложения:</a:t>
            </a:r>
          </a:p>
          <a:p>
            <a:pPr marL="0" indent="0">
              <a:buNone/>
            </a:pPr>
            <a:r>
              <a:rPr lang="ru-RU" sz="2800" dirty="0" smtClean="0"/>
              <a:t> День сменяет  ночь.</a:t>
            </a:r>
          </a:p>
          <a:p>
            <a:pPr marL="0" indent="0">
              <a:buNone/>
            </a:pPr>
            <a:r>
              <a:rPr lang="ru-RU" sz="2800" dirty="0" smtClean="0"/>
              <a:t> Песочный замок разбил прилив.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Пыль поднимает смерч.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Осень несет туман.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Утро  затмит  заря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endParaRPr lang="ru-RU" sz="2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96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000" b="1" dirty="0" smtClean="0"/>
              <a:t>Проверь  себя: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432" y="1166960"/>
            <a:ext cx="9289473" cy="5691040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76112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Ученик</a:t>
            </a:r>
            <a:r>
              <a:rPr lang="ru-RU" sz="2800" dirty="0" smtClean="0"/>
              <a:t>: </a:t>
            </a:r>
            <a:r>
              <a:rPr lang="ru-RU" sz="2600" dirty="0" smtClean="0"/>
              <a:t>очень важно не путать подлежащее</a:t>
            </a:r>
          </a:p>
          <a:p>
            <a:pPr marL="0" indent="0">
              <a:buNone/>
            </a:pPr>
            <a:r>
              <a:rPr lang="ru-RU" sz="2600" dirty="0" smtClean="0"/>
              <a:t>с прямым  дополнением ,т.к. происходит совпадение форм  именительного и винительного падежей.</a:t>
            </a:r>
          </a:p>
          <a:p>
            <a:pPr marL="0" indent="0">
              <a:buNone/>
            </a:pPr>
            <a:r>
              <a:rPr lang="ru-RU" sz="2600" dirty="0" smtClean="0"/>
              <a:t>Чтобы не ошибиться, нужно вникать в смысл предложения.</a:t>
            </a:r>
          </a:p>
          <a:p>
            <a:pPr marL="0" indent="0">
              <a:buNone/>
            </a:pPr>
            <a:r>
              <a:rPr lang="ru-RU" sz="2600" dirty="0" smtClean="0"/>
              <a:t>Подлежащее обозначает действующее лицо/предмет/а дополнение обозначает лицо/предмет/,на которое направлено действие(можно сказать, что дополнение «страдает» от действия, которое совершает </a:t>
            </a:r>
            <a:r>
              <a:rPr lang="ru-RU" sz="2800" dirty="0" smtClean="0"/>
              <a:t>подлежащее</a:t>
            </a:r>
            <a:r>
              <a:rPr lang="ru-RU" sz="2400" dirty="0"/>
              <a:t>)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333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Практическая работа в парах: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 Что такое </a:t>
            </a:r>
            <a:r>
              <a:rPr lang="ru-RU" dirty="0"/>
              <a:t>определение и дополнение, приведи примеры.</a:t>
            </a:r>
          </a:p>
          <a:p>
            <a:r>
              <a:rPr lang="ru-RU" dirty="0"/>
              <a:t>Выслушай от товарища, что такое обстоятельство и подлежащее.</a:t>
            </a:r>
          </a:p>
          <a:p>
            <a:r>
              <a:rPr lang="ru-RU" dirty="0"/>
              <a:t>Расскажите друг другу, что такое сказуемое и на какие вопросы отвечает.</a:t>
            </a:r>
          </a:p>
          <a:p>
            <a:r>
              <a:rPr lang="ru-RU" dirty="0"/>
              <a:t>Выполните, объясняя друг другу, задание.</a:t>
            </a:r>
          </a:p>
          <a:p>
            <a:r>
              <a:rPr lang="ru-RU" b="1" dirty="0"/>
              <a:t>Задание.</a:t>
            </a:r>
            <a:endParaRPr lang="ru-RU" dirty="0"/>
          </a:p>
          <a:p>
            <a:r>
              <a:rPr lang="ru-RU" b="1" dirty="0"/>
              <a:t>Укажите предложение, в котором есть обстоятельство.</a:t>
            </a:r>
            <a:endParaRPr lang="ru-RU" dirty="0"/>
          </a:p>
          <a:p>
            <a:r>
              <a:rPr lang="ru-RU" dirty="0"/>
              <a:t>А) Рос в поле колосок.</a:t>
            </a:r>
          </a:p>
          <a:p>
            <a:r>
              <a:rPr lang="ru-RU" dirty="0"/>
              <a:t>Б) Вырос красивый цветок.</a:t>
            </a:r>
          </a:p>
          <a:p>
            <a:r>
              <a:rPr lang="ru-RU" dirty="0"/>
              <a:t>В) Петя принёс обложку на тетрадь.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b="1" dirty="0"/>
              <a:t>Разберите по членам предложения.</a:t>
            </a:r>
            <a:endParaRPr lang="ru-RU" dirty="0"/>
          </a:p>
          <a:p>
            <a:r>
              <a:rPr lang="ru-RU" dirty="0"/>
              <a:t>а) Леса – хранители вод.</a:t>
            </a:r>
          </a:p>
          <a:p>
            <a:r>
              <a:rPr lang="ru-RU" dirty="0"/>
              <a:t>б) Некоторые деревья поражают уродливой кривизной.</a:t>
            </a:r>
          </a:p>
          <a:p>
            <a:r>
              <a:rPr lang="ru-RU" dirty="0"/>
              <a:t>в) В лесу живёт множество птиц.</a:t>
            </a:r>
          </a:p>
          <a:p>
            <a:r>
              <a:rPr lang="ru-RU" dirty="0"/>
              <a:t>г) В тени лесов живут прохлада и сырость.</a:t>
            </a:r>
          </a:p>
          <a:p>
            <a:r>
              <a:rPr lang="ru-RU" dirty="0"/>
              <a:t>д) Над окном птички свили себе гнёздышко.</a:t>
            </a:r>
          </a:p>
          <a:p>
            <a:r>
              <a:rPr lang="ru-RU" dirty="0"/>
              <a:t>е) Весна неторопливо разворачивает своё шествие.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034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</a:rPr>
              <a:t>Подведение итогов урока.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           </a:t>
            </a:r>
            <a:r>
              <a:rPr lang="ru-RU" b="1" dirty="0" smtClean="0">
                <a:solidFill>
                  <a:srgbClr val="C00000"/>
                </a:solidFill>
              </a:rPr>
              <a:t>Создаем   дерево  успеха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420888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Каждый </a:t>
            </a:r>
            <a:r>
              <a:rPr lang="ru-RU" sz="2800" dirty="0"/>
              <a:t>листочек </a:t>
            </a:r>
            <a:r>
              <a:rPr lang="ru-RU" sz="2800" dirty="0" smtClean="0"/>
              <a:t>и </a:t>
            </a:r>
            <a:r>
              <a:rPr lang="ru-RU" sz="2800" b="1" dirty="0" smtClean="0"/>
              <a:t>Дерево </a:t>
            </a:r>
          </a:p>
          <a:p>
            <a:r>
              <a:rPr lang="ru-RU" sz="2800" b="1" dirty="0" smtClean="0"/>
              <a:t>успеха  </a:t>
            </a:r>
            <a:r>
              <a:rPr lang="ru-RU" sz="2800" dirty="0" smtClean="0"/>
              <a:t>имеет </a:t>
            </a:r>
            <a:r>
              <a:rPr lang="ru-RU" sz="2800" dirty="0"/>
              <a:t>свой определенный цвет: зеленый — все сделал правильно, желтый — встретились трудности, красный — много ошибок. Каждый ученик наряжает свое дерево соответствующими листочками </a:t>
            </a:r>
            <a:endParaRPr lang="ru-RU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141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 за внимание.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1161757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урока: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/>
              <a:t>Знать признаки главных и второстепенных членов.</a:t>
            </a:r>
          </a:p>
          <a:p>
            <a:r>
              <a:rPr lang="ru-RU" sz="1600" dirty="0" smtClean="0"/>
              <a:t>Уметь находить главные и второстепенные члены в предложении</a:t>
            </a:r>
          </a:p>
          <a:p>
            <a:r>
              <a:rPr lang="ru-RU" sz="1600" dirty="0" smtClean="0"/>
              <a:t>Уметь обозначать их графически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Планируемые результаты:</a:t>
            </a:r>
          </a:p>
          <a:p>
            <a:r>
              <a:rPr lang="ru-RU" sz="1600" dirty="0" smtClean="0"/>
              <a:t>Различать главные и второстепенные члены предложения</a:t>
            </a:r>
          </a:p>
          <a:p>
            <a:r>
              <a:rPr lang="ru-RU" sz="1600" dirty="0" smtClean="0"/>
              <a:t>Определять признаки дополнения и его роли в предложении</a:t>
            </a:r>
          </a:p>
          <a:p>
            <a:r>
              <a:rPr lang="ru-RU" sz="1600" dirty="0" smtClean="0"/>
              <a:t>Различать подлежащее и дополнение в винительном падеже</a:t>
            </a:r>
          </a:p>
          <a:p>
            <a:r>
              <a:rPr lang="ru-RU" sz="1600" dirty="0" smtClean="0"/>
              <a:t>Понимать роль определения в предложении и в речи</a:t>
            </a:r>
          </a:p>
          <a:p>
            <a:r>
              <a:rPr lang="ru-RU" sz="1600" dirty="0" smtClean="0"/>
              <a:t>Распознавать обстоятельства, отличать обстоятельство от дополнения,</a:t>
            </a:r>
          </a:p>
          <a:p>
            <a:r>
              <a:rPr lang="ru-RU" sz="1600" dirty="0"/>
              <a:t>в</a:t>
            </a:r>
            <a:r>
              <a:rPr lang="ru-RU" sz="1600" dirty="0" smtClean="0"/>
              <a:t>ыраженного существительным в косвенном падеже</a:t>
            </a:r>
          </a:p>
          <a:p>
            <a:r>
              <a:rPr lang="ru-RU" sz="1600" dirty="0" smtClean="0"/>
              <a:t>Знать способы выражения обстоятельства</a:t>
            </a:r>
          </a:p>
          <a:p>
            <a:r>
              <a:rPr lang="ru-RU" sz="1600" dirty="0" smtClean="0">
                <a:solidFill>
                  <a:srgbClr val="C00000"/>
                </a:solidFill>
              </a:rPr>
              <a:t>Формы работы:</a:t>
            </a:r>
          </a:p>
          <a:p>
            <a:r>
              <a:rPr lang="ru-RU" sz="1600" dirty="0" smtClean="0"/>
              <a:t>Фронтальная</a:t>
            </a:r>
          </a:p>
          <a:p>
            <a:r>
              <a:rPr lang="ru-RU" sz="1600" dirty="0" smtClean="0"/>
              <a:t>Работа в парах</a:t>
            </a:r>
          </a:p>
          <a:p>
            <a:r>
              <a:rPr lang="ru-RU" sz="1600" dirty="0" smtClean="0"/>
              <a:t>индивидуальная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4893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Индивидуальные </a:t>
            </a:r>
            <a:r>
              <a:rPr lang="ru-RU" sz="2800" smtClean="0"/>
              <a:t>задания  по </a:t>
            </a:r>
            <a:r>
              <a:rPr lang="ru-RU" sz="2800" dirty="0" smtClean="0"/>
              <a:t>повторению материала/</a:t>
            </a:r>
            <a:r>
              <a:rPr lang="ru-RU" sz="2800" dirty="0" smtClean="0">
                <a:solidFill>
                  <a:srgbClr val="C00000"/>
                </a:solidFill>
              </a:rPr>
              <a:t>карточки/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2000" dirty="0" smtClean="0"/>
              <a:t>Вставить пропущенные  буквы: Задание1.                                                                                                                                                                                Задач…,</a:t>
            </a:r>
            <a:r>
              <a:rPr lang="ru-RU" sz="2000" dirty="0"/>
              <a:t>ж</a:t>
            </a:r>
            <a:r>
              <a:rPr lang="ru-RU" sz="2000" dirty="0" smtClean="0"/>
              <a:t>..</a:t>
            </a:r>
            <a:r>
              <a:rPr lang="ru-RU" sz="2000" dirty="0" err="1"/>
              <a:t>ри</a:t>
            </a:r>
            <a:r>
              <a:rPr lang="ru-RU" sz="2000" dirty="0"/>
              <a:t>, ш..</a:t>
            </a:r>
            <a:r>
              <a:rPr lang="ru-RU" sz="2000" dirty="0" err="1"/>
              <a:t>рокий</a:t>
            </a:r>
            <a:r>
              <a:rPr lang="ru-RU" sz="2000" dirty="0"/>
              <a:t>, </a:t>
            </a:r>
            <a:r>
              <a:rPr lang="ru-RU" sz="2000" dirty="0" err="1"/>
              <a:t>баске..бол</a:t>
            </a:r>
            <a:r>
              <a:rPr lang="ru-RU" sz="2000" dirty="0"/>
              <a:t>, </a:t>
            </a:r>
            <a:r>
              <a:rPr lang="ru-RU" sz="2000" dirty="0" smtClean="0"/>
              <a:t> </a:t>
            </a:r>
            <a:r>
              <a:rPr lang="ru-RU" sz="2000" dirty="0" err="1" smtClean="0"/>
              <a:t>ч</a:t>
            </a:r>
            <a:r>
              <a:rPr lang="ru-RU" sz="2000" dirty="0" err="1"/>
              <a:t>..щ</a:t>
            </a:r>
            <a:r>
              <a:rPr lang="ru-RU" sz="2000" dirty="0"/>
              <a:t>.., </a:t>
            </a:r>
            <a:r>
              <a:rPr lang="ru-RU" sz="2000" dirty="0" smtClean="0"/>
              <a:t> </a:t>
            </a:r>
            <a:r>
              <a:rPr lang="ru-RU" sz="2000" dirty="0" err="1" smtClean="0"/>
              <a:t>щ</a:t>
            </a:r>
            <a:r>
              <a:rPr lang="ru-RU" sz="2000" dirty="0" err="1"/>
              <a:t>..ка</a:t>
            </a:r>
            <a:r>
              <a:rPr lang="ru-RU" sz="2000" dirty="0"/>
              <a:t>, те(</a:t>
            </a:r>
            <a:r>
              <a:rPr lang="ru-RU" sz="2000" dirty="0" err="1"/>
              <a:t>нн</a:t>
            </a:r>
            <a:r>
              <a:rPr lang="ru-RU" sz="2000" dirty="0"/>
              <a:t>, н)</a:t>
            </a:r>
            <a:r>
              <a:rPr lang="ru-RU" sz="2000" dirty="0" err="1"/>
              <a:t>ис</a:t>
            </a:r>
            <a:r>
              <a:rPr lang="ru-RU" sz="2000" dirty="0"/>
              <a:t>, ж..</a:t>
            </a:r>
            <a:r>
              <a:rPr lang="ru-RU" sz="2000" dirty="0" err="1"/>
              <a:t>знь</a:t>
            </a:r>
            <a:r>
              <a:rPr lang="ru-RU" sz="2000" dirty="0"/>
              <a:t>, ч..</a:t>
            </a:r>
            <a:r>
              <a:rPr lang="ru-RU" sz="2000" dirty="0" err="1"/>
              <a:t>лки</a:t>
            </a:r>
            <a:r>
              <a:rPr lang="ru-RU" sz="2000" dirty="0"/>
              <a:t>, </a:t>
            </a:r>
            <a:r>
              <a:rPr lang="ru-RU" sz="2000" dirty="0" err="1"/>
              <a:t>рю</a:t>
            </a:r>
            <a:r>
              <a:rPr lang="ru-RU" sz="2000" dirty="0"/>
              <a:t>..</a:t>
            </a:r>
            <a:r>
              <a:rPr lang="ru-RU" sz="2000" dirty="0" err="1" smtClean="0"/>
              <a:t>зак</a:t>
            </a:r>
            <a:r>
              <a:rPr lang="ru-RU" sz="2000" dirty="0"/>
              <a:t>,</a:t>
            </a:r>
            <a:r>
              <a:rPr lang="ru-RU" sz="2000" dirty="0" smtClean="0"/>
              <a:t> </a:t>
            </a:r>
            <a:r>
              <a:rPr lang="ru-RU" sz="2000" dirty="0" err="1"/>
              <a:t>спор..смен</a:t>
            </a:r>
            <a:r>
              <a:rPr lang="ru-RU" sz="2000" dirty="0"/>
              <a:t>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err="1" smtClean="0"/>
              <a:t>параш</a:t>
            </a:r>
            <a:r>
              <a:rPr lang="ru-RU" sz="2000" dirty="0" err="1"/>
              <a:t>..т</a:t>
            </a:r>
            <a:r>
              <a:rPr lang="ru-RU" sz="2000" dirty="0"/>
              <a:t>, щ..</a:t>
            </a:r>
            <a:r>
              <a:rPr lang="ru-RU" sz="2000" dirty="0" err="1"/>
              <a:t>вель</a:t>
            </a:r>
            <a:r>
              <a:rPr lang="ru-RU" sz="2000" dirty="0"/>
              <a:t>, ш..</a:t>
            </a:r>
            <a:r>
              <a:rPr lang="ru-RU" sz="2000" dirty="0" err="1"/>
              <a:t>рокий</a:t>
            </a:r>
            <a:r>
              <a:rPr lang="ru-RU" sz="2000" dirty="0"/>
              <a:t>, </a:t>
            </a:r>
            <a:r>
              <a:rPr lang="ru-RU" sz="2000" dirty="0" err="1"/>
              <a:t>брош</a:t>
            </a:r>
            <a:r>
              <a:rPr lang="ru-RU" sz="2000" dirty="0"/>
              <a:t>..</a:t>
            </a:r>
            <a:r>
              <a:rPr lang="ru-RU" sz="2000" dirty="0" err="1"/>
              <a:t>ра</a:t>
            </a:r>
            <a:r>
              <a:rPr lang="ru-RU" sz="2000" dirty="0"/>
              <a:t>, лож..</a:t>
            </a:r>
            <a:r>
              <a:rPr lang="ru-RU" sz="2000" dirty="0" err="1"/>
              <a:t>сь</a:t>
            </a:r>
            <a:r>
              <a:rPr lang="ru-RU" sz="2000" dirty="0"/>
              <a:t>, чиж.., </a:t>
            </a:r>
            <a:r>
              <a:rPr lang="ru-RU" sz="2000" dirty="0" err="1"/>
              <a:t>площ</a:t>
            </a:r>
            <a:r>
              <a:rPr lang="ru-RU" sz="2000" dirty="0"/>
              <a:t>..</a:t>
            </a:r>
            <a:r>
              <a:rPr lang="ru-RU" sz="2000" dirty="0" err="1" smtClean="0"/>
              <a:t>дка</a:t>
            </a:r>
            <a:r>
              <a:rPr lang="ru-RU" sz="2000" dirty="0"/>
              <a:t>.</a:t>
            </a:r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Задание 2.  </a:t>
            </a:r>
            <a:r>
              <a:rPr lang="ru-RU" sz="2000" dirty="0" err="1" smtClean="0"/>
              <a:t>Задр</a:t>
            </a:r>
            <a:r>
              <a:rPr lang="ru-RU" sz="2000" dirty="0" smtClean="0"/>
              <a:t>…жать, </a:t>
            </a:r>
            <a:r>
              <a:rPr lang="ru-RU" sz="2000" dirty="0" err="1" smtClean="0"/>
              <a:t>обл</a:t>
            </a:r>
            <a:r>
              <a:rPr lang="ru-RU" sz="2000" dirty="0" smtClean="0"/>
              <a:t>…к…</a:t>
            </a:r>
            <a:r>
              <a:rPr lang="ru-RU" sz="2000" dirty="0" err="1" smtClean="0"/>
              <a:t>титься</a:t>
            </a:r>
            <a:r>
              <a:rPr lang="ru-RU" sz="2000" dirty="0" smtClean="0"/>
              <a:t> на стол, ум…</a:t>
            </a:r>
            <a:r>
              <a:rPr lang="ru-RU" sz="2000" dirty="0" err="1" smtClean="0"/>
              <a:t>лять</a:t>
            </a:r>
            <a:r>
              <a:rPr lang="ru-RU" sz="2000" dirty="0" smtClean="0"/>
              <a:t> о пощаде,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 err="1" smtClean="0"/>
              <a:t>скр</a:t>
            </a:r>
            <a:r>
              <a:rPr lang="ru-RU" sz="2000" dirty="0" smtClean="0"/>
              <a:t>…пнуть  дверью, </a:t>
            </a:r>
            <a:r>
              <a:rPr lang="ru-RU" sz="2000" dirty="0" err="1"/>
              <a:t>з</a:t>
            </a:r>
            <a:r>
              <a:rPr lang="ru-RU" sz="2000" dirty="0" err="1" smtClean="0"/>
              <a:t>ап</a:t>
            </a:r>
            <a:r>
              <a:rPr lang="ru-RU" sz="2000" dirty="0" smtClean="0"/>
              <a:t>…</a:t>
            </a:r>
            <a:r>
              <a:rPr lang="ru-RU" sz="2000" dirty="0" err="1" smtClean="0"/>
              <a:t>вать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лекарство,зап</a:t>
            </a:r>
            <a:r>
              <a:rPr lang="ru-RU" sz="2000" dirty="0" smtClean="0"/>
              <a:t>…</a:t>
            </a:r>
            <a:r>
              <a:rPr lang="ru-RU" sz="2000" dirty="0" err="1" smtClean="0"/>
              <a:t>вать</a:t>
            </a:r>
            <a:r>
              <a:rPr lang="ru-RU" sz="2000" dirty="0" smtClean="0"/>
              <a:t> песню, местный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 err="1" smtClean="0"/>
              <a:t>сторо</a:t>
            </a:r>
            <a:r>
              <a:rPr lang="ru-RU" sz="2000" dirty="0" smtClean="0"/>
              <a:t>/</a:t>
            </a:r>
            <a:r>
              <a:rPr lang="ru-RU" sz="2000" dirty="0" err="1" smtClean="0"/>
              <a:t>ж,ш</a:t>
            </a:r>
            <a:r>
              <a:rPr lang="ru-RU" sz="2000" dirty="0" smtClean="0"/>
              <a:t>/,верш…</a:t>
            </a:r>
            <a:r>
              <a:rPr lang="ru-RU" sz="2000" dirty="0" err="1" smtClean="0"/>
              <a:t>ны</a:t>
            </a:r>
            <a:r>
              <a:rPr lang="ru-RU" sz="2000" dirty="0" smtClean="0"/>
              <a:t> д…</a:t>
            </a:r>
            <a:r>
              <a:rPr lang="ru-RU" sz="2000" dirty="0" err="1" smtClean="0"/>
              <a:t>ревьев,л</a:t>
            </a:r>
            <a:r>
              <a:rPr lang="ru-RU" sz="2000" dirty="0" smtClean="0"/>
              <a:t>…теть быстро.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Задание 3.  </a:t>
            </a:r>
            <a:r>
              <a:rPr lang="ru-RU" sz="2000" dirty="0" err="1" smtClean="0"/>
              <a:t>Обез</a:t>
            </a:r>
            <a:r>
              <a:rPr lang="ru-RU" sz="2000" dirty="0" smtClean="0"/>
              <a:t>…</a:t>
            </a:r>
            <a:r>
              <a:rPr lang="ru-RU" sz="2000" dirty="0" err="1" smtClean="0"/>
              <a:t>яна</a:t>
            </a:r>
            <a:r>
              <a:rPr lang="ru-RU" sz="2000" dirty="0" smtClean="0"/>
              <a:t>,  с </a:t>
            </a:r>
            <a:r>
              <a:rPr lang="ru-RU" sz="2000" dirty="0" err="1" smtClean="0"/>
              <a:t>руж</a:t>
            </a:r>
            <a:r>
              <a:rPr lang="ru-RU" sz="2000" dirty="0" smtClean="0"/>
              <a:t>…ем, в…</a:t>
            </a:r>
            <a:r>
              <a:rPr lang="ru-RU" sz="2000" dirty="0" err="1" smtClean="0"/>
              <a:t>юнок</a:t>
            </a:r>
            <a:r>
              <a:rPr lang="ru-RU" sz="2000" dirty="0" smtClean="0"/>
              <a:t>, с…</a:t>
            </a:r>
            <a:r>
              <a:rPr lang="ru-RU" sz="2000" dirty="0" err="1" smtClean="0"/>
              <a:t>едобный,ш</a:t>
            </a:r>
            <a:r>
              <a:rPr lang="ru-RU" sz="2000" dirty="0" smtClean="0"/>
              <a:t>…ем, с…ели,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err="1" smtClean="0"/>
              <a:t>медал</a:t>
            </a:r>
            <a:r>
              <a:rPr lang="ru-RU" sz="2000" dirty="0" smtClean="0"/>
              <a:t>…он, </a:t>
            </a:r>
            <a:r>
              <a:rPr lang="ru-RU" sz="2000" dirty="0" err="1" smtClean="0"/>
              <a:t>почтал</a:t>
            </a:r>
            <a:r>
              <a:rPr lang="ru-RU" sz="2000" dirty="0" smtClean="0"/>
              <a:t>…он, сер…</a:t>
            </a:r>
            <a:r>
              <a:rPr lang="ru-RU" sz="2000" dirty="0" err="1" smtClean="0"/>
              <a:t>езный</a:t>
            </a:r>
            <a:r>
              <a:rPr lang="ru-RU" sz="2000" dirty="0" smtClean="0"/>
              <a:t>, бар…ер, об…</a:t>
            </a:r>
            <a:r>
              <a:rPr lang="ru-RU" sz="2000" dirty="0" err="1" smtClean="0"/>
              <a:t>ект</a:t>
            </a:r>
            <a:r>
              <a:rPr lang="ru-RU" sz="2000" dirty="0" smtClean="0"/>
              <a:t>, </a:t>
            </a:r>
            <a:r>
              <a:rPr lang="ru-RU" sz="2000" dirty="0" err="1" smtClean="0"/>
              <a:t>интерв</a:t>
            </a:r>
            <a:r>
              <a:rPr lang="ru-RU" sz="2000" dirty="0" smtClean="0"/>
              <a:t>…</a:t>
            </a:r>
            <a:r>
              <a:rPr lang="ru-RU" sz="2000" dirty="0" err="1" smtClean="0"/>
              <a:t>ю,прем</a:t>
            </a:r>
            <a:r>
              <a:rPr lang="ru-RU" sz="2000" dirty="0" smtClean="0"/>
              <a:t>…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</a:t>
            </a:r>
            <a:r>
              <a:rPr lang="ru-RU" sz="2000" dirty="0" err="1" smtClean="0"/>
              <a:t>ера,солов</a:t>
            </a:r>
            <a:r>
              <a:rPr lang="ru-RU" sz="2000" dirty="0" smtClean="0"/>
              <a:t>…</a:t>
            </a:r>
            <a:r>
              <a:rPr lang="ru-RU" sz="2000" dirty="0" err="1" smtClean="0"/>
              <a:t>иный,под</a:t>
            </a:r>
            <a:r>
              <a:rPr lang="ru-RU" sz="2000" dirty="0" smtClean="0"/>
              <a:t>…</a:t>
            </a:r>
            <a:r>
              <a:rPr lang="ru-RU" sz="2000" dirty="0" err="1" smtClean="0"/>
              <a:t>езд</a:t>
            </a:r>
            <a:r>
              <a:rPr lang="ru-RU" sz="2000" smtClean="0"/>
              <a:t>.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                                                                           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smtClean="0"/>
              <a:t>Индивидуальные задания  по повторению материала/</a:t>
            </a:r>
            <a:r>
              <a:rPr lang="ru-RU" sz="2800" smtClean="0">
                <a:solidFill>
                  <a:srgbClr val="C00000"/>
                </a:solidFill>
              </a:rPr>
              <a:t>карточки/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665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Ход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    Слово учителя:</a:t>
            </a:r>
            <a:r>
              <a:rPr lang="ru-RU" dirty="0" smtClean="0"/>
              <a:t>                            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-Кто  скажет, </a:t>
            </a:r>
            <a:r>
              <a:rPr lang="ru-RU" sz="2800" dirty="0"/>
              <a:t>к</a:t>
            </a:r>
            <a:r>
              <a:rPr lang="ru-RU" sz="2800" dirty="0" smtClean="0"/>
              <a:t>акова цель нашего урока?/</a:t>
            </a:r>
            <a:r>
              <a:rPr lang="ru-RU" sz="1800" dirty="0" smtClean="0"/>
              <a:t>ответы учащихся/</a:t>
            </a:r>
          </a:p>
          <a:p>
            <a:pPr marL="0" indent="0">
              <a:buNone/>
            </a:pPr>
            <a:r>
              <a:rPr lang="ru-RU" sz="2800" dirty="0" smtClean="0"/>
              <a:t>    -Да. Сегодня мы вспомним изученное</a:t>
            </a:r>
            <a:r>
              <a:rPr lang="ru-RU" sz="2800" dirty="0" smtClean="0">
                <a:solidFill>
                  <a:srgbClr val="C00000"/>
                </a:solidFill>
              </a:rPr>
              <a:t> о главных и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второстепенных членах предложения.</a:t>
            </a:r>
          </a:p>
          <a:p>
            <a:pPr marL="0" indent="0">
              <a:buNone/>
            </a:pPr>
            <a:r>
              <a:rPr lang="ru-RU" sz="2800" dirty="0" smtClean="0"/>
              <a:t>    -Потренируемся в употреблении и обозначении их в</a:t>
            </a:r>
          </a:p>
          <a:p>
            <a:pPr marL="0" indent="0">
              <a:buNone/>
            </a:pPr>
            <a:r>
              <a:rPr lang="ru-RU" sz="2800" dirty="0" smtClean="0"/>
              <a:t>    предложении.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</a:t>
            </a:r>
            <a:endParaRPr lang="ru-RU" dirty="0"/>
          </a:p>
        </p:txBody>
      </p:sp>
      <p:sp>
        <p:nvSpPr>
          <p:cNvPr id="4" name="AutoShape 4" descr="data:image/png;base64,iVBORw0KGgoAAAANSUhEUgAAAroAAAFtCAYAAADoLskTAAAAAXNSR0IArs4c6QAAIABJREFUeF7sXQeYFUW2/u8MDDnnIEEQVBBBwRwwrq45i2HVZ9Y1u2YJuubsml3zml3j6roGRHR1wQAqKKIIKlGipIFhZu77qm9XT3Xd6q6qDvd231v9vn0Ot6tOnfNXdddfp0+dymSz2SzMJUfghhuAK68EDFxyrApdon9/4LPPgLZtC91yAdt7HPWYgwzXInl46W9ZZK2/M8iA/J37V8N9WpX8yj70ORmspIZG/O6RUlROTiZpkdcwHESszAx2B7CLlsAXssC3WjVSUpjvxASqnckAo7MA+a+5bAT+9CfgqafKA46KCmDPPYG77gI23bQ8bDZWJhKBjCG6kn75z3+Agw8G1q1LZAcapWwE2rQB5swpQbL7AbL40KaUDYyB5TmUZFK6WmGTTj/aSQksJabk35S05urn/kcIcI44u68Gck3LiUciKVcvIcA52VlUCNqhUinhzaAxgCuVhv3KLHAHR+qVKqagkHhZIlecrNPjJJ68/PYAzjVEF/jyyxzpW75c3kmlWqJFC+Cww4AnnihVC41dCUXAEF2/jtliC2DatIR2nVErD4H27YFZs0qG7GZxLYA6l5lib2zOa0sJZe7vfE8uK4gQJUpoc783+H8p8cyVoSSXUM2Gf/sRLZZ4BxulYnLdQHqJHscD6OcrfgKACWXyvcqrP9wef9b77z0+ZLLofRWyTYjvjhlg73Ilu+vXA6efDjz5pPkayD6tjRoBw4YBjzwCkHnWXAaBGBEwRNcL3ObNgerqGKE3omNBoFcv4OefYxFdWKHjrFAA9sonuTlCyHt3CeGlAQxedIbIZj2orAz+Xi4oISeRkmI3Caa/ulvjazXYQn3Fuf+6Cbcb5fxwiAapGewPYLhnt9ydBZYVttNMa3nfHnIe/wsBtCk3svvVV8AuuwArV5px4YdA167AxInAJpsYnAwCsSBgiC4P6/jxwF57AfXEJ2auVCKw+ebA9OmpVD2LCSD/84vFbSCbuaACGpPr78P1g6PBg+r20vGe1fx/U/pL6+U8ySq+PpE+3p5cr5DUDHYGsEeesKUA/lYm3lztgR5zfC/f+8Sr2y0DnFFORPfWW4FLLjFeXJ3BOWgQ8N57ACG+5jIIRIiAIbosmO+/n4ujMlf6Ebj0UuDGG1NlRxbvAPjEV2eV2NhgoQuUPufoMktWVHmRajl5p+hta8vgLACdXWK/BvByiRPdPELpEa7Chy8QoPg+5vskyvAFIpvIOwlAn1Inu2vWAEOGAD/9JB/mpoQYgWuuAa6+2qBjEIgMAUN0KZTEg0vihkxWhcgGV1EFkR2/ZLLp3buoaqg2nsuSMM7Xk8tmNqAf8FnSQv8OG7qQIyb5YREyW2gdGU1V2XxG21Ihz7kwirEu9d7OAv+TKZzy+6kiuhmgQ7bEN6YtXgz07AnU1KR8ZCVA/U6dcpl0UvL+TgBiRgUfBAzRpeC0agWsXm0GSykhMHgw8M03qbAoyxE1nsCKyCONdI0vdCEHHSWbMgLLAq1CUBvK+28+E3VgvsexEhk0eIEeyAILU9Hz0Skp88LmFjCF35BmtWtneyCxuq1L0av7669A375AnXvzaHS9W4aSSHoQktaTfJ0zl0EgBAKG6BLwBgwAfvghBIymamIRePNN4I9/TKx6OfJxjZ0noUFN9+Ywd/RtA/EMHpXrBYhoRz2NAGA9yiqAUiJOqXIur4NaGjEV+XyZDPoDOM4iVeOCCEhZnaAeXTb8xYtzykizLPOCqD75bXgGOCBlOEvVJZleSC5vc8WDQOfOwKJF8cg2UssCAUN0334b2HffsujssjRyo42AX35JrOlZvA/gI0/96Gf+huwKapvPWDLjZ7yX51UUuiAiLyrt5EILchcbNkt/F4XS6nmE2QXCWNwCYE2Jx+c6FjNAycgpxb9YRJesc1pkgb+UkkeX5Fdv2dJ4cgvxhl2yBOjQoRAtmTZKDAFDdJs0MTFVJTao88yZPRvo0yeRVtZjTN5pYt5hCv4mBCWHrFSRDN67TEir7BAIP03zCa53IjKdTiNyV6AH7s6eqlMt3WVTRHRp+MIlAJqXCtklxGuZSWJXsIfolluAiy8uWHOmodJAoLyJ7s03m/if0hjH/laMGgU880ziLM3iMQDinL/sAb5enjpqkPh+w7loNFFeA7doqNGQq9edz1a0U5+0FzU/cZNe/VhdUaeOy7o3piWu42NSKEkeXZGJ1Mm+TQbYLyYMCiq2Rw9g/vyCNmkaA7DNNsCkSQYKg4AyAuVNdCsrTb5c5aGS4oLNmgFr1ybOAC9vLnuQAxu6wBuQ7331yofbUDOXeixHifJJK0t7cyUISfY70CEqUIOS+XzqncVKtMcd2fOiUi01clSJLl2w+GEukyWL0fUCjdQjWVLPjHrFVMheeukl4MgjTYaeQmLOt0UyJM2bB5D4XXMZBCQIlC/Rvekm4LLLzAApFwQ++gjYaafEWJvFowCCxQ6LwgvYDWNiQiymLjnim7tyIQkNf5O/Ch3qGkX4RTZLtveV/nY0vkdl5JTtT4pzoTejER1aA7gojUSXnLi44445gmWuZCBw553AeeW3qE0G+OnRonyJbps25mjG9IzT8JoeeCDw2mvh5UQmQXzEL419ZUMX2CZ5MuO3GSxXNp/+UHJL/pv/t37+3MggsQW5wyYaQjBU2yE2jakfC5KdqJQvGvNKbUw60aVEuwrAlWnrm9NPBx56qJSHU3pt23rr3BHCzZun1wajeawIlC/RLfVZMNZhk0Lh7dsDS8nBsMm4shiTF/FKyW0uL27+JSK54nJicsjH3TaQ5IbyLPFNBlJyLUQEbxG644HsafLKKS4hC/fwNC0Kt7kEN0/dMkAmC4xJE9ElROrLL1M8UspAdZIH/8cfTShDGXR1EBPLk+h+8AGw++5B8DJ10ooAiceurU2E9llMAKz/uS+/AxlUSa7IwByvaYjLdf+dCEikSugcVkGEkZ6+rkw3pUnBLEABP6JLhiI52qMy6WT3++8BQnLJsb7mSj4CZC8G8ewOH558XY2GBUWgPIlu9+7AggUFBdo0VmQEiAefHPOciEsctpA7Bli8TYyq7UUgWDKrayKtqx8koNuSfnnWXn9HJO+vBsZlSzdON8nxuV69zH59IDG6JFY3sdd33wHkZMXEvDMSi1SyFCPp3n77DSBHwJvLIGAjUJ5Et3HjxHj3zEgsIAIkqDEBlyjbAiVx+QQmWvrJk0XaXgG+ZgdGXv8Tfa7G2OzYyNOhBTYi4or6mOQU4ON6I1bLVxy7YfL0DNCtkI3rtEXILTkEorpap5YpmxQE+vUDiDeefMUzl0GAzAZZskW53C4Tn1tuPZ6zd/lyoG3botsuis+1SAjcpJYln7mHNBzp9fr8n2SSSztLJXTBjZedeaFU324J7jS/TXG0P8/OAIlNDLXxxgA5ZMZc6UXg2GOBf/wjvfobzSNFwBDdSOE0whKNwBtvAPvvX3QVvYhuLpmXKHBR/HtQrx4LQIL5Ul4/eXm9xR2axQPZs7EouXQq8DhMY9hCbpnWcF2YAdoERiDGiiQ7C3lPmCv9CJDNacS7a66yR8AQ3bIfAmUEwF//Clx5ZdEN9ia6DarJPZhhaG5DXXk7RYfLUUDP4ixmYjM8kz26ZMMXktMzapqwYROXZoBmatUKV+qLL8xGpsKhHX9LJMb6m2/ib8e0kHgEDNFNfBcZBSND4OGHgVNOiUxcUEH5RFdG4WT3iSb8Ziw2w26Dl5j/vC86Hy2oXYWo16C/l70NWszCJvhH9thCqFWwNlRGgkiZgsXmeiho/cwMvrFJzLhA8rCauNyCjeWCNPT228Af/lCQpkwjyUWg/IjuokVAV3IIpbnKDgGSVm7kyKKbzRNd3qtK/+11aERUBqTJm+tvs4j0ZvFq9jB8hSHeESFRAVkgOTxZLFCzkTTDbkSzDvRIGtElX3uuJknPzFVSCAwcCMyYUVImGWP0ESg/onvrrcBf/qKPlKmRfgQScgywSuiCN9hBfXpEYjpDFngs/OKKWfL+WPb/8At6pX/c2hYE9somIBCb6k5GYGMAVyWJ6JIjfXv2LJlxYgzhECDhCySMwVxli0D5EV1yUATx7Jmr/BCYNAnYZpui2+0XuqDvzVULWdAhi0UHSKKA2BNNcWj47wPZs7AIXZJujpJ+QZc3gcmxklZqhVhPNPmbHNRKYnQTc5E0VCZfbmK6I3JFjjsOeOqpyMUagelBoPyIbuvWwKpV6ekho2l0CCRkF25+Ht2gNEYHmoY2csf8hktVptNyYcrm5yK4KXs51qFpYZqPsZWgoyNovSCm+LXFhi0Q2f0ywPFBGomjTpcuuQMGzFW6CLRpA6xYUbr2GcukCJQf0SUnppRh6mDpSCiHAsRrk4AcyqIDI1j42W1k/t0i9ubKYm9l99MwFLy/xjdgMk5wBHASPJw6+AYlq0Hr6ehGy0ox5fLCHQxgaBI8uoccArz6ahCTTZ20IUDidEm8rrnKEoHyI7oJIDplOdKKbTT5PFlbW2wt7PbzjwAmN8QZBXJVwoVZumlPOFnJgLCBrPMhCzn9yK/XCIhuMrRX0yIoWQ1aT00rvVJ5fvYscFFFAo7//eorYOhQPWNM6fQisNlmwLffpld/o3koBAzRDQWfqZwaBNq1A5YtS4S6WUwArP/RK0cHovG0imhO6YUtNMQy80ds5GxdjRa4LSvedJqG7AV5XlIv9so59V22eXlNZbLEa4dgzw63qiKixyXBm9usGbBuXTCbTK10IjBtGjBoUDp1N1qHQsAQ3VDwmcqpQWD4cOCzzxKjrjjzQi5ulsY0+isrDluQ5dKKO2VZ8QB2s7N56IG/Z0/1Vyehru0gHtlCk3dZuIKnPllgbEXxRonV8t//DpwqGRtFVtE0HwMC5Ph3cgy8ucoOAUN0y67Ly9Tg0aOBceMSZLw4fIEQUeKRdDu9glCfnKk8lyt9opuz+9Ps9ngH+YnigyMZ/9DhyaMXmWR/p9sNSESWH/mUyXLSf2WjCWP3aq9VBrgofij9WzD7NIrdA8Vrn6QXvajoI7B49pdpy4bolmnHl53Zn3wCbL99YszO4jEAP9v68N5ZSlGpuqr0TKWcSpnEwBRAkZx992T/jKXoqF6fEkX1GpGVtEgh8XJmc/548v/4rQTs7/RvdiUj2nogk+WsguzVUBTbF+jXCNG5fOTevhlgu8iQCyDogQeAM88MUNFUKQkEGjcGampKwhRjhDoChuiqY2VKphUBMoOTl1ujRomyQJx9gacKIpW9whbyy5Yyrc3xMz6gNIsaVOGG7JXqfc2CVADC6xDVDBNfTH60ya5LcfZ3QoQr7Dr1HuVtouwri9b1k8Gjpxjm4TvessDlGaBJMWN0q6qADRvUx4YpWXoIkEwbBx1UenYZizwRMETXDI7SRyChO25zXt05XLCCCjVVJ7qymN00d76bezVgMiU7DK9DfSITIh4x4XVCDCiZpesZntwyv2cJESX+adY96kWGSUEvWRQo+l+RDMFA0Ir7JSScIe6iEdo2A5xfzAE3c6ZJMVVM/JPSNsml//vvSdHG6FEABAzRLQDIpokiI3DbbcCFFxZZCXHzaodH8FTMi+iqkGTq8iumWy2ursgim83gZlyCddb5W/mXCCEpaoT0SlIwW+EHlGwSTzP9t4apUj1sWa741/wgbIvwWiSZ9Rgr6uGEOyiS4RwTt/Gx//bC/c8AOhVz2PXqBfz6qyISplhJIzB7NtCnT0mbaIxrQKD8iK7ZiFB24//anYC6Sju5KmN9RWUlqpq3xsAdDsCep92AVh27Fxwbkmosgwl2pgWVsAWeqKrSI2qaahsFhyJgg27Svwzt8DfiN6RmclJV0VIt56V02PoyMDzlizzRfkTUjgumMcKydtn7DuFmyTanGP1nywxwsY7wqMvOmQP07Ru1VCMvrQjsvz/wxhtp1d7orYlA+RFdkz9Rc4ikuzhxbF2za8NhePQzsPMp2ea/5PcMKtC57+Y44pp/ouNGAwpmeBYkGwShBKokVCd0gTdDnNehYMZG1hDFwM2sXs4ejq8xmMta0dBo3ASUXU74OS91PMs6ZZ32SSUSz+tB+EN1g60Qm/HBTx4pfjqA7sX05g4eDEyfHspsU7mEEGjSxORRLqHulJlSfkR3yy2Br7+W4WLulwgCq6qA27hkC/wEzZ8ITUhvZeMmGLjjQdjluCvRtf+Q2NEgeXUbCI2MERiiK4o9XouOuCVLPpB7X0khuiINZblp85cs/GEZ+VLZtGFBQhmIRD6cgV+OyfTumgHOiP0J8mngo4+AXXYppgam7SQiYI4FTmKvxKJT+RHdM84AHnwwFjCN0OQhMLUL8MpAcW5Qr7ylrpyigOXd3eecu9B/231iNPAfAH5EPXKHRvhfOkTXTe2IP7dC+VCKGM0NKdp9ihy18XzcUN8WNT7wFYvoqrTrV0alviekNh5OnDH5tx3DK/yGQNOckfBbPu0ZG7vrpRQ3PEdngArZkA45Hnyrd+iQmFMR4zTTyNZE4IgjgBde0KxkiqcRgfIjuuaM8zSO08A63zcc+K1F4Oq5ivbE3bx1B/zh7DuwxZ7HgMT3RnllsQDAg4rHAHsRXTkdUswSFaVpscjKTy02HBkcgEVZ4P5YWswXGoaYyntK0QhRh/p1MkN6rRbsf7OJHZyWaT5fWx7v2ZVpSBaMx2aAAcUkuRMmALvtJlPV3C9HBLp3B+bNK0fLy87m8iO61su9mG/eshtjRTO4tgL4687RN9+0ZVscdc0/0Xer3SMVnsWtyGA1kxvWS7y6R9ft+WyQ5/V7pAbFJsxtfxZtUYELnNaezwLfhWw7LBENW1+kvqcDVXSamcqKRrBJzdWGwLOrMiLp2nBzAEcV+1XbsSOwdGnI0WCqlyQC5vCIkuxWkVGG6JZNV5efoTM6AM8NjsnuLNCu+8bY/siLsM0hZ0XUyPfI4lkFWepEV0yY0h2+wJL0DCqRxaXIoMoxtTYL3AJgXYPD0rmnSkBlcacKnRSoiKp+vHDPekEFKmpviReQ6mYZ4JKIjhNWVCW/2OefAyNGBK5uKpYBAvwGjTIwuRxNLE+iSz4719vZ2Mux18vE5se2BH5uG5+x1iSfhZWWbORJYzFkr+PQuEmzUA3W4x5ksFhA0UKJdVVWcfZF11r0kqj+OQ53DjLokNfIsixwtyLJUywWuSFRt+tHzq35PEBeXS+j6djnw8nJ7+Tks/OyQItie3NJntSf6THbkXefEVgKCMydC/ToUQqWGBt8EChPoktORlm1ygyMEkagPgNcQ8IWCjjZVjVriaH7noQRB56BTn3Ih1v9K2uR3HsFFcPQInHddIYvsLYciQy8cf4+CzwTwqur33vuGjzqqj2oWi6Qfna4QhDSK4vRJWSakFxy+lnzAj53Qhw++wzYZptAEJlKZYTAf/8L7LBDGRlcnqaWJ9HddFPg++/Ls8fLxOpZbYEn7axgbEi2yOvl5QlTysrgMaH32mJnbHPI2Ri8+1HaiGfxJICfJPWCb0gjghtIbqy0Stt2WYUGb/SmyOBoWXG8ngW+5EpFabGWrChd6ZKGlfRSIL3WM0AyLeQGjedFyjUmh0JkgKbSXilAgaOOMjvqCwBz6pu4/36AZGIyV0kjUJ5E95NPgB13LOmOLXfjHhoGzG9tH8Ual3eJYRNexKJl+24YcfCZGH7A6WjRrrNyt9RjrMUs5KnG3CL1uFTaDo/IoZxFC1TgL0pY1meBezPAUh+S5iVIlSz6EUAlJWMqFHW4gidONsk9F0DruJ41XYy6dAF++023lilfbghcey1w1VXlZnXZ2VueRJd0szkKuGQH+4YMcB2bH16JsQSEQyTbo70+Q0di28POxWY7HyJtLIuvALzs+vAezoz82mnz6uZIPHEvXubafCYDs5rE6wKoZgoWarNZ0PAF6kCNgjfGQXhZu0iiPXJMR7solJV1psr9hQuBbt1USpoy5Y7ADTcAl11W7iiUvP3lS3RNEvGSHdw/tgeeGtyQRU50VGlUIQwURJ2MdRWVjdF54y2w3WHnYeg+f/Lsh3rciIxFz7wYRLjwhVzDOa9xAIdnQcdPAyk/Exl00W6bkN07Aaz3qRmU/IZbgGibErwCTScWkJCKYnQrssBZGaBjQJnBjfGpec45wD33xCLaCC0xBG66CbjkkhIzypjDI1C+RPe668wnixJ8HshkTA6JWMwfEhEnGwkom1RrXNUMW+wxClsfcCp6br6dq0eyIJ9e7+N6KWBjNqnlSTMNddALeSjswLECLLIZZDIHI4OhgRvnya4KsQ2DNlU0jFdX2VhCYkk8rWoFGp9rlycLtbzFjv0DPR2NF008uacD6KzcqKpyIcvtvDPw8cchhZjqZYHAqFHAM2TLqrlKGYHyJbqkV3XccKU8CkrIttVVwK3b5wxiiUycXl2LJITNGUry8vboj20OPhPD/vh/IIdSWDbgRQDTfXoovFe3IV2Xfkxw3EOHenK/efc3DNmLJ/36ra/JAncBqPGoGpTYBq2nYoGO7DjCFHgdSRuNMgDZwtMpaSSXKNu1K7BokQq0poxBIPfyNldJI1DeRHfbbYHJk0u6g8vNuP9sDHy6UcQsRgVED76pQ1LYZrbc+08Ytu9J6DNspJVuLJd2LL4rmfG6OfQmvzwJHz7xBS55LZrNReuzwAMAlqvCWSB3d+jFEmNPLITXHswkSvrMpJJcgkGbNsDKlaq9a8qVOwKG6Jb8CChvojt9OjA4rqOzSn7sJNJAkju3nqZDIhoyTDNbbzvxWS+UxmYyVpZlPK1rH5VqiY3Aw8Wq1L7HJth6/1Ow/dHrkMmwh5wEpdB+3ZaTmYz8ujldprz1JV676Q1kKjIY+0G0h7y8XA98HUF/JfJBoEpFEJfLnnxGzp87DQmLyeU7oKoK2LAh0d1ilEsQAiQ7R6dOCVLIqBI1AuVNdAmarVoBq1dHjauRVwQEljcB7trWTTaLFb7goqERcNLOfTrjjMfOQCbmcBtKcgvkxBSOklxMLvD+Q+/j42f+a0UYkX684Pk5aNu1d6Qja2oWeDVSiTELC9MxNqknCz7+wAjXx1uaO5f7otsjC5xYATSO2cTQ4mN+RkLrZwQkCwEyXsxJqcnqk4i1MUT3zTeB/fePGFYjrhgIvLQpME22IT8C0ulpm1e4bBRgZCrQZeMuOOX+k9CoKiqqIQbDvUEtTsDygSEkt25DHZ659BnM/nK2VYBustrh6Iux95m3RIGmS8ZCAM9kgWJ97BYi7Ad7GLIbAD3S3B4ZYKcAdYtSxRDdosCe6kZN+EKqu0+mvCG6BCHzYpSNk8TfJ7xgHMmdy7I0qnWBwhcckESfwyPiixUVGZz15Nlo37O9HSUhMljUXXoK5KSyoQzWgxLbOKCe5NXLV+PRsx/F8nnLG5qzPYvdBmyF0x/+IhYdagG8lQW+CLup0NZOD20Pk2SENpeMIsZeAfplgMPIkb6xoB6TUJMjPSZgS1jszJnAJpuUsIHlbZohuqT/hw0Dpk4t75GQcusXtQDu29pes3Aso1DhC5RkO+smlmCHoYkC1nT0dUdj4I4DHKlh4mr9SFlObo7khmnDe3jlMj3U1tVh0gufYsLjH6JmXa1r7Uk9uk1btcNl/1oW60idkQVeyAL1Ppw+EhLLZQWxjAooOI6NZ92ywJEVQLtY0Y5JuHFcxARsCYvdaSfgo49K2MDyNs0QXdL/kyYB27lzmJb3sEif9feOAH5rbjt0Oa9cEohuHIj23qIXDh17KFp1aM14d3MtsaTU/XcwDyArg3DA+gDHEzdgQH3FJCwhi8n/nITxj0xATXUu6Ze1aZBuKLS9loQEVjZqjNHveyUGiw7hNQBezwLfMyIDk8mA5DXPGhU5uY4J7OUlNvaoAA4muXGjg7PwkgzRLTzmaW+xUSOzgTHtfeijvyG6FBwy0OvqSrirS9e0NY2BW3ZgWUkCN6QFd9hJO27gDgNw8JWHoEmLJrZTmZ51ph9qQIMVvOgwT3Lpv4mSDa3Rvxp2M5G/KpCxCLL13/p6fPT0x/joyYmo3cA8dzyhszNaUBDGfcjtkJKiE7zA/CzwfAb4nTbJhRJEnQ7Mxc+8whJk4QzUXJv0Wv9kDoNw+ojBtWkFQPZwjiB7c4PDlZyahugmpy/SpImJ001Tb2npaoguheuMM4AHH9QCzxROBgKvDgCmskfbFyl0Ie/gCAFpCxVQKfHq9RveD384c2+0790BlY0qba8u/SKeozj53l2xUBnhpcQ259ll2RU7JnIMkZJc0vbc7+Zh8j8nY8ZH32HDehIZ6768jmampS5/c7lzmEahRt+3AN4DsJSePKbiXRUppxBTm+c59mpLlfB6gJRdtxaZbyYCT12Hiq//i9EfRpu6rVB9I2zHEN2iwp/axg3RTW3XyRQ3RJdFyLwgZeMlcfc3VADXke3gjPOSJ0t86AKf79aLXImGg5ds53c2Lpff2BSUIAVAvW2Xtjhi7OHo3L8LGjVuxGwty1FUd+ytdzgDdQzq+4ap0lmsWPg7vnprCia9+hmqV1Z7W0PzEdM0WDZ+zql2AEZd9yoG7nRQAETCVyHHVZCDZWfWA+v4PYAKJNbRQGUc0CN66WYzWUf43Leay2aRXb4ImU/fAF64HfhlRoM6WaCQnvLwPSGRYDajxQ5xSTZgiG5Jdqs142VJkJy5cghcfjlw440GjRQhML4PMJFNrcqRJWJKsYguD2MUn7pVOJJDMRmi3ax1M/Qe0gtb7LkFem/ZG83bNrdy8pL/o17Z3N9y0puTT48Ldocn1NfWY8mcxZgzZTa+nfgdFvywEBvWKSbv5z3xtiEZuwnyn5HHX43dTrmm6CP0dwCf26R3CYA6JlpDORMCT2a9rOLCEKxFne2AtSCzQxMs7l1XC6xdhczSBcCSucD0T4B3nwbm/eiL2dgJJTQNGIdF0Z+PVCowZw7QO9o83anEoQSVNkSX71QTq5s7/zbeAAAgAElEQVSaYb6+ErhhR46ZKRBda4Xn4wHmyTELiMyjm0eqg7tCw/eDxMvYoWd7DN5jMDYa3AutO7VG606t0KhpFSoqKlBBcqg7GrCkNhdfS8jr6qWrrf/N/34evpv4HVYs+h2rlqwKpjcbB8tIyHkj7TjTLLDpjgdg1PWvB2sjplr3nbA5fls4Bzj0z8CexyPbrQ8yzVtZm+r4gxk8VfAhr06dmnXIrlmZI7Bf/xeZOd8ApN0504El80NZV5HNlE74giG6ocZC2VY+7zzgzjvL1vxSNtwQXb53330X2HvvUu7zkrHt1YHA1K755uSFxjKeTeczeAxE1y+9WKSga7l1w+Q1i1RrT2E0fZgo/ITtL2J2l75b4KzHvi6MYoqtXLNrBeqp25mt03cw0GsgsONBQO/BQNuOyDZvjUzT5sg2apwzN1uPbF0dMrU1QM16ZNf8jszyRcDKZcjO+gqZn6cDP00DZn2lqE2wYgTnkglfMEQ32CAo91p9+wI//VTuKJSk/YboirqVfL745ZeS7PBSMWp9BXADF5tLbUsK0Y0iVEHYXzpElwggnkWariuJA8DLHvZrun0McIt2nXHJq4sSZcWYXTOpP3OGQD2uVMIXDNFN1PORGmXatgWWL0+NukZRdQQM0fXCyrws1UdREUq+szHwyUbuhilfSgzR5Z2pugQ1QlxjI90R6OjVX2zYgtUMyaXbuApXv7c+glajEzFmJIluTv9VMnG65t2d/sFYDAt69ADmzi1Gy6bNmBEwRNcL4G++AYYMiRl+Iz4IApb3adf8mg5hymNODYzTOoyAsBKWmYgIqJ+XUVSX8z5SYub6HB9lFIEmaRaFbATBPuo6ngSc2YBGeQspW1FZgTHjk5Xv2hDdqEdFSHmG6IYEsEyr77IL8OGHZWp8aZttiK5f/55yCvDII6U9AlJo3e9VwB3bC4gun85LZJsmQdSCx4dgi4ivlmyusK4ZFtG1KyWGB/gYIfLm0rVEkmJJl/z6Pe45ftMwXZmYup02GoCzn2LPg0uManqKJGaA66ltShcZAbMZrcgdEF/zhujKsN1kE+BH/9Q8MhHmfrQIvL8x8BEXtkCJpEWQPDaaFXQjWrQmC1i9pnuYO2EsiVzAxXspq2Vz6tpc/ep316FRVZO4EVaSP/HJ6zD+0auUyia9UGW2Ald/mCxveSDMkji4AxliKhUUgVNPBR56qKBNmsYKg4Ahuio4N2kC1NSolDRlCoDAWJ+whbxP4Qx7ijNswWmGEjMBD400TlbXpUv7haYc0zngIKI+9bOf3nM8uaRNQeArKXfp64vRvE3HiLQKJ+aBU7bCwh+nhBOSkNolQ3QrK4H6EjrpLSHjo+TVOPts4J57St7McjTQEF2VXp81C+jfX6WkKRMzAsubAndtK3BwJixsISgPVYYvQANOGi9KIgU5h5Xb1yyoGiMsSjVGQi7oIQzk/vnP/YR23fpqahBP8ev2aYma6jWpz7pA0GnTuTsueGFePEAVUmrTpsD6ZG1YLKT5pq2ACJgDIwICl/xqhuiq9tFbbwH77ada2pSLCYE3NwE+6y4QLvBQ8oc3WPyuEPlzY7I9tFgmLQUbGeDso6PHzYZuKCfAkksWILRvfFITODqQ8pSIM3qwRyxf8MLPaNOlV0RahhMzdmTGdfJeOGnFrX3AhQ9g6wNPL64SUbROds/PD3eARhRqGBkpQ8AcEpuyDlNX1xBddayAE04AnnxSp4YpGyECdRXAtTvnC1RybioVCqisbBMaZX0R5qAKEgbh8FyO5Trkn8l0wC8KdJBxLTAUQ4m5kNyG5gTYXvqvZWjWqp2OSrGUnfvt//DwWdvnyHyEfRuLshKhBOajr30Fm+18cDGaj7bNPfYAxo+PVqaRVvoIGKJbsn1siK5u15rPYrqIRVb+jQHAF90E4kQsiY3NFXkJRcTXiwx7EVn66d9ihZGZqSQoCNG1QgCoV9v2sopImgMns4HNInIeOPDhBlLdOKJNwhJEELLEnCWSF700D606itz6StBFUmjD+mpctw855je3easUiG7JHBhBds/ffXck/WyElBEChuiWbGcboqvbtc8+CxxzjG4tUz4kAmsbAzfvkC9EyVGrVCiggkXw5hJNpWRSZI6tq7Phyz5tzOHoIrLObF5zRHJ5hF0Q+BF+QUywNbfohExkgQtfmovWnXoE7LDw1UhM7u1H9UL1ymVWWIaQpYdvpqASSuoI4ClTgK22Kih+prGUI9CyJbBqVcqNMOp7IWCIbpCxsfnmwHffBalp6gRE4LnBwIwOgsoSEhuIEKrqGCeBlukQoG0nswH91O4ExuYaoxu+8jy3Ml0U7rPqsvG2joeZl0FJORcWQOqe89QMdOw1UKHV6IvU1qzDXaP6YeWS+ZYT34JQh6hHr1I0ErMZjP2whDIVVFTkVoPmMgioILDvvgDZh2OukkTAEN0g3Tp7NrDxxkFqmjoBEPiuI/D8oPyKXjv0aRhBIdOJeZoVgJAqQRRALpv5IK86H8rgE9qgpB8tJPB4s+ETfiEfImc5YZZn/n0qum6ypZYaURW+54RBWPLzt7m1AA3toF7pAoevRGUTUb+qSQtc+Z/VUYksvpzOnYHFi4uvh9EgHQiYRVE6+imgloboBgQOF14I3HFH0NqmniICq6uAWwOcghaABypqlB+qSiqK2otThyBeV5d320M5Gkpgxe4Swyh5CxDCwKcUY2NuLdEyYijQkcg89YHJ6LnZCOX+iqIgCVd44oLdMW/G5Jw4diFAG5DZE4UiMcggmHbuMwhnPzEtBulFEnnmmcADDxSpcdNs6hAwRDd1XaajsCG6OmjxZYcNA6ZODSPB1PVBgHxKv2FHoKbSXUhGIGX3w4Aep+wweqnUtTzc9hddfnMZT4JZr6tjsyCm17lnfyV2QlaZgzPohjfrnkf6sDz9Re5cO1bgpLsnoveWgvQbKiAEKLPk5+/xyDk7o3plzkPIfinIwzSA/KJXyQIjDjoL+114b9FViUwB8l4m72dzGQRkCJCXoTlgRIZSqu8bohum+8jD0a0b8NtvYaSYuh4I3L81sKhlPsn1S+cUJxEVem2LkFoqaNwxJWUsolJZfKYGWpnLlOCKhmTIrENuZd5OBlxfnbJAIYnux8/ejPcevIxG4+aILjsQ7MWDK6NFip5oasr5z81G2659UqS5gqrmhDQFkEwR/Pe/wA6Cnc4GmpJBwBDdsF25dClAEpSbk3jCIumq/+QWwE/tOZIr8QZKSVsIDXVkx0m2KdGSfvYX2OoVuuDS1+9oYCbdGN2JRfWghNb5nbQvI7eWMe5yMuyIDX+69R30G7FXiN6UV63bsAGPnLMT5tNQBaaKa1MftdNWXKa/vOUCl7D7dNyHrqVKgZWIqbk//AF4552YhBuxJYOACVsoma70MsQQ3Si6mGxOGzQIqK6OQlpZyyDT7dODgR+5DAsyoim7HxRUi7gUPAA3qLaSej5H/orwiwtTLy1l7dHNhyfdNQG9h+4aE0jAr9M+xRMX7g6SYcG6BGTc4reiDXwqscexaa4n2BnbAMaWItH9/ntg0031QDGlywsBE7ZQFv1tiG5U3bxyZS5346xZUUksSznPk8xtndym89kVWELEb3iyeIkgnMCLRPG/s946qkUQ72lsnRfCZSjCyqWnKC7WYnTRWUM/+/MiZSSX8k1COk97YBJ6bLZNdEoxkib+43qM//uV/rJZz7aNGRkjztiJFrJY7KQEnsTBN2naEle8XaI5RPv0AX7+OT4MjeR0I3DuucBdd6XbBqO9FAFDdKUQaRY4+WTg0Uc1K5nihC88uzkwkyG5LkJrMx1rP5K9KcnxtBKSwdx30osJfmMJE80q4Hx2p93AEmWGkXmS5ZQQGxUySbMJeHHbQDzbp5Knx9znkfjzk9Hn0Z0/43M8+Zd9UL1qqRqvZ0+NYxYDQewpxtPvLDiyQOsuvXHhC3OKoUb8bb70EnDEEfG3Y1pIJwKvvAIcXALHXqcT/YJpbYhuHFB/9hmw/fZAXe54UHP5I1CfAR4dAsxtmyvn8uBym5QsTsGdzJXHTLyIlchjaZNm67AEPxYX9F6COt/x6DLEzEs9L88rW54ldbyXXXhkMNeYEvFmFh+0ny9+eQFatu8aCtmFs77G5BfvxIxP/4W1yxcDFeri2JA+18nIjFc3SPo3dQ3CleRjjAfveQwOv/rpcEKTXLt3b+CXX5KsodGtWAiY+NxiIV/Qdg3R9YH728XA5e8D/54JbJAdGsQRoYpsPT57eAS2WvBlQTs0bY3VVgC3bQesbZTTnD2O1kXM6E26Z4ZlGOxvFlO2BbH7a5xjrGwyzbUlJHB+hNAn3jWOPuDDNwK1EUBnLTKqqFQgrzATkvKXVxejRduOiq3liq1YOAe/fPMxvvzXI5j73WTUrl+bG2x0E5koe4afJ5rbGMl/fbBEFyEjhwwUl0n2P467+d/ov80+sqrpvT9vHtCzZ3r1N5rHh4AhuvFhmyDJhuhynTFlAXDcy8B3ixs+h0u/Zfp4CveY/R6ef+lodKhemqBuT4YqS5oB943IoFO/QTjz0W8iV2rOlAl47dZTsGzerJy31r6s7mIOQqDc2OK1snhUv6wEkVsQrUDWS6tNNgOQZH7x4JcWzs9SXtcLnv8Zbbr08qyyYX01pn/wAqa9/ywW/zIDq5csQG1djVWenmamdHyvB0i8ZzwvNpcZI9o4R9vlLmmOLsyzkKmsxJjxtTG2mhDR/fub/RMJ6YrEqGE2oiWmK+JWpOyI7tyVwPUfA69MBxavBepYr5+LCQWE3oP0Hvv10/jb2+egXfXygIJLqBo5h/6WW2CdLleAa93q3/Gfey/EN+Ofw4b1a6XrFl4lnU/+cZgTFVlSskOlMT7NmPsANdeKwnW6WhhwGK/96Q9/iW6bDMOGdWvx8TM3YtZn72H18oWo/n0patatQba+zvk0wDv7ozjCLs+7bjfCL6Dov5Pg2XU+cjCAENLff5s/4Lhb3g7TM+moSzakkY1p5jIIUATatwdIelBzlTwCZUF0f/kd+L/XgA/nALUkbDZvyzf3W97sGHAccKQhk81i/x/exHXvX4EtfovegxlQy8JWGzAgl9uSxM0V4frm/Wcx/u9XYdn8n6zWHccuidElP/BhDzIPbxFsCNxkVOM6sALhKxLS2KJNR1SvWYFsXUBPpKJ32nPzITkkgowLNibXNo195F31VRYQ4eERShCFVdBxftZj36Bz38ExtZwwsW3aACQ7jrkMAgQBkmf57TJY5JneRkkTXUJsj3oRWLTaZ1t8WGITkDx0XzUf53x2Dy74761oUr+h9Idio0bA3/4GnHFGImz9cdLb+Pi5mzFnygeJ0EekRNSeQPZkNHbYR5phIUo0bSV58mgtUOgRw6JDRHRIpU9Zr1suHO04XDaLgbWxUUB8ZRktooSOysojudT7nAGqmrbAlW+Tl2OZXIcdBrz8cpkYa8yUIvDww8App0iLmQLpR6Akie4nvwCHPg8sWsN1kGx2V5kg/cqo1BeMmdveuRgXfHqb9if1VAw/EqZw/vnA6NEA8agk7Fo851tMfuVefP3uP7B+bYl7ezzGvwqhDji0hb1tcS3JRi1eJ/bTuyu+mmPpnnq62LJaPjiZLC8d+eOA88rZguP8WCDSLZeDr2GRsM9Zt2G7IwsTPpSIx37SJGC77RKhilGiyAiY+Nwid0Bhmy8porusGtjh78D3JOzGj9TyXliVWVxURqWeV39ydQcs+R6fPrId2q9bUdgREFdr5EVy5JHAE08ATZrE1Upkckm851fvPIXPXrsfi2Z9FZncIIJUiGdR5Ab8euHoSutbbEvfAkqQLZKskQ7M4tWiQ0SCqWEp7sQ7e2RuyGtP8K6Io5+tZri28jbLWfhXYOwHZZj+0GxK03/wSrHG5psD06eXomXGJgECJUN0H/kSOP0Nj81lrOEyr67KMFElvZ7fPpn0V9yEf9H/bsM140ej+Ya1Kpoks8yBBwIvvghUVSVTP4lWc7+dhM9evQ/fjH8W9bWlE1bi2kRlj80wazWHQNqHeLiGMpudImgjfD2qs6I3mM0y4SLbwriC/EHhR0TZ8AX+9UJ5fJ7ZdBMfPfCE0cMqG4D8W31g/z9hfb6f7X7Z5dgrsMep16Xy+Qyl9NSpwLBhoUSYyiWAwP33JyaMrgTQTLwJqSe6a2qAXR4DvpzvQR5ZYus5A4XoJ9kkLrvv0fQx057FXW+dg45pSUvWuDFw9NHAffcBLVuGADQ5Vdf+vgST/nk3Pn3xDtRUxxzLGHCcKKPlswErDs+isl4eBT11InZwHl1h2QChCrwqvrhwC2anOY6MCz3JjGc7LytFyIwWjlrMYiDvtyww9kPWvR62t1JWnxBdQnjNVZ4ING0KVFeXp+1lanWqiS7ZZLbR7R6HOUQw0cU+JnjvssDbPGDpTNz71tnY6ZeP0bR2XewqaTdAsidcfz0walRwl5R2o4WtkK2vx5S3HsX4R0dj9bIFkTXueFjpAiwyyQJBLEGMm1RHaYfAI2m5MDVDF4hKLrMVMAi8APDwRHsSaQVd/CC1qnt46EXxwX223Bkn3T0xyl5Kl6z584EePdKls9E2OgQeegg49dTo5BlJiUcgtUR38Rqg+21ALXtiWcgJoyi9pTgpEt1IOMPZn92LPX96F32Xz0HXNYvQvGYNKrMFjrUj+Qf33x845xxg+PCiwFasRmf+7y188MjVmP/Dl0HCTHNqF2Ocenl0vXSxP3HLNo0Vuh98wwn4DAg81oytKl0gKyOMfbUBEcXoWj5UPmzB1tFqizvaWvSbJZ4LvbDkKpzsRn244yaUsTeXDtgjjgBeeqnQw9e0lwQEaIB9EnQxOhQEgVQS3ZXrgY432p7cgHFtBUG3gKSmffUybLTyV/RcORejfnkLx9RPRWbhQmD5cmDVKqBWM+comXVJxoTmzXOhCP36AccfD+yzD9DL+1SqguFa5IbIIRRT334cnzx/G37/7VfXcbLOkOQ+QxdzqLo2T+mMS0qQWYIVAfYyEilqwpPQBdEniAKCdjwzL3isZ9g5VniYRojQBVHYAlWZfj3Y6o+n4MBLHw6CWOnVadECWJvivRCl1yPxW/TGGzknjbnKCoFUEt2m1wLrqRNTNGFFNImFGglBQyeos4XZzW3pwYY1sIqJNtZkgVFbAM8cHsoCU1kRgV+nfYLpE17EtPHPRxraoNi8tBj9tO2QsqCMO+RzxX5ilyrtwXTzvJx2Oce7auvIPz68F10lLEHFXK8YXFeeXwHeTj2VRnzA8gtbYEku+buishGufncdKiorA8FfcpXmzAH69i05s4xBfg+M+ZpRjuMjdUR34F3AzGUKp5sloTdDTmJhTfjxXKBf+7BSTH0dBEjGhukfvICp/3kC1SsTcLykPQa1vaGqoQuikAh2scYu0nSAdFia+1l3HimVZ4spo1I8iHr8GlS4hmAWqeQwCVeYgQd+ocMWePyywL7n3IVtDz83qJmlWY+EX91zT2naZqxyI2BCFsp2RKSK6F72HnDTxynuKx0vL+vB5b22vHfXI11Sz1bArxelGK+Uqz7jo1fx5VuPYOan/0qGJaIwBAEDdHkpExK64PdZ3vHW1gPWqWQithmQ6ap4fulBDKIjgZ2O59KtOeoI4nKtOvbv7KPNyhKFPeS9XugiJwt07rM5zn7C5A0VPogmt24y3k9xamEOiIgT3cTLTg3Rnb0C2PhOAZ4iQpg02L0m2YCTr5J5tuxHDwRO2kqphikUEwJrlv+GqW89hg+eGIfamvjT2giHFRP7GTRfa9hNdGFDFxyHDHPEruVRlW1CExwYofroqZZTxSYvt69yA+LBKcKUJ+eZyipc9OLPaNm+a0wjPOViV6wAunQBampSbohR3xMB480t68GRGqLb/05gFntoWMgJIvG9zn/+FSmsgEHjDFAzJvHWlo2Cb95xNia/el/gwwGkQPFjwh5HrvVgXgCrh1Sf3LsuT6UgYwDrlfQlgSrj3G7MKmqXl5F12aOh5KmVgu0ukLfhz6e+LEevaugC24QolRjB6cQ7P0CfoSM1rSmz4t9+CwwZAtQVOINNmcFcFHMNyS0K7ElqNBVE9/P5wIgHQ5zXWWzE/WZdETHxClWgEz1LVHiikPf9EjhrBHDvfsUGwbRPEZjx0Wt47uqDWa4YKFWZr4eUI6muzU+kZc0NaZESQw1y6wKJ7snkPvdbtvBhC1Kmq46BTJSLbHqJ9Yp5VllM+BFmwZG/tDjRe5fjrsAep5ThCWhBXjdffw1suWWQmqZOUhE47jjgqaeSqp3Rq0AIpILoDrgL+GE5g4jOzFMgIJWbKbTu2VyWsDrj1VXuokIU/G32NDx0xjaoXVftSk1GPZYWFySf6FlXbIND09cjLBpifjlfeXt9c9Xaiy2ZR1WEYRB+y3uD6+tI9oAG6WzYAhu36uXddEig5BjhMGOApvISLib8Yp4jSC3Gktz+w/fC8be+E8aU8qv72WfANtuUn92laLE5Aa0UezWQTYknujOXAgPv9nCTFJo0BoI4YCXXt+aAMphZ7/+2Ah45KKQcUz1SBGpr1uOh04dj0axpuZO+wpIvv+eBHKxSkYtntS4a5xryGaLi8nRXzdqggCjbRrZejejKyLuu2doebe7LSl62BXvBoOtZZ+0SefRpeEevwdvjhDvGo1FVUwWETREWgZq/3Y2qc88zoKQZAXLy3dy5abbA6B4hAoknuoc+B7wyg3VlRWh9UkVxXjx6mhJ/IpKz25va4ZF9gdxuXAHUjE6qweWt100HdsLalUsaOA/doe8wPG6hx3oFbdIqQ5AQxIxNpq3sACpf7kN+VpfpZN1XdfN6bKYTbkQTNcwZrE1clYzhCjGZFigpddTwCh0JkK7NZVoW6NR3EE6571M0ad4qiNZlX+eZyw/AH+/4F9quL3so0gmACVdIZ7/FqHXiiW6Ta4Ea0f4ApZk6RuQKIZolAZyHyCG/rB5eRNeW89HJwE7mULNC9JxWGwtmfokHT9vayR6gVVmxMP+46BI93fK+aqmSW1uI0zaJwyUEnRB27h4fLhCpvooYexVzNqkRXh+hJ90Ka7EXOtTeVh174MxHvkLzNh1Cal2e1cc/OhoTn7zWGmijJ+Y+tJgrRQiYjWcp6qzCqZpoortwFdDtNgaMUiK3Mlv40AUvoks3ptkTnoUWX9aGcLuewKenFm5wmZbUEbj5oC5Y+/tved2nLsG7pPXut8eEFVtr/63JNx3dgoZYaLcn8IhaunsRXcZLmhejK/Jgy55BEaRB6nCk3LOTFb25lgq2raw6zdt2skhuqw7dohg2ZSdjxsev4rmrDnHsblQLXPlf7X2bZYdbIgzu2hVYsCARqhglkodAoonule8D109U+caaPGA9NVKZKEWe3KBElxJfwg/MprTEDpQ5X03E4+ftmuNAJFaXkiMuZ6yOAa4hY48p1yYySni52GAdbygdqlHH6LqyRJBQC9oQ0dWD6FprPY+vGkKbVJ5FHcBVy/KE1rbN8vbS2Gb62qP3OHLL4920ZVuc/9xskP+aSx+Bmuo1uO3w7li/ZqWrcu8VwElf6cszNQqEgDWpmZRwBUI7tc0kmuh2vxVYsColx/0GHQK855YSUz6Gz4/o8nV8yj58IHCKOUAiaG/FWm/Mrhml/LpW9/IkTUbavNJvyerFarG/cBc5VYjRDZIJoojm5ZoOkWmB6t6kRRuc+/QPaNG2U9HNSasCTsiCwIBh84EDfzCe3UT1bZMmwLp1iVLJKJNcBBJNdDMkJZYoZ2Zy8VTXTJdgBCW6VCPbM7Rrb2DC/6mraUoWDoGxu1Ygi2ykR9g63c9tRmOt8vTgFnEzmuvxEC0GbQNcm9E8Puk7toqeOd3nsHDDQamlFu264LxnfkRVs5ZK5U2hfASqVy7D7UduhA3r1nrCs8ky4NhvDHpFQ4CsYrt3N5kUitYB6W44sUT32WnAMS+WWNgCSzo1Tqfyzbogi9HliG7XlsCCv6R70Jaq9kKiy6XpstYrAdKQyfic9H6ANj37iQ3NERTiPbl0sets6hLE4iptRpMZmbKB1bZrH5z12DeG5Ibst7fvuQD/e0l0vrxbcJt1wHmTzAa1kHDrVX/9deCAA/TqmNIGAQ6BxBLd7rcDC9zhUjnVS2GyYj1UxCYR6XWCHwX3+fq0U33Si1HcmlUCa682z0ESERi7ay4gVzjEvQ4aoHG2PAFmYjvZ58YaamzcL9OYSmxuUKJNH1063L3wF24iozba/3V95LEJuO8hDZLOVrE7aeOlU+/NcPK9n6JpyzZJUy1V+qxcPA+3H9FTWefK+hzZbV2jXMUUDIJA587AtGlAJxOOEwQ+U8eNQGKJbmasB6ktBaLLEnavz6lsP/FEWIfocmXJF6B6gq25EofA2JGZho1ofkf0BnkGVMMQmPEiPOSAQ81Zj/Ee3yAHRvjYxaboEoYzkQMxCGayUKcg2KmOFImnWlWMbBHQtf9QnHjnBENywwIKYNI/78a//6Z/OMQuPwMj5xjvbgRdkC/i7LOBe+6JRbQRWp4IJJLofj4PGPGw3SH8xBTnRFXIMeBnl8zjG4LoWh5DQ3QL2dPKbY0dyR5dphm2o5CayolnlYlm0nrRzVLs8brKBvkUZIe/9bfHc+38zH/hUFGiWO+KqNtl+rbP0JE45oY3TLiCSv8rlHnq4j9g1ufBjkmuyAKHzgAG/WY2qilALS8ycCDw/PPAllvKy5oSBgENBBJJdIc9AExdqGFFKRT1mhyjmDQ5kjD7fKCPyUKUuFEzbvdGyJJUOTRHapRxscRazuMoG1qWF9UjzCEIeCJC67cRLu8kQI9GvTakyTyjefdlgAQwOkxYBI//4N2PwqFXPo2KysoAmpgqPAJk89mN+7dFXe2GUOA0rgd2mw1svQBoYjJd6WPZrRvw9NPAbrvp1zU1DAIKCCSS6La4FlhbaxwctvsAACAASURBVGvv9wlXwcDUFIlhknVs54juBycCI/ukBpmyUfSaPZugvrYmlzOWyalqPQJ2H1q3gj4TgjEmImJ5cbJ+hFvBkywKOvYjgDKd8sygP6iGLxR6RDEKuzzU7KY626vtip9m9Bx5whiMPMl8iomy62Z8/Bqeu+rgKEWi+ypg/x9g/ddcEgR69QJuuw04/HADlUEgVgQSSXQrxjY4n2K1PgnC2TAEPr6Q6BcmPpe3z27rjWOA/QckwXijA4vAtXs3R11NdQPRtQluKHIrGAOUTGmvrVTjfD261S9EIa+KrZxThz4LZThkDrrkUQz740llaHm8Jvvlzo2i5RHzgb1+AqqMl7cBzhYtgFNPBY45BhgxIgqYjQyDgBSBRBJdz41o9sTv2nAiNTGhBfxiDlXjEWVMRXQ/Czx3BHDU4ITiUsZq3XRgJ1SvXGIhwHo1fTMKaJLP0N5a2j8RHHSQM9QWqHt8LzdO/MIXlMIjEjjuMhWVOO7mt9Fv+J4J1C79Kr1208mY8u9HYzek7wrgjz8AHdeWaSxv06bAXnsBV1wBbLdd7HibBgwCPALJJLp+B0XIyF1a+lgwwTsTf9BP0yLb+XaywMU7AbfslRagykfP2w/riZVL5zlEly7oHKc+u0nMA5a8uFqemNpjS3eIhYk1zVPVa+wLbPL0Avu8B6J6RURqs+YwJqednfbAZHTYyHx60YROufg/LtkXP05+W7l82IIkfncbstF6PtB6fVhpCa9fVQVsvTUwblyO5JrLIFBEBJJJdP1C0aKaxYoIuhOzKApb4L25rL1seVZ/hfy5TvEscPVI4BoT91/MESBs+6aDO6N6xeKGe/TzPZcr1hoi7CYxTUuUsy94EM8gB1YQURr81kkmrPO4625K04StYMW7bDIUJ9/9kcmsEDPi9500BL/NLt5xZx2qgaELgV6/A+TvJrUA2diW2ovkvt13X+Dii4HB5pNhavuxBBVPJtFlPbr8TKcz8yW1w7xsitI2H9xMjG4yB8Zf/9ACG9avbYjMETFD5rcwHkdnzSTaaKaRA9dZl0WRR9fuFq+T0fJ6TderG+L5CnMghcpoo574ofuciIMveQSZigqVaqZMCARuOqADqlctCyGh8FWb1QKd1wCDFwPdVgItNwBNCUGuAypZJ0mcqpHdsI0aASTedvPNgf32y4UlmMsgkFAEkk90EwpcKLW8Jlzem+vViOqE7UGUPjjJZF0I1X8xVXby6HKbEq3u5n/j0n7llZHpqBAGUYgcup5qarl/BVJUnxGmqnThwHnYZRAr3yeLhEaNcMhlj2PIXscqVzMFwyFADmgp1YsesNKkUVNc8X51qZpp7DIIKCFgiK4STDEU4ifyABOztlZ2G8svA9o21a5tKsSMAJ1485zx9g/8tOwQMy68xVkvcfG4LocPIVf08ME8wbljgl0hCiHHp1VdUQadpAOHZ9B2ROnGIuxDKTH2acuBIgu07tobp90/GS3bd45QOyNKhsBdo/ph+YKfZMXSdZ9ZjBHFdz7mEux5+k3pssFoaxCIGIFkEl0ao+v1+V1xwowYq2jEyby2UdnGkR+H1RD+Mi4aU4yUaBFwiK4gnMAaNh75bF2f1ZlsCA5/Jafh0dPQ7PHnGoZeji2a0YG0LSoTNIeu5GQ23UfAr3xQMqobqkCJvKMLPfTD7jf6/DmeeRu7Lfc5AYdc+qgJVYj2UVKS9ti5u+LnrycqlU1FIeZ5pIvFcR+6lrepMMMoaRCIGoFkEl0+6wJrte4sGDViYeVR/UUk3otQ0DYjsJ141eoN0Q3bi7HUt0IXnC1b+U3kEVqB15UlWk55e1x5kl2VjW0hx56qRzdkM8J+8VokSEkw4x0LfEgHpxHFoVHTZhj111fRb8TesYwlI1SOwD+vPRbfvP+MvGBKSrAZVwzRTUmnGTULgkB6iG4cM2BBIBY0QhfZ9NsxLeIXMqZiv6gMR6xbVAGrzb6BYvW8b7tjd21gnL65XwkdpkW9vK6aeW6tYcJk78gLXRBpHtCj6wWCyhAP2nFSUqsgOIwMdpGxyfb74Ygxz6OqWQuFVk2RuBB494FL8d/nbo5LfMHlsotJQ3QLDr9pMMEIJJPoktAFL9Jme6eE9xMMtKWayJvLkt64GUAWGNoVmHJm0oEqT/3G7JpxbTrzJH5MVgRXHGtYpij4ysB/io+iZ4SPtt8xw+yzo6sAsxDws6UQoQqNmjbHCbe/j40GmaT5ut0YR/nvJr6M50cfFofo4sjkHChkTI+baEIXitMZptUkIZBIolsxLncylPBiZ8mwE3sxeoIlu7T9qDy5XngwL8BztgXu3rcYhps2ZQiwHl3XwsjrUWDGkuendV2vK/UEF3IzmuJzrFRMtJhk8fPLNhFTqAJZ4A7ZcxQOu7p0PpPLxnIa7m9YX40b92uDutoNaVBXriPnNCFhamNMjK4cN1Oi5BFIJNFtci1QUyvYscJPYkozX0L6UOAtszQLS3KpeSL5Atlfng4M65YQTIwaLgTG7JJBhkufqvK5nM2+4ApB0MRX9OnTGaIxbEYT2aZir6ZZruLsoRJkceD3CgmjC5XbqmNPHH3dq+gxcOswapu6MSHw7JUH4/v/vhaT9OKIpU6iI8e9gEEjjyiOEqZVg0CCEEgk0e1+K7BgtQAl3ptLi6QxHaLvDCshwDw0MsLPeMdrRgONKxM0Ao0qFgKLf/4O9/xpc3e+XBsbWfc6ELLeW80YXbLgsoYJF0IgTGEWoM94Em09sqRNWchCgLakVVhsKLiSDXlUfz78gWLGZlUgv7Xu2BMn3jEeHTbaRKqOKVA8BKb++3G8etNJxVMgopZdzy4Z31ngL68uQMv2XSNqwYgxCKQXgUQS3b2fBN6d5Z3SyNcLmsS+YIimpZ6TwJRjMqJyNvnwtFlGmGl7AJo0AtZdlUSAjE4THh+HDx4bKyS61hDQJYQBiK5vL3iEQOR5kLnPp9RlypNoEalm21cm9xEMHTY7RVCPOJFR0agx+m29Jw654gm0aNspAs2MiLgRqF61HDcd0D7uZuKXL/iid+U7a9G4SbP42zYtGAQSjkAiie61HwKjP+CQE3lz0+DJ9Zj4hVmkWALM16NwUBxkTECA16DOwLSzEz4iy1Q9K6fnV3ZOT49xrU12Y8CSkkJnTSY6lIIZo9Rz6wxfu6IVNsCSd9l49rFFu6rK4pDdO0q8vdyxyERERUUjNGnWEoP3OBr7X3h/DGgbkYVA4N93n4dJL99diKZia4MNySGNVFRUYMwHdbG1ZwQbBNKEQCKJ7tcLgS3JvMETv6jiWQvVQ15klSetuvqoymXLZYGT+v2KR/+0kW5rpnwBELjlkK5YvXRRXowu33Qxya5K2zQ+0C/vrItnysayDYASmVUq5NGZ/AKSydbQtHV7DNj+j9jl2KvQsffAAowG00QhEaheuQx3Ht0H69euKmSzkbWVN+zJaXudN8KFL/4SWRtGkEEgzQgkkugSQDP0dDQWXZk3M8xEF3UviiZwHf1EnmCqowrhF7R11v8GonPNbLTr1gdb7HYUdjr+CvNpK+p+Dyjv2j2rULthQy50QTZO/DIHBGzfr5qljkQn1wcEhTAL0eEX7LAWTd5ERyd/sMxOGYZe9UXY2r917r05djvpGmy266HIRHWChMwOc78gCHz09A14/+F0Jhh3hjoTrtR32G448c7xBcHONGIQSDoCiSW6ra8DVpGsLyLCp0L0iom8TGcvL1YU5FjkBbfkZjHmQ/eWfkI2mrftjP4j9sTwA89A7yE7FxO1VLW9fP5P+HX6J5j8yr1YOvcHrFu9Atn6evfJZpQ0WTNRBSobNUaz1u3Rqfdm6Dd8L3Tqszm69h+KNl16YczI3G4wHf6k4mENC6pOG5QQW/9VCSviyKjlDWZDIXzIqqIjOGc+DTuw/2Z1sx+NhhB4gd6urBYZoHFVM+x20rXYcdRFYeE19ROCQG3NOvx17xTGs/LPiP3vHY66GHufeUtC0DVqGASKi0Biie6ujwETfxYQXR4vjwe9aLAKPoFaujCnTrl0k/0uMsTPZlH7ZHKuXY0rPm7llpZHJDJo2bE7uvYdjM13OxKb73IYmrZsUzQok9LwioU/4+NnbsC8GZ9j+YLZWLdqObLZrBqZ44xgyaBFbCtysZ51dSSfnvt0srxNix6AUIKowi1VMHXIn65Am30qE12GhLrWZ/U5HFzeWz8PLW2XiaVlDx204mv5va38c6drK4BGTZpj6N7HY/dTrkPzNh1UoDVlEoxAkMVm0c1hBjb7leS0Bz9D94HDi66eUcAgkAQEEkt0b/wIuPx9t4NMmHlANAHyZK9QSIs8uZTk+k3UYfRj5frYvdGKj/F/U/U8tkRci9ad0GvIjhiw/f7oPnBrywNZDteyuT9gwuNjMXPS21i3apm+yaIsBYJFmqvLbLJFyTA/3p34V1uO0/UMaVP+tC+wyKtdHeOlJ4x5PAesbezxxk7bfFwDDWNgQg3yvLNsFAi3+U3HU61if/seA7DL8Vdg6D4nqBQ3ZRKIwNiRGf3sJkmww04nZn2psP5XgbFmI1oSesbokBAEEkt0l6wBOtEvL5RAUtKoA57WN04dwUxZEcEUEVCR+KD6ecn3IP5Hf30ABi7/l6NBmIm+y8ZD0KXfEHTZeAu077kJOvQcgM59BwUEL1nVvnn3GUx48hos/fX7yBSTYc0fYsA2HHh9xHpXOUsokXSIbZDnisq0FXQeAeKN5Q69EALpQ3id0AJ+jLPrXjYTAvXWMjGKrvAEzZAQ3Y5nQxsqGzdBny13xq4njkOvLXbQFWXKFxEB62TCMM9CAXXPezTsH4gFTVu1x2VvLC2gNqYpg0CyEUgs0SWwtbweWFNjA5hEsivzHPt5m4OMCxEp9mJCrjdhQ3yujHQRtfxEWp/bPSaDxk1boE2njdB76C4Y+ocTsNHg5E/0C3/8CpNe/hvmTPkAKxbOQb0VZ2vPd/QQBfazd2DmKd9j5jskQrTLclK//strn40xViQAKuNLaejzHnFK3D0IrjNuGa84je9X2uDnpVTQhSjJW92yLbYYeSR2P/V6E9qg1OnFLTTGJrpK8eXFVdVp3fmKwXzx6LTRZjj7qW8ToqFRwyBQfAQSTXT3+Qfwnx8E8a2yzWh0UvYiomFIg9fEx8tU8eiy5J0lEl6/uxgLh4vPlvUO1T/gz5MGyJmWl5eNi2+Ufp6mRLGi0vL4DtnjGGy138lo1bF78Uc8gNlTJuDDx8fi1+n/Q13t+mA6hSBAwRqMuFbAZ8CVPoysCVjvrUq4Bm+GCo5+h19wzxkbeus8EgHibyMj7Ja9GXTstSn2PedO9Buxd8QdacRFhQAhuoX8EhBEb3Zcikgu+W3THQ7CqOtfDSLe1DEIlCQCiSa63ywChtynTugC9ZAO2ZSRAxHZ5T1hMhl+Rqh4iAU6XPJxGzSrW9ngBWA+5YZSR/GTMH05kwwPPQYOt+J8Sbwv2SxBMg4U4lq3+nd8894zGP/o1aheGeFnvTAA+hjuJzbSJkMK4wlhtg7IMEdMaxFGFdKr83yEtE11XFrNCBbV9HcSKkIzanTqMwhHjH4OnTcerCrelCsQAjzRpdk6AqyTYtfYteBkxjn5/Ygxz2Hw7kfFroNpwCCQFgQSTXQJiJ1vBhavteH085p6Ie7l1fUrT+/xb7igE6dXPZZki9ry0oP8rkJ6yQRcX4fRExs1WKtpg2Zx/3Hvp7NDcjJWGi4SBtG0ZVu0bNcV/bbZGzsdc6lnzt9VS+Zj7cqlWPv7Esz99n+Y++1kLP11BlYtWYAN69ei3spokLU2mrAbvCKdwAKSNFXvuBDYiDpHi4wKFHHVj0IngQw+7y7px1DYhXxDh8IsC7Ts0A37nX8PNtvl0JCamOpRIeAQXXb8RTGeo1CQI7OW/4Q/XdA+Knzch+zEEkXjRoZBIN0IJJ7oWscBs3mvvT7R86RRhxT7vdh05LBjwY/cBmVYAWRuufAJHDzjREczduMMJX1SE9mXLJ+mKYbxL/JWsL85HjTrbR+BAlFPZpryNItHYHBxRBSCmMaKpUZohrPBkB+izHuKeHorKyrRf5t9sNcZt6BTn82K0zGmVSs+/44j+0o3UsY6vjz6wRoyzELaN3IvCxiiawa0QcCNQOKJ7oY6oOoaRmmfWFTX4RJ+7E3nHm2a1tF508nK8gtv3Zy6Mi9ifRZjJoq3wIfySBX4Kcr7PG7bTePpvD7jBVEzKlxkXc/r5teuM/QUQ0WC2B1VHanddoGocLb0pjJ11z1SZXOoOAsrL4Zhj8e81G7M8ynySFuy7c2duboV2HKvY7H/xQ+aEwujGpCKcuZMmYDHzt+tIUbXZ2zIXruKTUqL0fca3UBqjRGfMWiFyAAYN4GfWKRNmQIGgZJGIPFEl6Df/K9ANTkljVy6Hl0Vgsq+1Lz+ZiZU6RGteSxGoHvYYSWbpLPA1gsewv4zT89vSVSX+y2viKw9Fp+wtgnqi4iRF1mKhESp2BuDnV4ipTYlTV9F0im1ywdjv/WqrGsigUvyHEkXL4J3k0VRskBl4yq06dwbg3c/Arscf5UhvrIODXn/89cewL9uPzP3aheRSa++5uekkHpQZ40TZsXEd8tEU2JsPLoypMz9ckMgFUT3oGeB12cEJLq0R3VnNhHh1ZUhGk1hZGjWHTNBvPwXhS8EIu9RhA3E9MSFIVAxqRRKbCE++4dSUIOQepJ5e1OXM8z5VGE+k77Oo6FUVpTejPvi4pAi7l0hJEsh3YDN23RCvxF7maO6YxqkL117LKa994yb6CoNlAaFgj6jzhcpKspOa+hscFS1OQs0qmqKq96tVq1hyhkEygKBVBDdn1cAfe4UbMDiySjzosgjbn4vLZ0XmsAL4xopurJYnVlBdGIM4jHIApstfQVHThNvdHFMYD+FS7xTlmqqtqmWK4tHLEIjbVwLReKjbidKec4nf+qBK8SY4599hgxbt6LQgTv0gsp1NV1RgXZd+6D3Fjtj+MFnoufm20Y4yMpT1L0nboHFc6bpn4xm55qmWTUc9Oz3t5Nxg77H6e+i975PjnKVXiGiu/QZhLMen6ZS3JQxCJQNAqkguqQ3mlwD1JC8nSJPK+0u1msimJSUNy6J2vAigkGIaJzDy8Kg4YAIv6byiAdvo2zi9rgflNDo1pOpFyfMurJ1bPO1S2a07L6u4hGUz1NJY1MX37wjqx7IVkRELiOwUainSl9EsHipqGyEdt02Rv9t98H2R1yAtl37xGBRaYu8Yb+2WL/md9emLy2L6ZiOeD5QGULO3hQAW+5zAg65/HEt1U1hg0CpI5AaonvAs8C/SPhCHJvRZL3s97YJek/WZpD7NtHfe9aF2H7uHVIJeZu8FOIqlV680paLU0CHbBZHQ4VWIyBGCq0UrgizOKVxidYjznm+nNP4BISiIGPSY6Fr/RwkhIeeOqeJtNUev4hnNswRD2Lz1h2x6U4HYudjL0f7Hv01WyjP4tfsUYX6ug3KaRutIeq1OTTkgHT1sU53ZIFdTxyD3U4aq1PLlDUIlDwCqSG6k+YB2z0sO5/W7i87ls8ixYJJIa9XZS8mmTc3SP0ohxYlCwCq6lbi8o/bKEmXenQp4fBZXHiaLsNEScPyLRTGqxs5oY+6LwPIo5N/GGLp90XHd72qmu0ihKfab6T7Eipa0X7XOZkfbCJd2agKrTtthCF7jsLuJ19bvg+Uj+U11atx3b6tnOHhWnBFhZhobDCLPKuZAM8Fsya0FkD7/PkObHfE+VFpbeQYBEoCgdQQXYJ279uBXxoO+HJ3AEP2XASXlmJfIiovFL6MiDAHkUn0CegBskzx2hFs23nKlO3QY+Uk+eD0evFy8qVQSQvIVeFLBBEpXIuoEhRNFUMRySDGcfoJNxNq2lCU4gFsd6pQD6jXcxmlQUwbqiqHGhMi3X1Icxgi1qpjTwze7UjsOOoytGzfKUrUUitr/vdf4KHThzv6a+Mb0wLHBShPij1emife8QH6DBuZ2r4wihsE4kAgVUR36kJg2P0+RJF9GajOUH6oisitjJWp1GHJN/3b62Q03+zgNhZ2m11WTcUZXwxTGyeKRDeol8FSIoo+ULNGu1SCVXNNuH6pjnzJVdQGeskL0w5HKNmvLy67vTb8KPa6lop2YWcnfJBFqRdxtXLl+l9W8wKFIyfSyKDP0F1x6FVPo3XH7opIlmax6R+8gBfHuY/MDYp30HpCZGXk1q7EZns4/7nZJka7NIepsSoEAqkiusTObR4GPptrW+wXrxsClAamEcL7yqYiks1uOrryXmRSl0yg9RswemKVjiS1HcZCV6kaLmFe+mHqaoFQjMKKzCsUkVVsIwrzqZ55TdKJmqx5yBjV8MY6k7ddN29XexSKe63FWALOfBUIDGngijkj434WWrTtgm0PPRtb7X8qWrbvGhGy6REz8anrMP6Rq1wKU6+u/XrNM0bWJ9bQD/hFSZHfWvL552qsOSwiPQPPaFowBFJHdOevBHrcpka08t9OTD1VAsd7aP0mLVFZ+qZUfnv59L2XjCwwatr+GLD0Ta2Bk7cZTfBiVoIp5ESupbSscEG8YYUhIH6mFiN8gZ28w3S5kBAzOXOdzWgknygz5kUfPaRrSA1FZeSF7w8N0f6jthCfvmXPjX2/VYce2GS7fbHTqEvQvucmirXSXezNu/6Mya/cm+9tZ7z7gTYcMrA4az7+HRvwa4Xr+bfnmIpGVRj93vp0d4bR3iAQAwKpI7oEg0vfBW7+2EaD9+pSkFQ3oumAyhNZUV2WjPLeV6+ZWkRg/eqyegAYsOR1jJp+kLIlTnXupas80XMzvO+EHxkbUDZPr2Cx9FNt16OcVx/qGZ+A0g4DYCJdmK8hdHOVaGyqQuhppceiyOINUgadAOxiVqFpy7bYbOdDsOsJo0v6c/j9pwzDwh+m5ve5inOiEIsUDz3YkAUyFJq0aIvL31we86gw4g0C6UMglUSXwDz0fuCrRUUEXDbL+t1nJve8dGmsSSxZJ7/zMrNAu+qfcO7kflpA6BBdIcEQeCW8gg9lMPkprky8eSEeBCYW8hLQQGXbwhDdgLo5cDKfRi1RMZI/1kNF27J+I/+o8IgxCGMfv1jzWfQFaiZQJa3HuKCF2/fYBDse/RdsfcCpBW23EI2R1GJ1tRs8j/5VHfvKz7SKURKSbd3mxmyX/sNw5t+/VJFuyhgEygqB1BJd0kst/gqsrdXsL3YC0pmMdMoqEC9X2jPLhcRU4nXk79svucr6dTj/f73RcsNvWiB4fvYOSBBDxZJqaR5P4UgnqIhV9NTN7is/3cMMWcsMXQH25OxLDBRkChdionoSWQpNuXqLxmXK+Lyu3IiHRFHFNapqhsG7H4XtDj8PXfsPLaouUTS+eM63uPfEQb5jXXVcUH1EJFRVVwm/zT2W9gDkx+mIA87AfheR3drmMggYBFgEUk10560ENrq94cF3DGPfFlHOSl6ydCZhqhtVlt205uoZD+Jr/1xRX4szPx+Mjmu/1x/RGnaEJoFh8Q9aX6dP9BGMpoaCbV74OxvAfDa8hO47mZUK+gtFsIclhOgnmX2+6vkseF1yg+gXhIAHxTLIgkSlX0kZj3zkNJykXfd+2PaQczB03xNAwhzSeL111zmY/Mo9UtWjIK+iY4KdI4JlqytbQz/SPeq61zBwxwOltpgCBoFyQyDVRJd01vTfgMH3cd0mmzR8JjnpAPAjiXRykAoJWICu5LP1OO2L4ei6eoq2IKG3jEpRndRl+PpzdC2dZWTGU5hAx1i9n1pW5QprwCiWLokPDIqdL04Bd5IHgEdaRWqfIsCuEAm2VdXngR3vCcJHCqDOa9NeoFvEzB68DjfLAGQjFMnY0KXP5hi0xygMGnkEGjdppqtCwcvfflhPrFw6T+l5dMXEBtxEFspAn9P0SPec8+QMdOw1MFQTprJBoBQRSD3RJZ0yYzGw2b0NL2DHE0F+imNTGj8S4vIgCwhopr4Op3+xJbqsmR5oPHqGLXhJUyGMPoRCSkZkViiSFZkY6f2w7QSor1JF5pW07it6g6QY+BQI49FSaVf387DFtWSk0gM8z7hzqqgXniodpmJsQsp4msO8z6Qm2wWs/ziraDvlYaYClVVN0KRFG7Tr0gf9RuyNbQ87F83bdEgIAsDY3SoaUntIjWWOpqY5kQVHUkdhXJ4vRrrpLYPR729ARWVlFM0bGQaBkkKgJIguJbtkg9r6eo7wxtld/ItR9m8dXVjybNerzNbgjMlboGP1TB1J7rIak79VUUR0+ZBiGeEIrq2czPjJDuCRC6yqyiQpWiDJSKqXXEowIsLej2hKCWVg0BQqcuTJVUOCuWfYBzt+ORl+YQtSHGT6BMyKqIBSpEWkdsqeOXbBwIWpEI9wRUUjtO7UA1vscQz2PO36SHXXEbZg5hQ8eNpWOlVyZRlvrpXDnEoI8g5gWnctFug0Rp9vH9nkVocem+Dcp0PMC/oomBoGgdQgUDJElyBeVw8MuQ/4drGNv4xERNFNAkIqFEvLsZMAJZJsBdFBE1mgSd0KnDOpP1psWBpYa4cziPLlahAmfiIM+X73tSf0pMuNAV95IQwJUlXFtjAxusoDhShP/keyG0RwOY8E44Win32FB0eotBkAYE98GVlO2AIZJ7L3RQAdZJxQ1qQKNJGUUbFNQrZEMah5utlf2Gicb27cZVDVtCXa9xyAgdvvh93+b1wkJsmEvPfApfjouZvd+4A134P0i6HnVxWvEyiJcqJ3PUtwqZ9BMkjIGB602xE4cuwLMpPNfYNAWSJQUkSX9uBprwMPFzrLSsiJwpMcZ4A21XNwzuQBqMxuCDdIVXRUaYGX4yc3bJsh6ouqxkV0gwTcqhBdL7l+ixbahUry6WLLK+uHwngI0UU56QoCXPGRjoEK5FSkP0d0Wc5ByYcydqq6KNioALUSVkpydAp56C78mV34y5wA9n1R3C8JeWjelsZsggAAIABJREFUpiPadOmF9t37oe+w3dC6U080b9sJzVt3QIt2ndGoqqmOFXllbz+iN1Yu/iWUDGv4Ml5XC5OAqxerrg2q7nDZ/eS/YpfjrwxtixFgEChFBEqS6JKO+mohcNjzwKxlmpOh7htGMpFqDxpucuj5+yc4ecqO2mL4Co5ZQvYnxkh5sk8o0RWGXfhlKdAcKi6Moxg3gl4O49FV6T+VMl6LsDCTuuf49BvpHMZSyL0IGnesrzVO7IuSlLy1nMTTp7uACoS71ODQrwl1AawuKuSWKRPIDL4NGZlUKC9cPKnEfnuhxHpv7b+torauwgQ7ZFzZZSyVNTzKLMk+9sY3scl2f1TvP1PSIFBGCJQs0aV9+Pl8YPfHgVXkZET+5Rjojas5OphJlH3psZOr63dHfBY7/nILdp99JSqyusmCRYwpDItrkKcNmXYFTXx9intuOopjs1EAO5XIjpdc+rtPuyryVcoUgtCzbXiazJACdpLXHjE8YbbJhW98bjSPj7aqoSvIxk+YBux3m7PgCTkW81TRfaZUyjPPjcOFBe8DFVG+0AUgurpdwep40Uvz0Kpjd10RprxBoCwQKHmiS3vxkS+BU16X9GmQt1uQOl5q2LKabFiBE6eORNc1X0UyCP3IjEocox8JidJ8obERNxAIi0h6IV+IEskMQ1Qk2OW1HyHWDomIKk5XgdgHJUoEB3o5n515LPywkeHGE+sApFlprMQ0Tpm1tzyOWWXF4qenDEu+rkp5tgy3kczTg6oiN268FeVnKioxZnwEzhDF9kwxg0DaECgboks6Znk10P9OYNk6Lu1YgnptwJI3cOS3h6OyviYSrdj4MelmmwAtxj4fRNxAXIQhiNygpjmcT/MzZx5HCFk/LKdx6SMAgxJQNubRKsYRF+3jp3niKSC6fH/68lxNHIP2u87j6bk+0tRV2mZUxkjTZ3GaqJQXhBJYY4lk5rG9uJb6Hl94gjzTUrwiKsDq1rJDd1z8z1wuYHMZBAwC+QiUFdEl5tdngT0eByb8LBkOOh4dXQ+FYHKoql2JQ2acgE2XvBrZOA06B3nGhep6ooIqEBUCHuQp6GYR324OQiB0Pa62AiqLF+kkrdo3Ek+mH1HQ7UZVldjY60AElKlkcVwB0eXju32/BPg8F9J+UABJV4YyjvncMY61sIKFMReh/cuSW8X8t7rYx2yJJZ7v395b7oqT7ppQiKZNGwaBVCJQdkSX9tKL04HTXweWi7y7vMeIVPJJBROm59utnYWdf7kBWy56EhVhsyowikgnO2kBuVVSEdICCm0EIZA8IWRx8ZMXgb5yizRKeLrldFccgjZZsqeLcQFw8jNdd8NOnvUCouucKxNx/HaeHQXATjjCZIsq0RaGBI4LjafHKeoynVnUOAUU0nfFsTgOZIugT7Y7/ALs8+fbg4gzdQwCZYFA2RJd2rtPfgWc/5ZNeNkuZ09Uo79znoGgI6RJ7e/YdOnr2G321WizTuZa1m8llrk0FqH6tunUEKkcV4xuoTw/1KbQ7cmIjy7J4TqG7mh3HhmvhWLQccWRVdkmfJd6HMm31rEZ7qQ1Hb38yurIEQ1uzfqhx4XkAYtbvs7zrVTWxo/faGilNNMY45rdoKSabiEv7A+89DFste+JuuJMeYNA2SBQ9kSX9DR5gXz8C3DH/4B3ZwGraYYG3bebw0Iaxk8G9WhSuwLdVk9B/+X/wdAFj6H5hiWxDTDZROR738Ne4c8ybGT3VRAIK0NQP+gnaJm6uqrK+skzt6xCQ9IiHNErtrfKUsdjEekVp6tKUmRjl92IRgmv1dd8RR9QdZ4pad/wCwYN572XbOlY8xncIvz54mHky56rUPc5QOg4oyRXuMCRYFGsZ8UznCwLHH/bO+g/fK9QUJnKBoFSRsAQXUHvLloNXPMh8M6PwG9rgLUbgFo6EdPyHKmtyADNGgOdWgBbdAbq/nMptvz1XlTVrynY+JFOOLqzbME092gorL6i+nF533R11S3PJaYPFUyp27YfybO7Tsuj6jeu6JGxkn6ybjON6prkqEDTQPEevoiIbt6mNg0vou7jFwQD0TsjiBxdXeMuz9pAbXQWVDRWV5RWTqYYe6SxrGwE93mdRYuMM/8+FV032TKC1owIg0BpImCIboz9+tE/rsd7D19pxfdGRgQE+jovcr/DEILe0/AoseQhVoPj6rOkzPCerjmFzlCwIVsPZMhxvwpl44JaWa4fFpZLTi5JuN5hnwd7F76LPEdEdHU8w3mWaPRPmCHDtqslR0M/0oZ0Ic4BoFKeLeP8rbgwc54D+RDK75oYFyyOL0WljSxwxdurUdWsRQArTBWDQHkgYIhuAfr5+asPxbcTXwl8NKSXinS177zXFSb9sOZqzm2BmwvbjpTcBNYsfMVAtilUUiEGLOGQlfe8r6BLeJT8JYRWgRHgfJ5niXNURDcEELL+cRFUFVKkQSTZkIXQWIfAQLuqV79x/Z23+TCgkRZOEToyiDjVsBxSrqJxFUa/R2LtzGUQMAh4IWCIbgHHxgtjD8eMCa+gLlsfmPQ6L0J2UhbZoPCJzTdeNcDEWUAopU0J5y2JpyfoOkGHkEgVFxRQ8VQFkVuIOq7Pxi5m1vAPEjPpyo2rqJglmzqmuc/RvAhfHqOYk1U7X69NWlS8zh6PsHJV3fEubE/jmY97zCsOgbxinv1s32CdA9YrNOhDL1g0hCG8VC/lDrfHfesO3XGRyaEbdLiYemWCgCG6ReroL954EP++81xsqLUPhuBiBC1CSydK9gutSiocWjeil7ilhsYkGBbSQrbl6BrQo6Nrq+7iQlUtHcwoQWQnVdV2fO1lyYQuMMxwVxq2KuRUpgNrdD2QtcM5KPlRxdS3HAesqkwdjuzVdzptudYg9ssnLxOFDE+P+7p6qJQXhSzk1WOBoWPTebEyiys2v25AG13V2Lhvj5Pn6bvdalppwLsVo8R4o0Hb4+T7PolCayPDIFCyCBiim4CunfX5uxj/96sw7/vPcowyyKXKVFTLaeoQlViVSU6mmkiXKOSK2o3KbqFsxcWFrm1Rf26V9Ufg+zJw6X2bkbEhCJaXWKNhodc8BEmNYgElM5+2odv/Fonmx5ZqYwkO7eZNcNlIb0axQNIYV3EX3fWEq7HbSdfE3YyRbxBINQKG6Cao+2pr1mPiP/6KT1+4EzXVq5nvssykTb0FtidAZTJ3PHgBvQcJgigWVTTm+FjaLwqBZsdCGAAKQBz8iFyLtp0x6rrX8M6Dl2LutE9QX1/r7P8S1eN/czn97FAIT4YcBKc89hXMg+c38LSJrnAlyByLTsdGEHs5RXV1Uymv5M31AMzxI9gLIdHXjYI95CEaol1z+Zu/o0mL1iEkmaoGgdJHwBDdhPbx9A+etzI2LJs/S8sz5TJHcaJSmVy8YFJsQgnlMHr4etCiVJK1JCa5qjiolssDX5GcBpav1NteTESNCFLdKiobYfT7GxxhX7/7NCb9829Y+OMU1NGwIJ58eTTBfkxxYjcV+9gTq0IQXZE9Pnr7meR4xUUH5hAcFfEIMwSC1FX1UPPEVrgYUhuCQdQMX4fBv32PTXDu0zPDyzQSDAIljoAhugnv4MVzvsVHz9yMae8/g7raDZF5ef2IYVEITrH6IWETd0Gwp9Ex3OeAhEEhHhEuF2yOd53/7Cy0675xXvl5Mz7HG7edgYUzv3DHMfhs1HQRPZEGXiApgqdYzGpZtayfg1YIYgjyrTU+VQ2gSqqU5/qfeAGEoTgeslxEVyDLUUUxbKiQry0e+4MvexxD9zmhkCqYtgwCqUTAEN0UddvkV+7FJ8/fhhUL59jToJ7y1ntdNpnI7us1qV66WO2qaxhrSTqJKRGJkFixZE6pPcZy7fIF8I5td/gF2OfPt3v2z6KfvsEbt5yBud95b9pxILVJMJviKSTcgTdyKrery3T9yDpB0cubq/kEaI8VBXKpGraQx+WpbOaGI0sZaE0AYi2ewdXvrUdlo8axtmKEGwRKAQFDdFPaixP/cR2m/OsRrFj0C7LZOmcPm+uTK0OHRWl0lIgvS3IKQFqCdodwrkraBCbQx/qJ7Pinm6dUgq6DgmTXE3q1WAIQQz87RJ6XTdqlegVMM9au68Y477lZUlRWLZmPqW8/jo+fuwXrV6/wLi9Jzec5rFS9vYrjUpcougxSbIPUoUWl3mwpwsUpoIWTbaxWneKYJW7V1n/AdvvjmBvfSJJmRheDQGIRMEQ3sV2jrtja35di2vvPYtoHL2Ded5NRt2G95ZVxfdKzCQXlFTr5IzXmTHWlNT7NaglVLByXTVbzNAaW/G33A00j5IoDte/7qczHFCqa51+MidFVnfC1yB0lEyEIs2//OMzMbiBTgbEf1GlBs3j2t3j/kSvx4+T/oLamOr8uOS2NpBuL41IcfKp9I1LRry5/j/2aYA1JMmY1437zdFC00amnUp4tQ8cYOeWPPFwqaRfZI6M577EjWkWPOMaEhkyi4hkPfYFuA7bSqGWKGgTKFwFDdEus7+vrajH/+y8w46OX8e3El7Fs/k8AOetS91I4cEJXJC0fZgLn24xSVlB7vOpRkuosLmhBBa9tnPOtr+dO1HAEyoTy6Cq0f/pDX6LbgGGBunDmJ//Cx0/fhF+mf2zVd4WRWMwvJ1ZBDe9CSpU59YPUsUXoEF1qmCykRUcd3edSpbxn2ALTR17vGFHdQIMlAZX6br0HTrjtvQRoYlQwCKQDAUN009FPobT89sN/4ss3/46FP32DtSsWo57djU5jEmn8rmDSCNV4dHN3JGqoTKhBGyKyGzdpjl5DdsLg3Y9Gl76DUFuzDj99/h5mT/0AS36diXWrV6BuQ+6QEJdXPcaFhcieyD5XM95V608mvlOHGOUtYESJ9gVxlpSA9h/+Bxx/69tBu86qV71qOb5+5yl89OwtWLVkrjRUNZR9CvGoqsaIxrQW0WXIsTMuQy54dJ8zlfJeRFd4Ihmnv8sZzI8j1Y4UxG+r9lGU5S55bTGat+kYpUgjyyBQ0ggYolvS3ett3IIfpmDhD1Mwf+aX1n9/nR7v6Tqqc4lyd0Qu0LtlWfhAoybNselOB2GrP56MPkNHoqKyUmrGsnk/4vfffsWyuT9g6dwfQP5N/rt8/iyLHMdxWZ5le5J3SAPrbi4gplr2KehV2bgJrn43OtwWzvoaL449Ckt/nZEf/84qr6AbLa5R1GlBhQCKXM2hia7f6kih85T0ZuSolBcSXY8Ntv/f3pmASVFde/z0DJvsCMOmIPjc0LjxoiZxYcD4oj5jNMZooom4xLDFFY1xYwbzzIuJITFuUVCjvkQUlxiN+y7uKyC4E5BNRhBkH2a633er69bcqr5VdW9tU1X97+8TmZm7nPM7NfS/T506V2U9Wxj574V/FURFaZICDqUhvtdHiWjkUWfQ0RfcrLQeBoEACJQJQOjiSrAILH3/dVr2wRu0ZP6rRq3vF4sX5IeO77uIpquFAg3ccW+qP7XBELlRvljWd8OaJrp5/AG0+asvzd9U8amh8reMB9jcMm+mQW4nhEnrMt3qFlWcU+zNq7KU2xibeHFm7EpEZ1w3m4Z87VthtqiY27RoAd3TeCJ9/skcWwZeV0hJdaNKVlflupWMiUPo6visM9a4lhVYSMsPVPhw+La0rlk/73XngP8Oedmms7/kIjCmK6zBfGcfoKc83RLp9Y3FQKAaCEDoVkOUQ/jI3uCXLHiNPn71UVr+8Vu0fvXn1LJlo3RF6x9t/lOFWlQd03Rv0eqs7Rwre++pqe1I/YftQXsf/lMjexv3iUTTJx5In80rZ9p5mYPCe2JZNBiT+Du1KYzNL/nDRmW17Cih8ICW5jpHZtvOBxxOJ1/1SJiwu85ldz6mjz+QWls2W+UZuscMx2KYGUO/h7Fse7tcRIyheK1V/E4EvFZU/A4sdF0WT/LfigoTZB/6xDsnQWJGRP999nW037ETVHBiDAiAgEAAQheXQyACKz5+18j+sszvsg/fpOWsKX8cL/6mLLw5W7fgRTEn2VvlzdMpAJziZfCu+9HwkWNop/2/Q8P3HR2Hh65rPvLnc+iVWX9qE60qKldczRxvIXQKFfPN1/gfb29mzq/YSnfvuElJ7ClQgS6NubfoK/f9mR695uzKPtYaNda6KLWvYz8h5TSAXycZFLpubFSYud0Mcf18nsBdC6MMRfLvWpeefemiB7+I+7cK64NALglA6OYyrMk7xepKednD4nmzafG7L9DGr4L9w+yaWVJRCPyNwkcEV+jBElFtx440eLf9aYe9D6Fhe4+iHfY6mDp26Zo8THPHj155hP7voiPbugB41A/Kbuv7vtmLrFR4CWLOd21OzfEBxXmb1voxX1slxs6ICHPqxzZQ/dgpscfsn1ePpzcevNFezqBS3ymzTMFnvyHK8ZCVCciErmTDUHv4RERlbbc7CtK5Hllr157iGleNir3Ky7mIW2t+iWjcLe/QwP/YW3lJDAQBEGgjAKGLqyE2Auwp9pUL59G8p++iJfNfo3VfLKXmjetoa/MmKhXNvqdiVtHx1L5bdkOqc/zeLFhb1NqORleEbXpuS70H7kB9h+xCdcP2oO1224969tuOeg0YGhuLIAuXikVqHG0+2KZYBuIqiNx+YGapbBldx1irFEJFDAsCN8ytfT9hJ+VZIurQpRtd+tj6ILgDzWFHDL/50M1UKhWtLg0cU5RZcV9hFUKY8qm2D5gh1mP++9rroK0yXiZ0K8p0AkWxPEnFBtm/PTrlP+J8hX+yDJuGfO2bdMZ18T4sHAIbpoJA6glA6KY+RPk38KumpdS0aD6tWb6Q1jYtMbLBq5d/aohililubWm2hHFNTQdiT9izTCurke3VfwjV7bA7bdOrL3Xq0s34Xueu7L8e1KVHH+rWuz/16Dso9nrauKJ05eHdacumDcbyOod8WHrT2WXBKTBYi2VWthBWSJvrGm/eGrWcvtxUMvQ8I2k+2HPCFbNoxCHH+S4d1YBSqUSL575IL9zxa/rkzaeJ9bI2uqwJTN3w6ogrXfHvNd41C2qqdN29KgSg5jWgwkFX6Kp+6PP01foUYMbTxy/rcpWUCRnXgyoXwagLHlhJ3XrXRXW5Yh0QqDoCELpVF3I4nCUCfz3/MKMPr5fQrRAJsndur1u5vKGDRI35ZfnKqbCg9+zVI6GTuevWZwBdcP8K9cUjHske2Hzu9qm05L1Xaf3qFbTpq9W0deumtufFxFSeRm2vH2cVsWh9AJIdxez3YUcjzjq2GJeQggCUCl2Pk9G81nT+zHWs02fHqYdRXTrSX9kS0VHnXkf7HYMH0KLijHWqkwCEbnXGHV5nhMAnrz9Od0z+ju8Rp2HcMQ7O41ld2S3r+HVsGPOtuVY2mYjOvfvf1GvADpGsG9UiLPPLynjmPHYnffrOM9SyZZM0k277cOHY3E8QBi6X4FlxU4SLB38E8l9DFCt/WBLX5H+P86hm0XHZBxJdH52x9GktNuRrB9Hp174QCD8mgQAItBGA0MXVAAIpJsDEUUN9TcUpalG0k7Kye2JWzCEmjC9dMn1+oisurCr77n3YT+jYS26Py4TQ6/Kjuj9+5RFaMPsBWrnwPSoVyz1SrRB4ZeEjiIl0eUe22XmdqbAPDSfAAm52hdSiFZZ4fQjhwav4nRGZ2gJsZrLZ9xzx7NilO7ET0Dp27hKABqaAAAiIBCB0cT2AQMoJNB7akUqtkkbxzjdQWcZI4baw+OZtuz0srOd3VzstCLkvnTp3pUseL9c2Z+W1eO5smvvk32jRnBeoafECKra0uH/I0MmyK6o9FRGruFRZ8ymUI4ixURnvWqcb8AL19cfr2N8Q7ca8PswUCjU06fYFxsOyeIEACIQnAKEbniFWAIFYCVzx7c7GA3nKL0ldoVcG2BCHjj66ZaVi7hhQRCjbG8NA5tP4GW/TwJ32iWH1ZJZkx3S/eOdv6KM3nqAt69cYm4rZdRVhyC11E3SyNdw++Gh77asiHSuqjA9QvqCyrK9vfrW5wu+K7ffJ/L7tV0n4fZLZdsIV99GIg4/1NQkDQAAE1AhA6KpxwigQaDcCjWM62Nux6QpPhXd6Lngs4ePSdixsyzBDrAmZMP6QmetxxgrUK8SaqSoO+vEv6ds//1+FFdI/hD3g9syMy2j+8/fRpnWr2gxWiK2Od0riOeI9dezzGqtku85mbtnckP4b0yVrMPu/dcJk+s6E3+lYibEgAAI+BCB0cYmAQMoJNLBeuqVi261gZ1bLUI8SJ3gaye3nwhT2QFqhpu12MxegtnU13+A1h1c6EGIBZv+gnfelcdPfSnl09c0rtrbSO4/eRu8+cSctmfcStW5tNlqZ+X7+0eAZVVZXV3yqjI+6fMEWARkjv2wuWyDAsb/OrVhP7wm3zKFCTY3+RYEZIAACrgQgdHFxgEDKCbBDI9iBBBUvl6wQu72tIhjE9fhSYkbX+LmvenJYFaJuURYGDW1m777FTrrr3IUue3xTyqMbzrzmTevp/RceoLf+NYMWvv1sRU2v8nWgA9oUdtrXRjhXfWcbn+u86oJVfPQb4/dzHyvdsrk9+m1HE26dS9v06OPrJwaAAAjoEYDQ1eOF0SCQOAEudJ0PiokaVJqBNS1VEjuW0i2LW6/1pAC8BEBIccD301mGZyQbnxPT2omHLtENWb9edizxK/deQxu+/NzaW4ebziTVdZWuP4GUyvjAWV1lo8sHRCh9zguQzRUvjO59B9Mvbl+Q2UNtEr3IsRkIBCAAoRsAGqaAQJIEGsfUUrG1aGXrKt6rPbKo4i1oX5sjzsaK+1k1wLKDCrggZ8JCVYi4OSPMZ3tWk9AVkSx7/3V6asbl9O93n6XW5s3BD/XgnxPMU73UlJ/vlRbbgLCXj9Mwrd8fBa+cHyC79upH59y1kDpt011hNoaAAAgEIQChG4Qa5oBAggSMh9FaW40djTdyM82k8ibsezvXkUljX9pKHwIoB1dRq8HMM0Fsii+/Y4uZHb96+Evq0r23xs75G8pKG95+9Db6YPY/bM65ZU61Qq41OAG2jjsTke4Y4oOghUngxcoUzpm5mDp3hciNNE5YDAQcBCB0cUmAQMoJTD20ExVbt9rqbpX0hTlI5VYwR2DpBLPW0XWukgERgdXcSxQVY//4DA3btz4iQ7K9zOb1a+iVu6fRqw9cR5u+auvcIMMbulZbhkozjn5HHrd98jM3i1PkOv0RMt3GB05e5mB+X0yEV2TBS0QDd9mXTvvzi9SpS9dsX1SwHgQyQABCNwNBgonVTaCh3l4p6Cc+lcWqhxhRFsf8aFSfbBfPLBsZY/6HIExU2ovZxJdC8SQbP3psA9WfOqW6LyCJ9wueu5+euuVSalo034iHEQoPIWq7e2BTcelEa91V8Du0Qna0b6wuFYyWdwf96MJYd8HiIAACbQQgdHE1gECKCSyZ/xpNn3CAvIuCX4YsQIZLFJNimYSV8fUTDkJqWPlhHgd/P7eUwmUK7zGnNtKosZcrTanGQU3/nk+z/34VffLGk7Ru1dJKBKKoZUx59tJ8YNH4zKLwoaM92Cp/WONno6he2wGdqe20DY276U2qGzYi4AqYBgIgEIQAhG4QapgDAgkRmDHpYFo898Vy3ays25dbJjVEpopn74KImEhEqlP4ygSIwkbMj2MvupX2OWJsQtHK9jastGH2339Hn7z+OK1a+iE1b9rQdlCJ6Zqs1lS8MHXEZRK0gtwFCHLd+/my/e7fpNP+/DzV1HbwG4qfgwAIREwAQjdioFgOBKIkwA+L0KlXlN6GVhCG3G6lh9xizn45GSqZ7xhULBKdMPVu2qP++ChDUlVrffjyQ/Ta/dfRio/fpY1rv6Biy9Zy7Qk/Oc/54Ys/KOnXgln3wS6V8eIYx9+DdItQuuZcrgZx7vGN99Aeo35QVdcNnAWBNBGA0E1TNGALCAgEPnr1UbrzwiP8bw2b76q23qLmOtZdZc13bX5SmkpAlLJ4klpe3mqJ1+dq1ekqGMZcPvOGV2m7EfsrjMYQFQIsy7vi47dpxUfv0GfzX6XFc5+ntSuXUanYYky3rjd+B0LzulOxIdAYxx0ObbNEYS+UavDKDv5B1PiRObZTtx508UNrcNJZoIBhEghERwBCNzqWWAkEIiVwT8MJ9N6zd9vWdIpK2Ru2kvD0s5QdxOY4idT2dLk5X7oXF95+WT0vG3SUiNvYEtHE2xdQ3Q67+XmLn4cksOqzD+nhP02iRe88Ry1bm9tEr2L9ru41qzLe9sFP6CJidEgwFWrQOnI3XGzPmpoaGn36VDrk5EtCUsV0EACBKAhA6EZBEWuAQAwEfnfMAFq/ZqX2XVe3ukQVccDdqBir8qS9JLMcFgvP+rYpp7YVK/St4xvsy7Pu+ID6DtklrBmYr0Fg6+aN9NoD19HcJ/9Gq5d8Qlu3sFrfov8xYzxrqnkimdXaS2ajuKaQleXXU9A7HuJWbb8rBdrz0JPouMvu0KCFoSAAAnETgNCNmzDWB4GABBrqWUq1/O4sZp58BWuEglM1sao6LiAKnRLltg4VJaJJdyygfkOR0Q3KPep5KxfOo0VzXjQOr1i99GPa8GUTbdm4VrqNSq24U3Cyr726QIhrWqUzzjlittf83bP2YZlhm7UF6tq7Hx3w/Uk06hR094j6esF6IBAFAQjdKChiDRCImMCqJR/RNSftUn7T1lCRstu18uyTj8HCnr7COmLfwyzn9H/yfcuoR99BYZbE3AQIMNHbtGgBsXZn7L+1KxcbXR9at26hjV+toi0b11FxazMViy1UNE4JtKpj5daJdyA8SluMyfx3TFzVLG9gHzD5EP63jl26U+8BQ+iwcb+lXb55VAJ0sAUIgEAYAhC6YehhLgjEROCJG39Js++6St4/17mniygNI1CdD7bJ9Lbv+twu4UE0ZrrxbeFhJf51KJQuWexLHt1AHXH6VCi0mAwCIAACWSYAoZvl6MH23BKYdvxQWtuIHFVaAAAgAElEQVT0mad/vg+iaWSCK7SzkDALciCArwj28kzRbrc9xIfmLn5kHXXapnturxM4BgIgAAIg4E0AQhdXCAikkMDUMR2otbXVv7WYw3ab+FMUjFL3g3ROCLOfxAhjOZWH4My5QgLZqqM8f9ZS6tFvcAojDJNAAARAAASSIAChmwRl7AECGgTWf7mSfn/sgPIMSScBz45NUYpNxYfaotxShsk3Oywr3TAF8qQ73qd+Q3fVoI+hIAACIAACeSIAoZunaMKXXBB46uZL6Pk7r9TO5lrP54gN7QOeYGa19VLsg5o28Fwcj79lDg3Ycc+0mQd7QAAEQAAEEiIAoZsQaGwDAqoEbjhtb/r80zmqw62TmIwHvBzC1jcb6rJLRdmAbmZZ3Xr9kT4pZLGEYeKt86j/8D3098AMEAABEACBXBCA0M1FGOFEngj8+tudqaWlfLqU58spPs2vgyRhpQdEBFnIz+Ykf15kJ6O9R3XDdk9yV+wFAiAAAiCQIgIQuikKBkwBAUagYVTBasGlQ8Q10alRRMsFr26zfi87jXJZs2bW0M5irzKx9VgUwlqoK2Z7TrpjPtXtMEIHI8aCAAiAAAjkiACEbo6CCVeyT2Dtys9o2g+HBndEQ9RKN+HHpLJ1avxPbXVdQ/UYV8cCYc3ny3FxPe7mN2nQLiOD88RMEAABEACBTBOA0M10+GB83gg8du159NKsaY5jRk0vvVSgTzswXQEpZnZV++jq7qESuyA1xtacEtHZdy2kPoOGqWyFMSAAAiAAAjkkAKGbw6DCpewSuGXSIbRo7gtaHRd49lL3uGAvSmnquhBUQLN559/zGfWs2z67FwQsBwEQAAEQCEUAQjcUPkwGgWgJXHlkT2reuM62qEpWU8xiytPBenaKp4v5CuIoamsVzFPhYC1j1v6ecf3LNGT3byisjiEgAAIgAAJ5JAChm8eowqfMEph6aCdqbdnqm9F1FX2Krbf8AKk8jKYlPP02jODnNtfNL46efDONPOqMCFbHEiAAAiAAAlkkAKGbxajB5twSaKivaWtR4OKlTGDq3N5XEqg6C7ZDNJTMKxH99znX037Hjm8HC7ElCIAACIBAGghA6KYhCrABBEwCU0YVfLO5frCUhKzPIioZXT87rOOLxRZi/FRjdrgF6zRmdnlQfeBNeU+2T4norDs/oL5DdvGdhgEgAAIgAAL5JAChm8+4wqsMEmAlC1d8u5O65aJIVEpxaiwd8OhgvkMosR2RL8yGc+76lPoMGq7uOEaCAAiAAAjkigCEbq7CCWeyTGDB8/fRzMuPC+RC1CebVRwlbJ7z4GlcRALVEstmxtf42uuBN7fjiUtEp137Ig3d88BATDEJBEAABEAg+wQgdLMfQ3iQEwIP/WE8vfHgjdYdf+aWqnaMWujqIFW1UWdNcaxudljsQDFuxts0cKd9gm6NeSAAAiAAAhknAKGb8QDC/PwQuGnc/rTs/dddHXITfLY+ujaFqJKGNSeYdbRMWVvH9GYIrSi2rb+XiM6btYR61m2XIU9gKgiAAAiAQJQEIHSjpIm1QCAEgd9/fzCtX7U80Lm7pSJRgTVsCPtyPBzmJa5V2+dap6w5dbeh0MuvEjsyWDU17DJOltX+5T9X0TY9tw1LBfNBAARAAAQySgBCN6OBg9n5I/Dr/+pKLc2bysJPeBhMpusqamijErqOvbUp+xxFrLKeqt71XMsU7Bc/8hV17tpDZVuMAQEQAAEQyCEBCN0cBhUuZZNAw+haIpaaFV8S1Sfto+vVJUFTOcZxyhprH1ZhhkpGV9d2M2vMjzC+7Klmqu3QMZsXBKwGARAAARAITQBCNzRCLAAC0RCwDovQFHeGghT604a2JsD+xhRWyxBTRlf3gTSj1ri2lqY83RIaBxYAARAAARDILgEI3ezGDpbnjEDDKFaoquGUs61WyN63fOdIDosQ3AhVo6srus3SC7Z9r/5D6Lx7FmsAxVAQAAEQAIG8EYDQzVtE4U9mCbBT0dhLepvfxyuj4oHpZB2h7LYmLylQXUtycEUAfWpZ41uT7Le4ac+OIw+lU6Y9mdnrAYaDAAiAAAiEJwChG54hVgCBSAg0jq6hYqlkS+r6aToxC2vpUlWBGtBq7TKCgPsY01QBSPY48MQL6bBxvw2zO+aCAAiAAAhknACEbsYDCPPzQ6ChvqxQXbWdj+iLTIDqiktHS7I4ImLzza29mKN92YlXPEC7Hfy9OMzBmiAAAiAAAhkhAKGbkUDBzPwTaKyvoRJvFxDQXaO+VqPUV6eDA9eXkQnqgD7aprmJ8hLR2Xd9Sn0GDY9iF6wBAiAAAiCQUQIQuhkNHMzOHwHjYTT2Yq24xD66fg+ZWQrUnKtxIBqnKApk6+ExcV/dLG+c4fGyRej6MGHGuzTgP/aK0xKsDQIgAAIgkHICELopDxDMqx4CRnsxjYyuNZTX5EbVZsynNCCNGV2nyczGCbfOoQE77lk9FxA8BQEQAAEQqCAAoYuLAgRSQsA6MCKC7Klu4wQnAtlxulqtz4QFDXfc+uuGNVQSO2PJEtEF9y+n7tsOTEl0YQYIgAAIgEB7EIDQbQ/q2BMEJAQaR9dSyXkymi4p9mAYq9HlwtKv7EEmFF2OH9bR3zpjK0S2IIx93RcEtHFIhFD2MeWZIhUi6bfmawUGgAAIgAAIpJQAhG5KAwOzqo8AK11gD6OF0maiwgyoNqWlCaprqY5TCG/QZC+3/7IntlBtx04KO2EICIAACIBAXglA6OY1svArcwSMAyM0OibYHHTJ4AappxVPMmN7xNyWVylOYvmDbAIvVzDsNQ0+d+Yi6jVgqNL6GAQCIAACIJBPAhC6+YwrvMogAd8+ugo+2bo1mCJVN8lqraE7UcG+xIaUiM686XUavOvXE9sSG4EACIAACKSPAIRu+mICi6qUgCF0HeLSU2u6HNQga02mk9nl3RxYra9rRpfXAqcoVkaLNEHcn3njq7TdiP1TZCFMAQEQAAEQSJoAhG7SxLEfCLgQEPvohoLkcYiCUYdgilT+8FbFXrw41lXlhrIu9slc8J515wfUd8guse+HDUAABEAABNJLAEI3vbGBZVVGgNXohn0QTey4IMUnZmJ5RtghaMWMbhrqc7UuA6GX8IX/WEndetdpTcdgEAABEACBfBGA0M1XPOFNhgnwGl3DBUlW1q38oGKoQruCiqOCnd0aMprNNdCZ/jc8i/ZiGf51gOkgAAIgEAkBCN1IMGIREAhPwDgZzVC4yb1cW4mFFbpcOIt9fbl+56XILjXG2t4765pNhJc+toE6dumqvRwmgAAIgAAI5IcAhG5+YglPMk6AC11nhlZWcuv3cFnF8cAiG1mNriA6nXP99nJi1x1vmx9FpwfTl/NnfUY967bP+FUB80EABEAABMIQgNANQw9zQSBCAtKMrkYJg03LOk4Jk5rpUqMrK5vwdTMKgSpsYvXNDZhZZmJ74m3zqP/wPXxNxwAQAAEQAIH8EoDQzW9s4VnGCBgno1Ep0AEN4iEPRmMF3aN/BaFqm+sjYCPWtxUR0/bDXIHZdcofnqIdR47J2FUAc0EABEAABKIkAKEbJU2sBQIhCMj66IZYzpqqK0ZLRaICKxfO8Iv5/KMr7qfdDj4mw17AdBAAARAAgbAEIHTDEsR8EIiIgNh1wfegCHZUsORhLlvzBN2sLs+G+pQ9aAtnc13RXlsLM50F/cYKD8Ed8Ytr6IAf/CKi6GAZEAABEACBLBKA0M1i1GBzLgkYB0Y4Gtf66ToDhFv3giIRBcnMKm3qHoKQ06Wt1XQDzoT0mNOvoFE/vVR3KsaDAAiAAAjkiACEbo6CCVeyTcCt64KrV371s2EyumxTndMiomoVxrPKmtvbGJm2HHbmb+igky7K9kUB60EABEAABEIRgNANhQ+TQSA6Ag1jaomKLA0rf2k/mOUhPr3W8mxN5jRNIX1rnV8haWHme5Kb/OwMJehHXzidRh55utJYDAIBEAABEMgnAQjdfMYVXmWQQOPoWioxocsOVAiYjTXcNsWnn2B106ih9g4hTK2QKYhnlfCe+ZfXafCuX1cZijEgAAIgAAI5JQChm9PAwq3sETBKFyx1WrbfdlSvggAURSqfy4RvwaUMQbqkwj4VdBMoXeBH+7r5ItrExp579yLqPWBo9i4EWAwCIAACIBAZAQjdyFBiIRAIR8DquiB0DjBW9KuVdU3NmmLZXMNzGau+wOdZMOdeQUSxJqZAW5SIzsPJaJqkMRwEQAAE8kcAQjd/MYVHGSXQOKpArGbV+XIrJfATgOIhEqTaG1cQvFnCWMGiRHTOzIXUe+CwLLkBW0EABEAABCImAKEbMVAsBwJBCbD2YoZgC1ujaxpgCV1BvPolh9lUmbAOW7cblIk4T7d04YL7V1D3bQdEsTXWAAEQAAEQyCgBCN2MBg5m54+AeASwVzWCiljlvXUZJaumldXRVrbqlaSQzfIF2UZ+aWS+mimujQy1W42wmD1WXdcr7OIaJaKLH11Pnbbplr8LBR6BAAiAAAgoE4DQVUaFgSAQL4HG0TVUKpXCdVxwCk0xQ8x/5qWUwwpOVTHthjLIQ20uNjc8y5V0vHHD6iAAAiAAAuklAKGb3tjAsiojYDyMFlAoympUDZknZHCNMT5C0q08wLd0IaxAlsTad0/ZHOvZvQI1POvek7jKLi24CwIgAAJVSwBCt2pDD8fTRoALXcMupfqENg9kOrPEdB4XumYJAe/Ra6wvKynQFKx+vXqTZmyJ40INNTzTmvT22A8EQAAEQCBlBCB0UxYQmFO9BKbU11CBlS741dFKsr5ihwWukZnQNepzBdFs68QQgdBNRbQEcc79q+3QiS57cksqzIMRIAACIAAC7UcAQrf92GNnELARkB0YIUWkWN5gOzxC0LtWm14mdJ3ZY/OHmond5CLpYZjob7fe/emCBz5Pzi7sBAIgAAIgkEoCELqpDAuMqkYC2kLXr96WQZSJWbGFmNAdwahmCHP0sEvQrOYKgr285MHIXketqktEA3bam8bPeKcaLyP4DAIgAAIgIBCA0MXlAAIpIWAIXaOTbnQvL+Fq/czMEPOtVY7Y9bIwtG4NuQDza8TBx9KJv74vOpBYCQRAAARAIJMEIHQzGTYYnUcC1hHAUTnn6CtrPIjmeM7NVt5gZn+d3RqUzAnSFsxj4SBa1+gYYT5kN3rs5VR/aqOS6RgEAiAAAiCQXwIQuvmNLTzLGIEphxSoUGMvH6gQoqrdGETh6VCNFVleoeZXeiqaVxMIL0UaRK1KYqa7DPPh2ItupX2OGJuxKwDmggAIgAAIRE0AQjdqoqHW031LD7UZJqeMwJRRhbZTzJhtIbOkuvW2Vt2seJpaGEbtcTmblR+nTHuKho8cE8Z6zAUBEAABEMgBAQjd1AWxhYg6pM4qGBQ/ASZ02ct2ZK/xDe22umVjxbZbPCvrIz51xbFIRdrL13y4TXagBZ+r+kCa22EWtsiYG028bT7VDRsRf9CwAwiAAAiAQKoJQOimMDwl2kAFep+I/jOF1sGkuAg0MKFrliZYBzGYQjfInoFEq6SuVyYkZfbIevnq2h00CexspXb+PZ9Rz7rtdbfHeBAAARAAgZwRgNDNWUDhTnYJiKULniJVRQ0GLHtQFseKvXxDRaPiyTmfE+N4D+Ai0cS/zqP+w/cItT0mgwAIgAAIZJ8AhG72YwgPckKAZ3SVbtH7+ewidF01stBijJVOeHVnMLbmQjegoPYzX/y52AbN82hkLnRLRBNvm0v9h39NZxuMBQEQAAEQyCEBCN0cBhUuZZMAz+jyNlmqDRak3gqiz9kX15m1DdzZwQuz0OrLqsHlZcNcSMcokn9+81s0aOd9s3khwGoQAAEQAIHICEDoRoYSC4FAOAKG0BXEYJjVrHpZ3ZPOIihJUC5/kDnoV5YhfeLNfr4xG3LWnR9R3yE7hUGIuSAAAiAAAjkgAKGbgyDChXwQMEoXmNAN2mXBgUFbcPIMK1vHJZ3suqafQNUMkbGc2SrMs1zBua5px3l4GE2TOIaDAAiAQD4JQOjmM67wKoMEjJPR/A538PFLqBgoC0W2pE5WVyJYPY8R9nk+LGwYtGwXNptw23vUf9juYbfHfBAAARAAgYwTgNDNeABhfn4INI6qoRJTujyb6pYllXQjML7lyMIGEokuawfu5RtneGyq3r7RKdOepuH7jo5zd6wNAiAAAiCQAQIQuhkIEkysDgK8dEH5Vr2LEJadcOZbWeDWdUFSPuC7Vpzh8qjRFbsz/Og3/6Rdv3VUnJZgbRAAARAAgQwQgNDNQJBgYnUQqDgwImjbBYVaWzeitvMidEoePEJkaWWhy4Ilxlk9ckjlbKwv2Mq+PvPG12i73farjgsHXoIACIAACLgSgNDFxQECKSEgHhiha5J1F9+sfLDEpa5YFkRnoNIH+8nDum6UxwcQvs4WaeijGww9ZoEACIBA3ghA6OYtovAnswTEPrrOels/AWh1KTCfZxMznCIQP/HKD6sw5uh0f4i4J66u1rXsNjPEE3BgRGZ/D2A4CIAACERJAEI3SppYCwRCEJBmdF1qUp0tyMRSWkPMsm/UyI1REZF+gthaWWExq6evs0MDN5q3VHOrOVbs7CDafO7MRdRrwNAQ0cBUEAABEACBPBCA0M1DFOFDLghUtBdztgczs6ZGplXykBiHYAldXragU75grhu4l6/LfB2xa3WQUBDRtsALwvlXj6yjzl275+K6gBMgAAIgAALBCUDoBmeHmSAQKQHljK7GrvyhL9VODrrjpaZwga6YiZWtITsGmZcnSMs6LJVf3vTCfzRR1179NEhhKAiAAAiAQB4JQOjmMarwKZMERKFbITh1s5sOApZI9ChpsKaE3Ctq+CplFNbDeMVyycY5f/+U+gwaHrUpWA8EQAAEQCBjBCB0MxYwmJtfAtYRwJLDH6Ly2lXDWkrR3Emn3EHRON4GjA03lmd/CPsa5RIeIltF8BqmlIjOvRs1uophwTAQAAEQyDUBCN1chxfOZYXA1PpaKhJLR7bzKyXZXDczxO4SFaSEmuaLHlpN2/To084wsT0IgAAIgEB7E4DQbe8IYP+qJtC8aQNdeXj3tmN/XWjoPMylWo9r26o9BK7GnhXZXJ/M7+R7l1KPfoOr+tqC8yAAAiAAAuxOYcnWORNMQAAEEiLw+A2T6aWZV1cekBDFw1yyVl5iOYIoFDUEZ0JopNv4ll2YlRCsdOH8WUuoZ9127Wku9gYBEAABEEgBAQjdFAQBJlQfgcevP59euvsP2o7bbt0Lyo9/n9W5VhwWkXYhK7QF86vTZcC8anX5Q3znzfqMetZtr80XE0AABEAABPJFAEI3X/GENxkgsHXzRvqfw7uVLRUfxnJ5CE35ISyZ76IYZgdJiA+ApZyVqj63Hf9rZrLH3zKHBuy4Z8o9hHkgAAIgAAJxE4DQjZsw1gcBgUCxtYWmjunoW5PLBLB1cIIXQSEbKnYxkHU4sAShqoJsz8g5bXSx2c2VIyb9iQ74wVnt6QH2BgEQAAEQSAEBCN0UBAEmVA+BxlE1VLKONav027OrAB/ORDBrxeWCTVreINT9VpQ2aOKPVSf7LO5btmBmrL9x3Nl0+Fl/1PQMw0EABEAABPJGAEI3bxGFP6kl8PAfxtHrD/7FsE+7HMHM3Cplef0ywDH0yI0UekAlbXWmKBEd88tbaN8jT43ULCwGAiAAAiCQPQIQutmLGSzOKAHjQAiZyHSWKTg7IjB/nfMCikFddAlto2tWebykvIF/a9IdC6jf0N2CrYtZIAACIAACuSEAoZubUMKRNBO47qe7UdOiDzxLDpTsD6E8tbPISgbFM8jVVsW2aOOmv00Dd9onHuOwKgiAAAiAQGYIQOhmJlQwNMsE+PG+Woc5hBC1WWYVxnb+EN7Ev86j/sP2CLMU5oIACIAACOSAAIRuDoIIF9JN4E8n7EBffr64XY3MUjaXg/K12SW7y+adfNUjtPMBh7crc2wOAiAAAiDQ/gQgdNs/BrAg5wSmjCqU+9eaL89EbZRZ3CjXyliMthvxDfrZDS9nzGqYCwIgAAIgEDUBCN2oiWI9EBAIvP3IrfTAb09zr1hIQowmsUdMUecHlIsfFLy2slwtFOjyJ5upprZDTJZhWRAAARAAgSwQgNDNQpRgY2YJNI7uQKVSq9x+3tvW/L/YWCGwNpVM9C0ByABdVR/EccdedBvtffgpGfAOJoIACIAACMRFAEI3LrJYt+oJzH9uFs2ccryVzVUVr6rjogCc5F6B7dU10hxfN2x3mnjbe4G3xUQQAAEQAIHsE4DQJZZtq81+JOFB6ghce/Ku9MWSD6V2qWYoVZ1y1YK6IlF1wwTHBWVV06ETXf7klgQtxVYgAAIgAAJpIwCha0SkiYjq0hYb2JNxAo2ja6lUKpa9cCkpYOneOA8qCyoSU4teRbgLB3BccP/n1K1P/9S6A8NAAARAAATiJQCha/F9n4hwklK8l1v1rL5y4Vy6fuxeZRXrEGdu4jMOURrHmu0SRRWBKxpmjh9z2hV0yE8vbReTsSkIgAAIgED7E4DQFWJQpOupQD+mAvVu/8jAgkwTuGXigbT4vZdcfTC6CUSQzfXTf34/zwpkUbCr+MS7NQwfOYbGTnsqK27CThAAARAAgYgJQOjagL5JJXqQiNiJSt+jAnWOGDeWqxYCV31vAG1cu7LsrsKxtbnJvKYpwCWi7n0H0eT7lqXJKtgCAiAAAiCQIAEI3QrYb1KRHqSCcc95dypQPZVoWyoQ+nEmeF1mfquG+hpT4dpdMQQt+1YEhbkqmc3MgxQdEBxW8Z2xrq3tQJc/vTVXGOAMCIAACICAOgEIXVdWU6lE5oNExpgBpugdRETdqUBMyDC1EoFiUY8XRmaEABe6skxtVGULGUERmZmBst4loobnmCzGCwRAAARAoBoJQOh6Rv03VKLNnmK2QGcQ0fbVeO3AZw8CDfXlD0C2zKNLGjKIgFOaUyQqsTrgKv4sxjiNn/E2DdxpH1yvIAACIAACVUgAQtc36LyUgQ2UK4YCTTayvHiBACcwZVShLDDF2+1m2YLxLX4pqdyDl2BVmaZ7fG4moqdQ7+z0Y/9jJtKR51ybCfdgJAiAAAiAQLQEIHSVed5LRZpj1u7KJl1GBRw8oUwz7wPdhK71cckUuiqCNQyruNcPY1uQubZMtqJztYWOdNkzzUG2wxwQAAEQAIGME4DQ1Q7gvUT0HhWp1SF6h1KBTtNeDRPySYALXWdbLJbhtT2MpijWREqqZQtsI1v2OAeogwhdBgF1ujkIPlwAARAAgQAEIHQDQGub8iYRPU5Fo46XCZihRDQWmd1QTPMxmdfoyg6LsPXPDSB0ZaesOalZZQtWCjkfXIN4wVg04oG0IOgwBwRAAAQyTwBCN/MhhANpJBBrezEFccyFbhSHUqSRr45NDFfjs+i8oMMMY0EABEAgLwQgdPMSSfiRKgJTD+1Exdatvsf/KpUhODxT0LkkCl2jXCKHnRdU2TFev3roS+rSHScepuqXBMaAAAiAQAIEIHQTgIwtqo/A748bTOtXLbd3XWAYzMQiF56qYs1GUEHp2jouKIzPZIQU/WLDDjn5Yjr0jP/JpJswGgRAAARAIDgBCN3g7DATBFwJPHHDBTR75u+lQlfMrgYSugrcRaEb1x4KZsQ6RMevnn0G03n3L43VHiwOAiAAAiCQPgIQuumLCSzKAYEVn7xLN56+T0UfXe5aqIyuAh+n0GVT8lC+EKCNrkGrd7+hdM6sRQrkMAQEQAAEQCBPBCB08xRN+JIqAg2ja4iKvJ8YWXWzYnsxnaykjnMVNbqG0tVZIZ1jbe3aNGqPv3/J7bTXYT9Jp1OwCgRAAARAIDYCELqxocXC1U7glkkH0eJ5s9swlIQEb4iT0VTEsVPoGkaw44AzHhSVI5WdLqLrQsaDDvNBAARAIAQBCN0Q8DAVBLwIrF76CV1z0k5GJtd25K+YXVV8oMq2j8IcS+iaE63TiDOudIMcGAGhi99TEAABEKheAhC61Rt7eJ4AgauPH0LrVi6xUqnObKxKdrbCzIBCl2d1E3A7vi0UfK/I6OLAiPjigZVBAARAIOUEIHRTHiCYl20CH7z0EP394u+2OWGWLxhJ3aDZVRWxVxRqcvn4oPulKQQqvlcoXRwBnKYQwhYQAAEQSJIAhG6StLFXVRKY9sNhtPbzRW0FsvyQLlN4BsrqBiSZ5F4BTXSdZnsQTePZus6du9GvHlsftTlYDwRAAARAIAMEIHQzECSYmG0Cq5d+TNectLPlREX5goZo44uoCFZnna6RRbb+yCDTANlc1OdmMM4wGQRAAAQiJAChGyFMLAUCbgQenjaBXvvHDVbXAxWh6klTRfShfMF4ELDxOZ5Cx/UJAiAAAiBQbQQgdKst4vC33Qj88cQdac2Khcb+UWR1gzoSWmQH3TjEvKA2d+zQmS55cnOInTEVBEAABEAgywQgdLMcPdieKQKb16+lq75XR8XWrZbYZX8J+lCaiviraDPG64IDlEu0F2zbaWgah0Qgm9teEcO+IAACIJAeAhC66YkFLKkCAl8s/oCuPWVEOaXrKD9QEa5BEPFtxGfg4toriH2+c1TKNCSLdOvejy54qMl3eQwAARAAARDILwEI3fzGFp6llMCS+a/Q9AnfYgUMFWJX12QVwSp9KK0QemtdUwONV/FPtjCyuYFwYxIIgAAI5I4AhG7uQgqHskBgyfxXafqEbxpit1Q0yxdi7HMry+o6M8qp5GYariN42ZRt64bS2fcsSqVLMAoEQAAEQCA5AhC6ybHGTiBgI7Di43do+oQDqaV5o11zBrxV74lXqnTLSWWrFUTK4qMjbm2ml3BARMpCCXNAAARAoN0IQOi2G3psDAJELc1b6Kbx+9PKT+YYmpP9EejhNBXB6tJuLLCgjDGAQW1CyUKMQcHSIAACIJBBAhC6GQwaTIR3pHYAAAO1SURBVM4fgcdumEwvz7y6ou1Y1J5yAcnrdrmoVtHJUdvitp5lo2aymflw9Pk30n9+9+dJmYp9QAAEQAAEUk4AQjflAYJ51UOgadECuveKk2j5R29bJ5jpClCVTKizioFnkVXmxh2NwCK3RLT9bvvRz/7yWtwmYn0QAAEQAIEMEYDQzVCwYGp1EFj24Vt0x/mH0cZ1qw3BG4cAdcvstmfNblA/2byvf/dn9N3JN1XHBQIvQQAEQAAElAlA6CqjwkAQSJbA3Kfuon9ePY6aN67V159+qWDW2cwcU2B/L5jPpBnKWvg6AZcNM3inNd3OEyWi7196O+112E8SsBRbgAAIgAAIZI0AhG7WIgZ7q47AsvffoJkNJ9CaZZ+WH1TTFYNexLioNU+TsASvmUlme0W5ndMUS2xrRrUsjgvU8Bx7wg4vEAABEAABEJATgNDFlQECGSHQ9O/59MKdV9IHLz9MmzesMaxWFaG+CV5+bJrJgglqq5Y3aCcID65GmYKOA+ZavDPFnof9iH5w6d8yEjmYCQIgAAIg0F4EIHTbizz2BYEQBDavX0NPT7+c3nt2Jm1c+wWV2KkTXi9JxrZiuFDOUO51ZippntUNWl7gEKmWOFdV6Xx+iahX38F03n1LQ5DDVBAAARAAgWoiAKFbTdGGr7kl8NWq5fTOv2bQwjefplXLP6WNa5qoZctGd399U7yVU40pXJyaotcSw0J22ZYcNjO3trkaUeAlCgN32pPGzXhXYyaGggAIgAAIgAArcyvxjprAAQIgkDcCKxfOI1bysGrJR7Rp3ZfUvGm97b91TUto41erqWXLJmppbaZSSwsVS0V7SQTP5ApwrLIGlu0163x5AthoV1ZTSx06d6UdR9bT0RfOoLlP/h899ZeLqbl5U1um2EMcd6jpSLsecjT9sHFW3kICf0AABEAABBIkAKGbIGxsBQIgAAIgAAIgAAIgkBwBCN3kWGMnEAABEAABEAABEACBBAlA6CYIG1uBAAiAAAiAAAiAAAgkRwBCNznW2AkEQAAEQAAEQAAEQCBBAhC6CcLGViAAAiAAAiAAAiAAAskRgNBNjjV2AgEQAAEQAAEQAAEQSJAAhG6CsLEVCIAACIAACIAACIBAcgQgdJNjjZ1AAARAAARAAARAAAQSJAChmyBsbAUCIAACIAACIAACIJAcAQjd5FhjJxAAARAAARAAARAAgQQJQOgmCBtbgQAIgAAIgAAIgAAIJEcAQjc51tgJBEAABEAABEAABEAgQQL/DxoxTD5LxEM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8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Повторим  члены предложения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32049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Вспомним второстепенные члены предложения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05232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различить члены предложения?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290777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Чудо-дерево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648450" cy="3476625"/>
          </a:xfr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96847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Ход урока: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ru-RU" sz="2800" dirty="0" smtClean="0"/>
              <a:t>Слово учителя : </a:t>
            </a:r>
            <a:r>
              <a:rPr lang="ru-RU" sz="2800" dirty="0" smtClean="0">
                <a:solidFill>
                  <a:srgbClr val="C00000"/>
                </a:solidFill>
              </a:rPr>
              <a:t>На слайде вы видите рисунок.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Что по-вашему изображено на нем?</a:t>
            </a:r>
          </a:p>
          <a:p>
            <a:r>
              <a:rPr lang="ru-RU" sz="2800" dirty="0" smtClean="0"/>
              <a:t>Ответы детей: </a:t>
            </a:r>
            <a:r>
              <a:rPr lang="ru-RU" sz="2800" dirty="0" smtClean="0">
                <a:solidFill>
                  <a:srgbClr val="C00000"/>
                </a:solidFill>
              </a:rPr>
              <a:t>Дерево с шариками, а еще похоже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   на светофор.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/>
              <a:t>Учитель: </a:t>
            </a:r>
            <a:r>
              <a:rPr lang="ru-RU" sz="2800" dirty="0" smtClean="0">
                <a:solidFill>
                  <a:srgbClr val="C00000"/>
                </a:solidFill>
              </a:rPr>
              <a:t>Как вы думаете, почему здесь два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одинаковых  красных шара? Чтобы это значило?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/>
              <a:t>Ответы детей: </a:t>
            </a:r>
            <a:r>
              <a:rPr lang="ru-RU" sz="2800" dirty="0" smtClean="0">
                <a:solidFill>
                  <a:srgbClr val="C00000"/>
                </a:solidFill>
              </a:rPr>
              <a:t>Это главные члены предложения.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Это очень важные слова .Они не зависят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друг от друга и от других слов в предложении.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/>
              <a:t>Учитель: </a:t>
            </a:r>
            <a:r>
              <a:rPr lang="ru-RU" sz="2800" dirty="0" smtClean="0">
                <a:solidFill>
                  <a:srgbClr val="C00000"/>
                </a:solidFill>
              </a:rPr>
              <a:t>А какую роль могут выполнять другие шарики?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Как выдумаете?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  </a:t>
            </a:r>
            <a:r>
              <a:rPr lang="ru-RU" sz="2800" dirty="0" smtClean="0"/>
              <a:t>Ученики:</a:t>
            </a:r>
            <a:r>
              <a:rPr lang="ru-RU" sz="2800" dirty="0" smtClean="0">
                <a:solidFill>
                  <a:srgbClr val="C00000"/>
                </a:solidFill>
              </a:rPr>
              <a:t> Они могут являться второстепенными членами.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  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961498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795</Words>
  <Application>Microsoft Office PowerPoint</Application>
  <PresentationFormat>Экран (4:3)</PresentationFormat>
  <Paragraphs>109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Урок русского языка 5 класс</vt:lpstr>
      <vt:lpstr>Цели урока:</vt:lpstr>
      <vt:lpstr>Индивидуальные задания  по повторению материала/карточки/</vt:lpstr>
      <vt:lpstr>Ход урока:</vt:lpstr>
      <vt:lpstr>Повторим  члены предложения</vt:lpstr>
      <vt:lpstr>Вспомним второстепенные члены предложения</vt:lpstr>
      <vt:lpstr>Как различить члены предложения?</vt:lpstr>
      <vt:lpstr>Чудо-дерево</vt:lpstr>
      <vt:lpstr>Ход урока:</vt:lpstr>
      <vt:lpstr>Ход урока:</vt:lpstr>
      <vt:lpstr>Проведем физкультминутку</vt:lpstr>
      <vt:lpstr>Практическая  работа</vt:lpstr>
      <vt:lpstr>Проверь  себя:</vt:lpstr>
      <vt:lpstr>Вывод:</vt:lpstr>
      <vt:lpstr>Практическая работа в парах:</vt:lpstr>
      <vt:lpstr>Подведение итогов урока.</vt:lpstr>
      <vt:lpstr>Спасибо 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 5 класс</dc:title>
  <dc:creator>Юлия</dc:creator>
  <cp:lastModifiedBy>Юлия</cp:lastModifiedBy>
  <cp:revision>55</cp:revision>
  <dcterms:created xsi:type="dcterms:W3CDTF">2022-02-21T16:48:40Z</dcterms:created>
  <dcterms:modified xsi:type="dcterms:W3CDTF">2022-02-22T21:57:14Z</dcterms:modified>
</cp:coreProperties>
</file>