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8D521C-2B0B-431C-9123-11A1335DF4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9095" y="601908"/>
            <a:ext cx="8915399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работа №5 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«Вычисление параметров биполярного транзистора по входным и выходным характеристикам»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5A984D7-8A33-4C9D-B23B-34020F525E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9CE8834-B843-4AF6-BF98-6B967614F4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7678" y="2730465"/>
            <a:ext cx="3090453" cy="3712372"/>
          </a:xfrm>
          <a:prstGeom prst="rect">
            <a:avLst/>
          </a:prstGeom>
        </p:spPr>
      </p:pic>
      <p:pic>
        <p:nvPicPr>
          <p:cNvPr id="1026" name="Picture 2" descr="Picture background">
            <a:extLst>
              <a:ext uri="{FF2B5EF4-FFF2-40B4-BE49-F238E27FC236}">
                <a16:creationId xmlns:a16="http://schemas.microsoft.com/office/drawing/2014/main" id="{31F7D630-A753-4FCB-98AE-8A65E40EB7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9096" y="3070372"/>
            <a:ext cx="3372466" cy="3372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2993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4FF668-AF8A-41A0-AFF4-CDC3215A9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Решение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86B42B00-9D52-42B4-9AE1-4C270F1F385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73102" y="1366886"/>
                <a:ext cx="8915400" cy="377762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2000" b="1" dirty="0"/>
                  <a:t>2) </a:t>
                </a:r>
                <a:r>
                  <a:rPr lang="ru-RU" sz="2000" dirty="0"/>
                  <a:t>Откладываем на оси </a:t>
                </a:r>
                <a:r>
                  <a:rPr lang="ru-RU" sz="2000" dirty="0" err="1"/>
                  <a:t>абцисс</a:t>
                </a:r>
                <a:r>
                  <a:rPr lang="ru-RU" sz="2000" dirty="0"/>
                  <a:t> точку </a:t>
                </a:r>
                <a:r>
                  <a:rPr lang="ru-RU" sz="20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кэ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при </a:t>
                </a:r>
                <a:r>
                  <a:rPr lang="ru-RU" sz="20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=0</a:t>
                </a:r>
                <a:r>
                  <a:rPr lang="ru-RU" sz="2000" dirty="0"/>
                  <a:t>  (Точка А) </a:t>
                </a:r>
              </a:p>
              <a:p>
                <a:pPr marL="0" indent="0">
                  <a:buNone/>
                </a:pPr>
                <a:r>
                  <a:rPr lang="ru-RU" sz="20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кэ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Ек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:r>
                  <a:rPr lang="ru-RU" sz="20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</a:t>
                </a:r>
                <a14:m>
                  <m:oMath xmlns:m="http://schemas.openxmlformats.org/officeDocument/2006/math">
                    <m:r>
                      <a:rPr lang="ru-RU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</m:oMath>
                </a14:m>
                <a:r>
                  <a:rPr lang="ru-RU" sz="2000" dirty="0"/>
                  <a:t> </a:t>
                </a:r>
                <a:r>
                  <a:rPr lang="en-US" sz="2000" dirty="0"/>
                  <a:t>R</a:t>
                </a:r>
                <a:r>
                  <a:rPr lang="ru-RU" sz="2000" dirty="0"/>
                  <a:t>к = 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20 - 0</a:t>
                </a:r>
                <a14:m>
                  <m:oMath xmlns:m="http://schemas.openxmlformats.org/officeDocument/2006/math">
                    <m:r>
                      <a:rPr lang="ru-RU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</m:oMath>
                </a14:m>
                <a:r>
                  <a:rPr lang="ru-RU" sz="2000" dirty="0"/>
                  <a:t> </a:t>
                </a:r>
                <a:r>
                  <a:rPr lang="en-US" sz="2000" dirty="0"/>
                  <a:t>R</a:t>
                </a:r>
                <a:r>
                  <a:rPr lang="ru-RU" sz="2000" dirty="0"/>
                  <a:t>к =20 В =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Ек</a:t>
                </a:r>
                <a:endParaRPr lang="ru-RU" sz="2000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86B42B00-9D52-42B4-9AE1-4C270F1F38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73102" y="1366886"/>
                <a:ext cx="8915400" cy="3777622"/>
              </a:xfrm>
              <a:blipFill>
                <a:blip r:embed="rId2"/>
                <a:stretch>
                  <a:fillRect l="-752" t="-9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6202DF2-F6E1-475C-9AA4-CC1E85B451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2515" y="2558539"/>
            <a:ext cx="4052568" cy="337714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2689427-A32F-4234-A331-B66F482394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67565" y="2558539"/>
            <a:ext cx="3902666" cy="3328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920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4FF668-AF8A-41A0-AFF4-CDC3215A9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Решение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86B42B00-9D52-42B4-9AE1-4C270F1F385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73102" y="1366886"/>
                <a:ext cx="8915400" cy="377762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2000" b="1" dirty="0"/>
                  <a:t>3) </a:t>
                </a:r>
                <a:r>
                  <a:rPr lang="ru-RU" sz="2000" dirty="0"/>
                  <a:t>Откладываем на оси ординат точку </a:t>
                </a:r>
                <a:r>
                  <a:rPr lang="ru-RU" sz="20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</a:t>
                </a:r>
                <a:r>
                  <a:rPr lang="ru-RU" sz="2000" dirty="0"/>
                  <a:t> 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при </a:t>
                </a:r>
                <a:r>
                  <a:rPr lang="en-US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кэ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=0</a:t>
                </a:r>
                <a:r>
                  <a:rPr lang="ru-RU" sz="2000" dirty="0"/>
                  <a:t>  (Точка В) </a:t>
                </a:r>
              </a:p>
              <a:p>
                <a:pPr marL="0" indent="0">
                  <a:buNone/>
                </a:pPr>
                <a:r>
                  <a:rPr lang="ru-RU" sz="20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кэ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Ек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:r>
                  <a:rPr lang="ru-RU" sz="20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</a:t>
                </a:r>
                <a14:m>
                  <m:oMath xmlns:m="http://schemas.openxmlformats.org/officeDocument/2006/math">
                    <m:r>
                      <a:rPr lang="ru-RU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</m:oMath>
                </a14:m>
                <a:r>
                  <a:rPr lang="ru-RU" sz="2000" dirty="0"/>
                  <a:t> </a:t>
                </a:r>
                <a:r>
                  <a:rPr lang="en-US" sz="2000" dirty="0"/>
                  <a:t>R</a:t>
                </a:r>
                <a:r>
                  <a:rPr lang="ru-RU" sz="2000" dirty="0"/>
                  <a:t>к </a:t>
                </a:r>
              </a:p>
              <a:p>
                <a:pPr marL="0" indent="0">
                  <a:buNone/>
                </a:pPr>
                <a:r>
                  <a:rPr lang="ru-RU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Ек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:r>
                  <a:rPr lang="ru-RU" sz="20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</a:t>
                </a:r>
                <a14:m>
                  <m:oMath xmlns:m="http://schemas.openxmlformats.org/officeDocument/2006/math">
                    <m:r>
                      <a:rPr 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</m:oMath>
                </a14:m>
                <a:r>
                  <a:rPr lang="ru-RU" sz="2000" dirty="0"/>
                  <a:t> </a:t>
                </a:r>
                <a:r>
                  <a:rPr lang="en-US" sz="2000" dirty="0"/>
                  <a:t>R</a:t>
                </a:r>
                <a:r>
                  <a:rPr lang="ru-RU" sz="2000" dirty="0"/>
                  <a:t>к </a:t>
                </a:r>
              </a:p>
              <a:p>
                <a:pPr marL="0" indent="0">
                  <a:buNone/>
                </a:pP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Ек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ru-RU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</a:t>
                </a:r>
                <a14:m>
                  <m:oMath xmlns:m="http://schemas.openxmlformats.org/officeDocument/2006/math">
                    <m:r>
                      <a:rPr 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</m:oMath>
                </a14:m>
                <a:r>
                  <a:rPr lang="ru-RU" sz="2000" dirty="0"/>
                  <a:t> </a:t>
                </a:r>
                <a:r>
                  <a:rPr lang="en-US" sz="2000" dirty="0"/>
                  <a:t>R</a:t>
                </a:r>
                <a:r>
                  <a:rPr lang="ru-RU" sz="2000" dirty="0"/>
                  <a:t>к  </a:t>
                </a:r>
              </a:p>
              <a:p>
                <a:pPr marL="0" indent="0">
                  <a:buNone/>
                </a:pPr>
                <a:r>
                  <a:rPr lang="ru-RU" sz="20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ru-RU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Ек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  <m:r>
                          <m:rPr>
                            <m:nor/>
                          </m:rPr>
                          <a:rPr lang="ru-RU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к</m:t>
                        </m:r>
                      </m:den>
                    </m:f>
                  </m:oMath>
                </a14:m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ru-RU" sz="2000" b="0" i="0" smtClean="0">
                            <a:latin typeface="Cambria Math" panose="02040503050406030204" pitchFamily="18" charset="0"/>
                          </a:rPr>
                          <m:t>20</m:t>
                        </m:r>
                      </m:num>
                      <m:den>
                        <m:r>
                          <m:rPr>
                            <m:nor/>
                          </m:rPr>
                          <a:rPr lang="ru-RU" sz="2000" b="0" i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800</m:t>
                        </m:r>
                      </m:den>
                    </m:f>
                  </m:oMath>
                </a14:m>
                <a:r>
                  <a:rPr lang="ru-RU" sz="2000" dirty="0"/>
                  <a:t> =0,025 А =25 мА </a:t>
                </a:r>
                <a:r>
                  <a:rPr lang="en-US" sz="2000" dirty="0"/>
                  <a:t>;</a:t>
                </a:r>
                <a:r>
                  <a:rPr lang="ru-RU" sz="2000" dirty="0"/>
                  <a:t> Строим АВ –линию нагрузки.</a:t>
                </a:r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86B42B00-9D52-42B4-9AE1-4C270F1F38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73102" y="1366886"/>
                <a:ext cx="8915400" cy="3777622"/>
              </a:xfrm>
              <a:blipFill>
                <a:blip r:embed="rId2"/>
                <a:stretch>
                  <a:fillRect l="-752" t="-9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4A22D3B-08AC-4E04-90B7-89EFCC9A0D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7157" y="3961278"/>
            <a:ext cx="3177529" cy="271024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00A621D-C571-4785-9C77-74DD183975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3613" y="4135995"/>
            <a:ext cx="2972689" cy="2535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29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4FF668-AF8A-41A0-AFF4-CDC3215A9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Решение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6B42B00-9D52-42B4-9AE1-4C270F1F3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3102" y="1366886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/>
              <a:t>4)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Находим на выходных характеристиках точку С при пересечении линии нагрузки с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 = 250 мкА. Определяем для точки С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=17 мА и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кэ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=6 В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4A22D3B-08AC-4E04-90B7-89EFCC9A0D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3821" y="2647776"/>
            <a:ext cx="3177529" cy="2710246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5A73C40-EB78-450E-A02C-D8E87F74E8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9666" y="2488629"/>
            <a:ext cx="3238952" cy="2762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1703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EDAADA-71E9-424A-B5BE-F385BA8A8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Пример 3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A6A9AE-85F2-43F6-BB8B-02548249C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9468" y="1325461"/>
            <a:ext cx="9575144" cy="4585761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Мощность на коллекторе транзистора </a:t>
            </a:r>
            <a:r>
              <a:rPr lang="ru-RU" dirty="0" err="1"/>
              <a:t>Pк</a:t>
            </a:r>
            <a:r>
              <a:rPr lang="ru-RU" dirty="0"/>
              <a:t>=6 Вт, напряжение на коллекторе </a:t>
            </a:r>
            <a:r>
              <a:rPr lang="ru-RU" dirty="0" err="1"/>
              <a:t>Uкэ</a:t>
            </a:r>
            <a:r>
              <a:rPr lang="ru-RU" dirty="0"/>
              <a:t>=30 В</a:t>
            </a:r>
            <a:r>
              <a:rPr lang="en-US" dirty="0"/>
              <a:t>,</a:t>
            </a:r>
            <a:r>
              <a:rPr lang="ru-RU" dirty="0"/>
              <a:t> напряжение питания </a:t>
            </a:r>
            <a:r>
              <a:rPr lang="ru-RU" dirty="0" err="1"/>
              <a:t>Ек</a:t>
            </a:r>
            <a:r>
              <a:rPr lang="ru-RU" dirty="0"/>
              <a:t>=40 В. Используя выходные характеристики показанные на рисунке, определить ток базы </a:t>
            </a:r>
            <a:r>
              <a:rPr lang="ru-RU" dirty="0" err="1"/>
              <a:t>Iб</a:t>
            </a:r>
            <a:r>
              <a:rPr lang="ru-RU" dirty="0"/>
              <a:t>, коэффициент усиления h21э и сопротивление нагрузки </a:t>
            </a:r>
            <a:r>
              <a:rPr lang="ru-RU" dirty="0" err="1"/>
              <a:t>Rк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4F245AF-AC59-43DC-B94E-F6A84BD1575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6803" y="3115283"/>
            <a:ext cx="3720517" cy="2891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400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C86814-7A75-497A-9E7B-A80D97D99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Решение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1C3551F-A232-498B-8BB6-DC1AAECBB53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95597" y="1345035"/>
                <a:ext cx="8915400" cy="377762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1)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Определяем ток коллектора </a:t>
                </a:r>
                <a:r>
                  <a:rPr lang="ru-RU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Uкэ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следовательно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P</m:t>
                        </m:r>
                        <m:r>
                          <m:rPr>
                            <m:nor/>
                          </m:rPr>
                          <a: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к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0" i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U</m:t>
                        </m:r>
                        <m:r>
                          <a:rPr lang="ru-RU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кэ</m:t>
                        </m:r>
                      </m:den>
                    </m:f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ru-RU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ru-RU" b="0" i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30</m:t>
                        </m:r>
                      </m:den>
                    </m:f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=0,2 А</a:t>
                </a:r>
              </a:p>
              <a:p>
                <a:pPr marL="0" indent="0">
                  <a:buNone/>
                </a:pPr>
                <a:r>
                  <a:rPr lang="ru-RU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2)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Находим по графику точку А, соответствующую </a:t>
                </a:r>
                <a:r>
                  <a:rPr lang="ru-RU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0,2 А и </a:t>
                </a:r>
                <a:r>
                  <a:rPr lang="ru-RU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кэ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30 В. Из рисунка видно , что точка лежит на характеристике для </a:t>
                </a:r>
                <a:r>
                  <a:rPr lang="ru-RU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=2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</a:t>
                </a: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1C3551F-A232-498B-8BB6-DC1AAECBB53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95597" y="1345035"/>
                <a:ext cx="8915400" cy="3777622"/>
              </a:xfrm>
              <a:blipFill>
                <a:blip r:embed="rId2"/>
                <a:stretch>
                  <a:fillRect l="-616" t="-9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8A02960-F610-46F2-8D6B-ACDA837E18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5576" y="3357418"/>
            <a:ext cx="3850587" cy="3004868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6A0B6F3-3A67-414F-8F32-417A66C9788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5085" y="3400216"/>
            <a:ext cx="3570915" cy="2919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553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AB5301-2828-43FC-95F5-2FC415183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Решение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850573-0820-4D3C-BB7D-DE4BEE7883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1707" y="1420535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/>
              <a:t>3) </a:t>
            </a:r>
            <a:r>
              <a:rPr lang="ru-RU" sz="2400" dirty="0"/>
              <a:t>Соединяем прямой точку А и точку на оси </a:t>
            </a:r>
            <a:r>
              <a:rPr lang="ru-RU" sz="2400" dirty="0" err="1"/>
              <a:t>абцисс</a:t>
            </a:r>
            <a:r>
              <a:rPr lang="ru-RU" sz="2400" dirty="0"/>
              <a:t>, соответствующей</a:t>
            </a:r>
            <a:r>
              <a:rPr lang="en-US" sz="2400" dirty="0"/>
              <a:t>:</a:t>
            </a:r>
            <a:r>
              <a:rPr lang="ru-RU" sz="2400" dirty="0"/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40 В =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кэ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/>
              <a:t> ( точка В)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B3DD552-EEDC-480A-BC4B-50E84841D5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9971" y="3229022"/>
            <a:ext cx="3850587" cy="3004868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D649A22-4094-442A-99ED-4A19CBE94F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7271" y="3267477"/>
            <a:ext cx="3752030" cy="2927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6715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DA5693-B068-489D-815D-CCDF0FF6B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Решение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E92F7F5-ABB9-42D3-9563-C674E5771B9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454988" y="1175379"/>
                <a:ext cx="8915400" cy="377762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b="1" dirty="0"/>
                  <a:t>4)</a:t>
                </a:r>
                <a:r>
                  <a:rPr lang="ru-RU" dirty="0"/>
                  <a:t> На пересечении прямой с осью ординат получим точку </a:t>
                </a:r>
                <a:r>
                  <a:rPr lang="ru-RU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0,8 А (точка С). Определяем </a:t>
                </a:r>
                <a:r>
                  <a:rPr lang="ru-RU" dirty="0" err="1"/>
                  <a:t>Rк</a:t>
                </a:r>
                <a:r>
                  <a:rPr lang="ru-RU" dirty="0"/>
                  <a:t> </a:t>
                </a:r>
                <a:r>
                  <a:rPr lang="en-US" dirty="0"/>
                  <a:t>: </a:t>
                </a:r>
              </a:p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Ек =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</m:oMath>
                </a14:m>
                <a:r>
                  <a:rPr lang="ru-RU" dirty="0"/>
                  <a:t> </a:t>
                </a:r>
                <a:r>
                  <a:rPr lang="en-US" dirty="0"/>
                  <a:t>R</a:t>
                </a:r>
                <a:r>
                  <a:rPr lang="ru-RU" dirty="0"/>
                  <a:t>к  </a:t>
                </a:r>
              </a:p>
              <a:p>
                <a:pPr marL="0" indent="0">
                  <a:buNone/>
                </a:pP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Ек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0" i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к</m:t>
                        </m:r>
                      </m:den>
                    </m:f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40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0" i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0,9</m:t>
                        </m:r>
                      </m:den>
                    </m:f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/>
                  <a:t>=</a:t>
                </a:r>
                <a:r>
                  <a:rPr lang="en-US" dirty="0"/>
                  <a:t>44 </a:t>
                </a:r>
                <a:r>
                  <a:rPr lang="ru-RU" dirty="0"/>
                  <a:t>Ом</a:t>
                </a:r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E92F7F5-ABB9-42D3-9563-C674E5771B9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454988" y="1175379"/>
                <a:ext cx="8915400" cy="3777622"/>
              </a:xfrm>
              <a:blipFill>
                <a:blip r:embed="rId2"/>
                <a:stretch>
                  <a:fillRect l="-616" t="-11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A4C4B1D-14D8-4B64-9366-B3DD733A89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4988" y="3489022"/>
            <a:ext cx="3752030" cy="2927957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09F380D-0F49-43D8-8ABD-DC98210280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8768" y="3628438"/>
            <a:ext cx="3573375" cy="2788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4201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6B1D32-D7AF-46B7-928F-E98FDECE6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Решение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48D57E3-75CC-47EE-B3F5-B35A708FAF4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92925" y="1264555"/>
                <a:ext cx="8915400" cy="377762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5)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 выходных характеристиках строим отрезок А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из которого находим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ru-RU" sz="2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𝝙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Iб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4 – 2 = 2 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</a:t>
                </a:r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sz="20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𝝙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Iк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=0,4-0,2 =0,2 А=  200 мА</a:t>
                </a:r>
              </a:p>
              <a:p>
                <a:pPr marL="0" indent="0">
                  <a:buNone/>
                </a:pP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6) Находим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h21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э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ru-RU" sz="2000" dirty="0">
                            <a:latin typeface="Times New Roman" panose="020206030504050203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𝝙</m:t>
                        </m:r>
                        <m:r>
                          <m:rPr>
                            <m:nor/>
                          </m:rPr>
                          <a:rPr lang="ru-RU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ru-RU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к</m:t>
                        </m:r>
                      </m:num>
                      <m:den>
                        <m:r>
                          <m:rPr>
                            <m:nor/>
                          </m:rPr>
                          <a:rPr lang="ru-RU" sz="2000" dirty="0">
                            <a:latin typeface="Times New Roman" panose="020206030504050203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𝝙</m:t>
                        </m:r>
                        <m:r>
                          <m:rPr>
                            <m:nor/>
                          </m:rPr>
                          <a:rPr lang="ru-RU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I</m:t>
                        </m:r>
                        <m:r>
                          <a:rPr lang="ru-RU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б</m:t>
                        </m:r>
                      </m:den>
                    </m:f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0" i="1" smtClean="0">
                            <a:latin typeface="Cambria Math" panose="02040503050406030204" pitchFamily="18" charset="0"/>
                          </a:rPr>
                          <m:t>200</m:t>
                        </m:r>
                      </m:num>
                      <m:den>
                        <m:r>
                          <a:rPr lang="ru-RU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=100</a:t>
                </a: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48D57E3-75CC-47EE-B3F5-B35A708FAF4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92925" y="1264555"/>
                <a:ext cx="8915400" cy="3777622"/>
              </a:xfrm>
              <a:blipFill>
                <a:blip r:embed="rId2"/>
                <a:stretch>
                  <a:fillRect l="-684" t="-8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DA9153C-82E9-4C48-B4E0-6209C7B228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2955" y="3464075"/>
            <a:ext cx="3718959" cy="290215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9F072AF-14FD-43A5-94FD-2FBC584ADD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4810" y="3563224"/>
            <a:ext cx="3573375" cy="2788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042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35F68C-6803-4CE4-BE1D-4A23FF985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8297E6-8093-4487-911A-2D4388F6D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8544" y="1540189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/>
              <a:t>Цель работы</a:t>
            </a:r>
            <a:r>
              <a:rPr lang="en-US" sz="4000" b="1" dirty="0"/>
              <a:t>:</a:t>
            </a:r>
            <a:r>
              <a:rPr lang="ru-RU" sz="4000" b="1" dirty="0"/>
              <a:t>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научится определять параметры биполярного транзистора по входным и выходным характеристикам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742357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B0837A-6A48-43D8-8E27-B8D1E2519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52352"/>
          </a:xfrm>
        </p:spPr>
        <p:txBody>
          <a:bodyPr/>
          <a:lstStyle/>
          <a:p>
            <a:pPr algn="ctr"/>
            <a:r>
              <a:rPr lang="ru-RU" dirty="0"/>
              <a:t>Пример 1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062350-81B7-4461-A457-B4EA88C70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918" y="1395368"/>
            <a:ext cx="8915400" cy="3777622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Для транзистора, включенного по схеме с общим эмиттером, определить коэффициент усиления h21э, по его входной и выходным характеристикам, если </a:t>
            </a:r>
            <a:r>
              <a:rPr lang="ru-RU" dirty="0" err="1"/>
              <a:t>Uбэ</a:t>
            </a:r>
            <a:r>
              <a:rPr lang="ru-RU" dirty="0"/>
              <a:t> =0,4 В, </a:t>
            </a:r>
            <a:r>
              <a:rPr lang="ru-RU" dirty="0" err="1"/>
              <a:t>Uкэ</a:t>
            </a:r>
            <a:r>
              <a:rPr lang="ru-RU" dirty="0"/>
              <a:t> =25 В. Рассчитать коэффициент передачи по току h21б и мощность </a:t>
            </a:r>
            <a:r>
              <a:rPr lang="ru-RU" dirty="0" err="1"/>
              <a:t>Рк</a:t>
            </a:r>
            <a:r>
              <a:rPr lang="ru-RU" dirty="0"/>
              <a:t> на коллекторе.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C88E364-15FB-4E9A-86B7-B2D4DAFC58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2190" y="2772116"/>
            <a:ext cx="7687620" cy="3605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236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043747-BBD7-46C2-87E7-15718DA83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Решение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26179F-E0C6-4F76-A4A3-E814BE9F8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6815" y="1175379"/>
            <a:ext cx="8915400" cy="3777622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входной характеристике при 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бэ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=0,4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определяем ток базы 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=500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мкА.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63CD06F-B651-410B-B446-64821DCD0B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8768" y="2407285"/>
            <a:ext cx="3905800" cy="4107289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8133244A-2A5C-4D67-B134-24A71892BA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7493" y="2571104"/>
            <a:ext cx="4049662" cy="4019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085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B06C0E-D4EC-4EF1-8381-C946BB2E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Решение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6478B7-1E3A-4366-A0FD-2F9F69716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2100" y="1445702"/>
            <a:ext cx="8915400" cy="3777622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выходным характеристикам находим для 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кэ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и 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=500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мкА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=3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65D0B2B-C458-4462-9E89-3449DC8AA7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6902" y="2726592"/>
            <a:ext cx="4405289" cy="399795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D9C7292-5D69-4711-BC2E-20928DF6FE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0225" y="2866459"/>
            <a:ext cx="4309137" cy="3857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541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94249D-182A-4935-B4AD-4658C2FDD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Решение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0F9333F-707A-4022-9810-D6AB8DB5D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4988" y="1264555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выходных характеристиках строим отрезок АВ из которого находим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𝝙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500 – 400 = 100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мкА = 0,1 мА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𝝙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=35-29 = 6 мА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D67869F-6146-4C6A-926F-CB88D293E4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2354" y="3343324"/>
            <a:ext cx="3385694" cy="306214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2F7F31C-8740-4E86-971B-85BB4E5EBC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2925" y="3427136"/>
            <a:ext cx="3385694" cy="3051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698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35C0BE-8D77-4612-9C45-3DE0199EE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Решение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CC5FCC37-D8A3-487C-85D9-888BAE7E924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12375" y="1445702"/>
                <a:ext cx="8915400" cy="3777622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4.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Определяем коэффициент усиления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h21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э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h21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э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ru-RU" sz="2800" dirty="0">
                            <a:latin typeface="Times New Roman" panose="020206030504050203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𝝙</m:t>
                        </m:r>
                        <m:r>
                          <m:rPr>
                            <m:nor/>
                          </m:rPr>
                          <a:rPr lang="ru-RU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ru-RU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к</m:t>
                        </m:r>
                      </m:num>
                      <m:den>
                        <m:r>
                          <m:rPr>
                            <m:nor/>
                          </m:rPr>
                          <a:rPr lang="ru-RU" sz="2800" dirty="0">
                            <a:latin typeface="Times New Roman" panose="020206030504050203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𝝙</m:t>
                        </m:r>
                        <m:r>
                          <m:rPr>
                            <m:nor/>
                          </m:rPr>
                          <a:rPr lang="ru-RU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I</m:t>
                        </m:r>
                        <m:r>
                          <a:rPr lang="ru-RU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б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8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ru-RU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0,1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=60</a:t>
                </a:r>
              </a:p>
              <a:p>
                <a:pPr marL="0" indent="0">
                  <a:buNone/>
                </a:pP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5.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Определяем коэффициент передачи по току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h21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h21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21</m:t>
                        </m:r>
                        <m:r>
                          <m:rPr>
                            <m:nor/>
                          </m:rPr>
                          <a:rPr lang="ru-RU" sz="28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э</m:t>
                        </m:r>
                        <m:r>
                          <m:rPr>
                            <m:nor/>
                          </m:rPr>
                          <a:rPr lang="ru-RU" sz="2800" b="0" i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21</m:t>
                        </m:r>
                        <m:r>
                          <m:rPr>
                            <m:nor/>
                          </m:rPr>
                          <a:rPr lang="ru-RU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э  + 1</m:t>
                        </m:r>
                      </m:den>
                    </m:f>
                  </m:oMath>
                </a14:m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ru-RU" sz="28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60</m:t>
                        </m:r>
                      </m:num>
                      <m:den>
                        <m:r>
                          <m:rPr>
                            <m:nor/>
                          </m:rPr>
                          <a:rPr lang="ru-RU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60</m:t>
                        </m:r>
                        <m:r>
                          <m:rPr>
                            <m:nor/>
                          </m:rPr>
                          <a:rPr lang="ru-RU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ru-RU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60</m:t>
                        </m:r>
                      </m:num>
                      <m:den>
                        <m:r>
                          <m:rPr>
                            <m:nor/>
                          </m:rPr>
                          <a:rPr lang="ru-RU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  <m:r>
                          <m:rPr>
                            <m:nor/>
                          </m:rPr>
                          <a:rPr lang="ru-RU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0,98</a:t>
                </a:r>
              </a:p>
              <a:p>
                <a:pPr marL="0" indent="0">
                  <a:buNone/>
                </a:pP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6.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Определяем мощность на коллекторе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</a:t>
                </a:r>
              </a:p>
              <a:p>
                <a:pPr marL="0" indent="0">
                  <a:buNone/>
                </a:pP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Uкэ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25</a:t>
                </a:r>
                <a:r>
                  <a:rPr lang="ru-RU" sz="28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35</a:t>
                </a:r>
                <a:r>
                  <a:rPr lang="ru-RU" sz="28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ru-RU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=0,875 Вт </a:t>
                </a:r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CC5FCC37-D8A3-487C-85D9-888BAE7E924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12375" y="1445702"/>
                <a:ext cx="8915400" cy="3777622"/>
              </a:xfrm>
              <a:blipFill>
                <a:blip r:embed="rId2"/>
                <a:stretch>
                  <a:fillRect l="-1367" t="-27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1952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B56887-8AC9-4D65-9803-5099FD909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Пример 2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D96307-1E5B-41E8-83CC-60F19365D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697372"/>
            <a:ext cx="8915400" cy="3777622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транзистора, включенного по схеме с общим эмиттером, найти ток базы 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ток коллектора 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напряжение на коллекторе 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кэ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если напряжение 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бэ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=0,3B, напряжение питания 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=20B, сопротивление нагрузки в цепи коллектора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=0,8 кОм.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3E72482-93AA-42D9-93FC-6670ACB39D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3980" y="3297641"/>
            <a:ext cx="6729576" cy="3137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163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432B08-5601-4519-B690-27645E0CE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2867" y="489886"/>
            <a:ext cx="8911687" cy="1280890"/>
          </a:xfrm>
        </p:spPr>
        <p:txBody>
          <a:bodyPr/>
          <a:lstStyle/>
          <a:p>
            <a:pPr algn="ctr"/>
            <a:r>
              <a:rPr lang="ru-RU" dirty="0"/>
              <a:t>Решение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1F813B-E070-4C19-BD77-797F3F360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6600" y="1613482"/>
            <a:ext cx="8915400" cy="3777622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входной характеристике при 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бэ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=0,3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определяем ток базы 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=250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мкА.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85AD528-0A2F-4A43-80F0-206ECBADA4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1871" y="2692866"/>
            <a:ext cx="3483822" cy="356999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C81FEC6-1D04-4662-8A4A-B23E977BAC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5335" y="2692866"/>
            <a:ext cx="3373029" cy="3569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84286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608</TotalTime>
  <Words>633</Words>
  <Application>Microsoft Office PowerPoint</Application>
  <PresentationFormat>Широкоэкранный</PresentationFormat>
  <Paragraphs>51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Cambria Math</vt:lpstr>
      <vt:lpstr>Century Gothic</vt:lpstr>
      <vt:lpstr>Times New Roman</vt:lpstr>
      <vt:lpstr>Wingdings 3</vt:lpstr>
      <vt:lpstr>Легкий дым</vt:lpstr>
      <vt:lpstr>Практическая работа №5  «Вычисление параметров биполярного транзистора по входным и выходным характеристикам» </vt:lpstr>
      <vt:lpstr>Презентация PowerPoint</vt:lpstr>
      <vt:lpstr>Пример 1 </vt:lpstr>
      <vt:lpstr>Решение</vt:lpstr>
      <vt:lpstr>Решение</vt:lpstr>
      <vt:lpstr>Решение</vt:lpstr>
      <vt:lpstr>Решение</vt:lpstr>
      <vt:lpstr>Пример 2 </vt:lpstr>
      <vt:lpstr>Решение</vt:lpstr>
      <vt:lpstr>Решение</vt:lpstr>
      <vt:lpstr>Решение</vt:lpstr>
      <vt:lpstr>Решение</vt:lpstr>
      <vt:lpstr>Пример 3</vt:lpstr>
      <vt:lpstr>Решение</vt:lpstr>
      <vt:lpstr>Решение </vt:lpstr>
      <vt:lpstr>Решение</vt:lpstr>
      <vt:lpstr>Решение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403</dc:creator>
  <cp:lastModifiedBy>403</cp:lastModifiedBy>
  <cp:revision>34</cp:revision>
  <dcterms:created xsi:type="dcterms:W3CDTF">2024-10-21T08:17:15Z</dcterms:created>
  <dcterms:modified xsi:type="dcterms:W3CDTF">2024-10-24T08:11:33Z</dcterms:modified>
</cp:coreProperties>
</file>