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80" r:id="rId4"/>
    <p:sldId id="281" r:id="rId5"/>
    <p:sldId id="278" r:id="rId6"/>
    <p:sldId id="279" r:id="rId7"/>
    <p:sldId id="282" r:id="rId8"/>
    <p:sldId id="261" r:id="rId9"/>
    <p:sldId id="275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23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04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727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1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4599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77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657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96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49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64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31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99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35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6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70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05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86E7-84EE-40B5-AF0E-C61303D00B5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5B2BB4-35CF-47EB-B136-5DD2D91F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56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Травля </a:t>
            </a:r>
            <a:r>
              <a:rPr lang="ru-RU" dirty="0" smtClean="0"/>
              <a:t>в сети интернет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9766358" cy="2625537"/>
          </a:xfrm>
        </p:spPr>
        <p:txBody>
          <a:bodyPr>
            <a:normAutofit/>
          </a:bodyPr>
          <a:lstStyle/>
          <a:p>
            <a:r>
              <a:rPr lang="ru-RU" dirty="0" smtClean="0"/>
              <a:t>МБОУ Центр «Росток» </a:t>
            </a:r>
          </a:p>
          <a:p>
            <a:r>
              <a:rPr lang="ru-RU" dirty="0" smtClean="0"/>
              <a:t>Педагог-психолог </a:t>
            </a:r>
            <a:r>
              <a:rPr lang="ru-RU" dirty="0" err="1" smtClean="0"/>
              <a:t>Бриткова</a:t>
            </a:r>
            <a:r>
              <a:rPr lang="ru-RU" dirty="0" smtClean="0"/>
              <a:t> Э.Г.</a:t>
            </a:r>
          </a:p>
          <a:p>
            <a:r>
              <a:rPr lang="ru-RU" dirty="0" smtClean="0"/>
              <a:t>Социальный-педагог Гурьянова С.В.</a:t>
            </a:r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dirty="0"/>
              <a:t>г</a:t>
            </a:r>
            <a:r>
              <a:rPr lang="ru-RU" dirty="0" smtClean="0"/>
              <a:t>. Ульяновск</a:t>
            </a:r>
            <a:endParaRPr lang="ru-RU" dirty="0"/>
          </a:p>
          <a:p>
            <a:pPr algn="ctr"/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5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9441" y="480845"/>
            <a:ext cx="10920664" cy="51376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9441" y="1261208"/>
            <a:ext cx="109206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последнее десятилетия Интернет стал неотъемлемой частью современной цивилизации.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 подарил огромные возможности для поиска и обмена информацией, для                                    общения и развлечения…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 стал средой, влияющей на жизнь многих миллионов пользователей, как взрослых, так и детей и подростков, на их мнения, знания, ориентиры и в целом –поведения.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Кроме новых инструментов социализации и творчества с развитием сетевых технологий обозначились и новые специфические угрозы и риски безопасности детей и подростков.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2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ru-RU" dirty="0" err="1" smtClean="0"/>
              <a:t>кибербуллинг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Термин «</a:t>
            </a:r>
            <a:r>
              <a:rPr lang="ru-RU" dirty="0" err="1" smtClean="0"/>
              <a:t>кибербуллинг</a:t>
            </a:r>
            <a:r>
              <a:rPr lang="ru-RU" dirty="0" smtClean="0"/>
              <a:t>» ввели психологи в середине 90-х годов, когда интернет пришел в массы, чтобы описать травлю в онлайн-среде. </a:t>
            </a:r>
          </a:p>
          <a:p>
            <a:pPr marL="0" indent="0">
              <a:buNone/>
            </a:pPr>
            <a:r>
              <a:rPr lang="ru-RU" dirty="0" err="1" smtClean="0"/>
              <a:t>Кибербуллинг</a:t>
            </a:r>
            <a:r>
              <a:rPr lang="ru-RU" dirty="0" smtClean="0"/>
              <a:t> может иметь разные формы: оскорбления, преследования, шантаж, домогательства, клевета, распространение личных данных.</a:t>
            </a:r>
          </a:p>
          <a:p>
            <a:pPr marL="0" indent="0">
              <a:buNone/>
            </a:pPr>
            <a:r>
              <a:rPr lang="ru-RU" dirty="0" err="1" smtClean="0"/>
              <a:t>Кибербуллинг</a:t>
            </a:r>
            <a:r>
              <a:rPr lang="ru-RU" dirty="0" smtClean="0"/>
              <a:t> может быть:</a:t>
            </a:r>
          </a:p>
          <a:p>
            <a:pPr>
              <a:buAutoNum type="arabicPeriod"/>
            </a:pPr>
            <a:r>
              <a:rPr lang="ru-RU" dirty="0" smtClean="0"/>
              <a:t>Публичным: в присутствии зрителей, например, в обсуждениях под постом.</a:t>
            </a:r>
          </a:p>
          <a:p>
            <a:pPr>
              <a:buAutoNum type="arabicPeriod"/>
            </a:pPr>
            <a:r>
              <a:rPr lang="ru-RU" dirty="0" smtClean="0"/>
              <a:t>Личным: оскорбления поступают через личные сообщения.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</a:t>
            </a:r>
            <a:r>
              <a:rPr lang="ru-RU" dirty="0" err="1" smtClean="0"/>
              <a:t>кибербуллинга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Агрессор. Человек, нападающий на жертву, как правило сам не уверен в себе и боится, что это станет заметным. Он хочет быть выше других, но не за счет своих особенностей, а за счет обесценивания жертвы. </a:t>
            </a:r>
            <a:r>
              <a:rPr lang="ru-RU" sz="1600" dirty="0" err="1" smtClean="0"/>
              <a:t>Ананимность</a:t>
            </a:r>
            <a:r>
              <a:rPr lang="ru-RU" sz="1600" dirty="0" smtClean="0"/>
              <a:t> в интернете растормаживает нападающих и позволяет им больше, чем они могли бы сделать в реальной жизни.</a:t>
            </a:r>
          </a:p>
          <a:p>
            <a:r>
              <a:rPr lang="ru-RU" sz="1600" dirty="0" smtClean="0"/>
              <a:t>Жертва. Жертвой </a:t>
            </a:r>
            <a:r>
              <a:rPr lang="ru-RU" sz="1600" dirty="0" err="1" smtClean="0"/>
              <a:t>кибератаки</a:t>
            </a:r>
            <a:r>
              <a:rPr lang="ru-RU" sz="1600" dirty="0" smtClean="0"/>
              <a:t> может стать любой человек. Но особенно трудно противостоять травле тревожным, зажатым подросткам.</a:t>
            </a:r>
          </a:p>
          <a:p>
            <a:r>
              <a:rPr lang="ru-RU" sz="1600" dirty="0" smtClean="0"/>
              <a:t>Свидетели. Важно упомянуть еще одну сторону, участвующую в конфликте – свидетели. Они могут занять одну из сторон став «помощником агрессора» или «защитником», а могут остаться просто наблюдателями.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79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</a:t>
            </a:r>
            <a:r>
              <a:rPr lang="ru-RU" dirty="0" err="1" smtClean="0"/>
              <a:t>кибербуллинга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529" y="1468611"/>
            <a:ext cx="8596668" cy="3880773"/>
          </a:xfrm>
        </p:spPr>
        <p:txBody>
          <a:bodyPr/>
          <a:lstStyle/>
          <a:p>
            <a:r>
              <a:rPr lang="ru-RU" sz="1600" dirty="0" smtClean="0"/>
              <a:t>Разжигание ненависти (</a:t>
            </a:r>
            <a:r>
              <a:rPr lang="ru-RU" sz="1600" dirty="0" err="1"/>
              <a:t>х</a:t>
            </a:r>
            <a:r>
              <a:rPr lang="ru-RU" sz="1600" dirty="0" err="1" smtClean="0"/>
              <a:t>ейтинг</a:t>
            </a:r>
            <a:r>
              <a:rPr lang="ru-RU" sz="1600" dirty="0" smtClean="0"/>
              <a:t>). Жесткая критика в адрес пользователя, часто необоснованная и беспредметная. Человека могут заваливать сотнями оскорбительных комментариев или сообщений. В результате у жертвы складывается впечатление, что ее ненавидит весь мир.</a:t>
            </a:r>
          </a:p>
          <a:p>
            <a:r>
              <a:rPr lang="ru-RU" sz="1600" dirty="0" smtClean="0"/>
              <a:t>Провокации (</a:t>
            </a:r>
            <a:r>
              <a:rPr lang="ru-RU" sz="1600" dirty="0" err="1" smtClean="0"/>
              <a:t>троллинг</a:t>
            </a:r>
            <a:r>
              <a:rPr lang="ru-RU" sz="1600" dirty="0" smtClean="0"/>
              <a:t>). Интернет-тролли выводят жертву из себя и провоцируют на необдуманные поступки, чтобы поглумится над ней. Они могут прикинутся другим человеком, вывести на откровенный разговор, а затем прилюдно высмеять или едкими комментариями спровоцировать на компрометирующие действия. </a:t>
            </a:r>
          </a:p>
          <a:p>
            <a:r>
              <a:rPr lang="ru-RU" sz="1600" dirty="0" smtClean="0"/>
              <a:t> Интернет-преследования (</a:t>
            </a:r>
            <a:r>
              <a:rPr lang="ru-RU" sz="1600" dirty="0" err="1" smtClean="0"/>
              <a:t>киберсталкинг</a:t>
            </a:r>
            <a:r>
              <a:rPr lang="ru-RU" sz="1600" dirty="0" smtClean="0"/>
              <a:t>). Преследование человека с помощью сетевых технологий. Самая опасная форма интернет-травли. Преследователь старается собрать как можно больше информации о жертве, чтобы шантажировать ее, угрожать ей или членам ее семьи, распространять клевету или сексуально домогаться.</a:t>
            </a:r>
          </a:p>
          <a:p>
            <a:endParaRPr lang="ru-RU" sz="1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77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</a:t>
            </a:r>
            <a:r>
              <a:rPr lang="ru-RU" dirty="0" err="1" smtClean="0"/>
              <a:t>кибербуллинга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055" y="1723984"/>
            <a:ext cx="8596668" cy="388077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Разглашение данных (</a:t>
            </a:r>
            <a:r>
              <a:rPr lang="ru-RU" sz="1600" dirty="0" err="1" smtClean="0"/>
              <a:t>аутинг</a:t>
            </a:r>
            <a:r>
              <a:rPr lang="ru-RU" sz="1600" dirty="0" smtClean="0"/>
              <a:t>). Публикация личной информации человека без его согласия, чтобы унизить его. </a:t>
            </a:r>
          </a:p>
          <a:p>
            <a:r>
              <a:rPr lang="ru-RU" sz="1600" dirty="0" smtClean="0"/>
              <a:t>Клевета (</a:t>
            </a:r>
            <a:r>
              <a:rPr lang="ru-RU" sz="1600" dirty="0" err="1" smtClean="0"/>
              <a:t>диссинг</a:t>
            </a:r>
            <a:r>
              <a:rPr lang="ru-RU" sz="1600" dirty="0" smtClean="0"/>
              <a:t>). Распространение недостоверной информации и слухов о жертве, с целью нанести максимальный </a:t>
            </a:r>
            <a:r>
              <a:rPr lang="ru-RU" sz="1600" dirty="0" err="1" smtClean="0"/>
              <a:t>репутационный</a:t>
            </a:r>
            <a:r>
              <a:rPr lang="ru-RU" sz="1600" dirty="0" smtClean="0"/>
              <a:t> урон. Для этих целей могут быть созданы </a:t>
            </a:r>
            <a:r>
              <a:rPr lang="ru-RU" sz="1600" dirty="0" err="1" smtClean="0"/>
              <a:t>фейковые</a:t>
            </a:r>
            <a:r>
              <a:rPr lang="ru-RU" sz="1600" dirty="0" smtClean="0"/>
              <a:t> переписки, </a:t>
            </a:r>
            <a:r>
              <a:rPr lang="ru-RU" sz="1600" dirty="0" err="1" smtClean="0"/>
              <a:t>фотожабы</a:t>
            </a:r>
            <a:r>
              <a:rPr lang="ru-RU" sz="1600" dirty="0" smtClean="0"/>
              <a:t>, написаны посты с заведомо перевранными подробностями.</a:t>
            </a:r>
          </a:p>
          <a:p>
            <a:r>
              <a:rPr lang="ru-RU" sz="1600" dirty="0" smtClean="0"/>
              <a:t>Подделка аккаунта (</a:t>
            </a:r>
            <a:r>
              <a:rPr lang="ru-RU" sz="1600" dirty="0" err="1" smtClean="0"/>
              <a:t>фейкинг</a:t>
            </a:r>
            <a:r>
              <a:rPr lang="ru-RU" sz="1600" dirty="0" smtClean="0"/>
              <a:t>). Хулиган создает в </a:t>
            </a:r>
            <a:r>
              <a:rPr lang="ru-RU" sz="1600" dirty="0" err="1" smtClean="0"/>
              <a:t>соцсетях</a:t>
            </a:r>
            <a:r>
              <a:rPr lang="ru-RU" sz="1600" dirty="0" smtClean="0"/>
              <a:t> профиль, полностью идентичный профилю жертвы, добавляет туда ее друзей, убедив их, будто это настоящая страница, а предыдущую взломали, а потом начинает писать им гадости от ее лица.</a:t>
            </a:r>
          </a:p>
          <a:p>
            <a:r>
              <a:rPr lang="ru-RU" sz="1600" dirty="0" smtClean="0"/>
              <a:t>Бойкот. Аналогично бойкоту в реальной жизни члены коллектива исключают жертву из общих групп и чатов или договариваются игнорировать ее сообщения.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78759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этим занимаются?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Причины начинать преследовать жертву могут быть разные – обиды, завить, злость.</a:t>
            </a:r>
          </a:p>
          <a:p>
            <a:r>
              <a:rPr lang="ru-RU" sz="1600" dirty="0" smtClean="0"/>
              <a:t>Некоторые агрессоры изначально сами бояться оказаться среди жертв и поэтому нападают первыми. Путем унижения других они пытаются примкнуть к более сильной группе, а то и возглавить ее.</a:t>
            </a:r>
          </a:p>
          <a:p>
            <a:r>
              <a:rPr lang="ru-RU" sz="1600" dirty="0" smtClean="0"/>
              <a:t>Часто объектами насмешек становятся представители других культур и национальностей.</a:t>
            </a:r>
          </a:p>
          <a:p>
            <a:r>
              <a:rPr lang="ru-RU" sz="1600" dirty="0" smtClean="0"/>
              <a:t>Анонимность и практически безграничные возможности позволяют неуверенным в себе, слабым, озлобленным пользователям показывать себя сильными и умными в интернете.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05396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258" y="-1390"/>
            <a:ext cx="10659981" cy="7551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Как действовать тем, кто стал жертвой сетевой травли?</a:t>
            </a:r>
            <a:br>
              <a:rPr lang="ru-RU" sz="3200" b="1" dirty="0" smtClean="0"/>
            </a:br>
            <a:r>
              <a:rPr lang="ru-RU" sz="3200" b="1" dirty="0" smtClean="0"/>
              <a:t>(для детей)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577" y="1011864"/>
            <a:ext cx="10539662" cy="5469147"/>
          </a:xfrm>
        </p:spPr>
        <p:txBody>
          <a:bodyPr>
            <a:normAutofit/>
          </a:bodyPr>
          <a:lstStyle/>
          <a:p>
            <a:r>
              <a:rPr lang="ru-RU" dirty="0" smtClean="0"/>
              <a:t>Не отвечать на комментарии и не оскорблять нападающего</a:t>
            </a:r>
            <a:r>
              <a:rPr lang="ru-RU" sz="1900" dirty="0" smtClean="0"/>
              <a:t>. (не следует вступать в переписку с агрессором, оправдываться и пытаться что-то объяснить. Именно этих реакций и ждут).</a:t>
            </a:r>
          </a:p>
          <a:p>
            <a:r>
              <a:rPr lang="ru-RU" dirty="0" smtClean="0"/>
              <a:t>Сохранить скриншоты переписки и доказательства травли</a:t>
            </a:r>
            <a:r>
              <a:rPr lang="ru-RU" sz="1800" dirty="0" smtClean="0"/>
              <a:t>. (В случае реальной опасности они послужат доказательством для подачи заявления в полицию, еще их можно показать учителю, </a:t>
            </a:r>
            <a:r>
              <a:rPr lang="ru-RU" sz="1800" dirty="0" err="1" smtClean="0"/>
              <a:t>соц.педагогу</a:t>
            </a:r>
            <a:r>
              <a:rPr lang="ru-RU" sz="1800" dirty="0" smtClean="0"/>
              <a:t>…)</a:t>
            </a:r>
          </a:p>
          <a:p>
            <a:r>
              <a:rPr lang="ru-RU" dirty="0" smtClean="0"/>
              <a:t>Отправить жалобу в службу поддержки социальной сети. </a:t>
            </a:r>
            <a:r>
              <a:rPr lang="ru-RU" sz="1800" dirty="0" smtClean="0"/>
              <a:t>( могут заблокировать модераторы).</a:t>
            </a:r>
          </a:p>
          <a:p>
            <a:r>
              <a:rPr lang="ru-RU" dirty="0" smtClean="0"/>
              <a:t>Добавить агрессора в черный список</a:t>
            </a:r>
            <a:r>
              <a:rPr lang="ru-RU" sz="1800" dirty="0" smtClean="0"/>
              <a:t>. (Ограничьте человеку, который травит, оскорбляет, доступ к странице, чтобы у него не было возможности писать)</a:t>
            </a:r>
          </a:p>
          <a:p>
            <a:r>
              <a:rPr lang="ru-RU" dirty="0" smtClean="0"/>
              <a:t>Обратиться к администрации школы и психологу. </a:t>
            </a:r>
            <a:r>
              <a:rPr lang="ru-RU" sz="1800" dirty="0" smtClean="0"/>
              <a:t>(Если интернет травлю организовали одноклассники подростка, важно обратиться к </a:t>
            </a:r>
            <a:r>
              <a:rPr lang="ru-RU" sz="1800" dirty="0" err="1" smtClean="0"/>
              <a:t>кл.руководителю</a:t>
            </a:r>
            <a:r>
              <a:rPr lang="ru-RU" sz="1800" dirty="0" smtClean="0"/>
              <a:t>. А психолог поможет справится с напряжением и почувствовать себя уверенным)</a:t>
            </a:r>
          </a:p>
          <a:p>
            <a:r>
              <a:rPr lang="ru-RU" dirty="0" smtClean="0"/>
              <a:t>Внимательно следить за своими публикациями.</a:t>
            </a:r>
            <a:r>
              <a:rPr lang="ru-RU" sz="1800" dirty="0" smtClean="0"/>
              <a:t> (Не стоит публиковать информацию личного характера, ставить </a:t>
            </a:r>
            <a:r>
              <a:rPr lang="ru-RU" sz="1800" dirty="0" err="1" smtClean="0"/>
              <a:t>геотеги</a:t>
            </a:r>
            <a:r>
              <a:rPr lang="ru-RU" sz="1800" dirty="0" smtClean="0"/>
              <a:t>. Личные фото, даже отправленные друзьям, могут попасть в общий доступ).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9947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поведения в сети для подростков.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Говори в сети только то, что можешь сказать глядя в глаза.</a:t>
            </a:r>
          </a:p>
          <a:p>
            <a:r>
              <a:rPr lang="ru-RU" dirty="0" smtClean="0"/>
              <a:t>Не показывай информацию о себе никому, кроме близких друзей.</a:t>
            </a:r>
          </a:p>
          <a:p>
            <a:r>
              <a:rPr lang="ru-RU" dirty="0" smtClean="0"/>
              <a:t>Не трави других.</a:t>
            </a:r>
          </a:p>
          <a:p>
            <a:r>
              <a:rPr lang="ru-RU" dirty="0" smtClean="0"/>
              <a:t>Травят тебя – закрывай аккаунт.</a:t>
            </a:r>
          </a:p>
          <a:p>
            <a:r>
              <a:rPr lang="ru-RU" dirty="0" smtClean="0"/>
              <a:t>Не рассказывай о себе незнакомцам.</a:t>
            </a:r>
          </a:p>
          <a:p>
            <a:r>
              <a:rPr lang="ru-RU" dirty="0" smtClean="0"/>
              <a:t>Важно сказать нет предложениям о переписке, звонке, встрече.</a:t>
            </a:r>
            <a:endParaRPr lang="ru-RU" dirty="0"/>
          </a:p>
          <a:p>
            <a:r>
              <a:rPr lang="ru-RU" dirty="0" err="1" smtClean="0"/>
              <a:t>Троллинг</a:t>
            </a:r>
            <a:r>
              <a:rPr lang="ru-RU" dirty="0" smtClean="0"/>
              <a:t> – не повод для нервных переживаний.</a:t>
            </a:r>
          </a:p>
          <a:p>
            <a:r>
              <a:rPr lang="ru-RU" dirty="0" smtClean="0"/>
              <a:t>У шутки могут быть далеко идущие последствия.</a:t>
            </a:r>
          </a:p>
          <a:p>
            <a:r>
              <a:rPr lang="ru-RU" dirty="0" smtClean="0"/>
              <a:t>За экраном такие же люди, как ты, помни об этом.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14798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1067</TotalTime>
  <Words>875</Words>
  <Application>Microsoft Office PowerPoint</Application>
  <PresentationFormat>Широкоэкранный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Травля в сети интернет </vt:lpstr>
      <vt:lpstr>Презентация PowerPoint</vt:lpstr>
      <vt:lpstr>Что такое кибербуллинг.</vt:lpstr>
      <vt:lpstr>Участники кибербуллинга.</vt:lpstr>
      <vt:lpstr>Виды кибербуллинга</vt:lpstr>
      <vt:lpstr>Виды кибербуллинга </vt:lpstr>
      <vt:lpstr>Почему этим занимаются?</vt:lpstr>
      <vt:lpstr>Как действовать тем, кто стал жертвой сетевой травли? (для детей)</vt:lpstr>
      <vt:lpstr>Правила поведения в сети для подростков.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Угрозы в сети интернет</dc:title>
  <dc:creator>Bagration</dc:creator>
  <cp:lastModifiedBy>ROSTOK</cp:lastModifiedBy>
  <cp:revision>62</cp:revision>
  <cp:lastPrinted>2024-08-29T09:48:08Z</cp:lastPrinted>
  <dcterms:created xsi:type="dcterms:W3CDTF">2014-01-03T17:52:45Z</dcterms:created>
  <dcterms:modified xsi:type="dcterms:W3CDTF">2024-12-10T08:49:10Z</dcterms:modified>
</cp:coreProperties>
</file>