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bril Fatface" panose="02000503000000020003" pitchFamily="2" charset="0"/>
              </a:rPr>
              <a:t>The main mystery of Scotland </a:t>
            </a:r>
            <a:r>
              <a:rPr lang="en-US" i="1" dirty="0">
                <a:latin typeface="Abril Fatface" panose="02000503000000020003" pitchFamily="2" charset="0"/>
              </a:rPr>
              <a:t>or</a:t>
            </a:r>
            <a:r>
              <a:rPr lang="en-US" dirty="0">
                <a:latin typeface="Abril Fatface" panose="02000503000000020003" pitchFamily="2" charset="0"/>
              </a:rPr>
              <a:t> the Overton Bridge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67744" y="4365104"/>
            <a:ext cx="4824536" cy="766936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200" dirty="0"/>
              <a:t>The work has been </a:t>
            </a:r>
            <a:r>
              <a:rPr lang="en-US" sz="2200" dirty="0" smtClean="0"/>
              <a:t>prepared</a:t>
            </a:r>
            <a:r>
              <a:rPr lang="ru-RU" sz="2200" dirty="0" smtClean="0"/>
              <a:t> </a:t>
            </a:r>
            <a:r>
              <a:rPr lang="en-US" sz="2200" dirty="0" smtClean="0"/>
              <a:t>by Marina </a:t>
            </a:r>
            <a:r>
              <a:rPr lang="en-US" sz="2200" dirty="0" err="1" smtClean="0"/>
              <a:t>Matsko</a:t>
            </a:r>
            <a:endParaRPr lang="ru-RU" sz="2200" dirty="0"/>
          </a:p>
        </p:txBody>
      </p:sp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752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2775" y="617538"/>
            <a:ext cx="7765236" cy="1830573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lvl="0"/>
            <a:r>
              <a:rPr lang="en-US" dirty="0" smtClean="0">
                <a:solidFill>
                  <a:schemeClr val="bg1"/>
                </a:solidFill>
                <a:latin typeface="Abril Fatface" panose="02000503000000020003" pitchFamily="2" charset="0"/>
              </a:rPr>
              <a:t>Be careful with your dog on the Overton Bridge. </a:t>
            </a:r>
            <a:endParaRPr lang="ru-RU" dirty="0" smtClean="0">
              <a:solidFill>
                <a:schemeClr val="bg1"/>
              </a:solidFill>
            </a:endParaRPr>
          </a:p>
          <a:p>
            <a:pPr lvl="0"/>
            <a:r>
              <a:rPr lang="en-US" dirty="0" smtClean="0">
                <a:solidFill>
                  <a:schemeClr val="bg1"/>
                </a:solidFill>
                <a:latin typeface="Abril Fatface" panose="02000503000000020003" pitchFamily="2" charset="0"/>
              </a:rPr>
              <a:t>Thanks for your attention!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AutoShape 2" descr="https://i.forfun.com/jra73nd1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91730" y="3142129"/>
            <a:ext cx="367240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….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9220" name="Picture 4" descr="http://www.mobilmusic.ru/mfile/6a/83/10/11353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140968"/>
            <a:ext cx="3978466" cy="318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2775" y="3234462"/>
            <a:ext cx="31671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Archivo Narrow Medium" panose="020B0606020202020B04" pitchFamily="34" charset="0"/>
              </a:rPr>
              <a:t>   </a:t>
            </a:r>
            <a:r>
              <a:rPr lang="en-US" sz="2400" i="1" dirty="0" smtClean="0">
                <a:latin typeface="Archivo Narrow Medium" panose="020B0606020202020B04" pitchFamily="34" charset="0"/>
              </a:rPr>
              <a:t>Nobody</a:t>
            </a:r>
            <a:r>
              <a:rPr lang="en-US" sz="2400" dirty="0">
                <a:latin typeface="Archivo Narrow Medium" panose="020B0606020202020B04" pitchFamily="34" charset="0"/>
              </a:rPr>
              <a:t>: </a:t>
            </a:r>
            <a:endParaRPr lang="ru-RU" sz="2400" dirty="0" smtClean="0"/>
          </a:p>
          <a:p>
            <a:r>
              <a:rPr lang="ru-RU" sz="2400" i="1" dirty="0" smtClean="0">
                <a:latin typeface="Archivo Narrow Medium" panose="020B0606020202020B04" pitchFamily="34" charset="0"/>
              </a:rPr>
              <a:t>   </a:t>
            </a:r>
            <a:r>
              <a:rPr lang="en-US" sz="2400" i="1" dirty="0" smtClean="0">
                <a:latin typeface="Archivo Narrow Medium" panose="020B0606020202020B04" pitchFamily="34" charset="0"/>
              </a:rPr>
              <a:t>Absolutely </a:t>
            </a:r>
            <a:r>
              <a:rPr lang="en-US" sz="2400" i="1" dirty="0">
                <a:latin typeface="Archivo Narrow Medium" panose="020B0606020202020B04" pitchFamily="34" charset="0"/>
              </a:rPr>
              <a:t>nobody</a:t>
            </a:r>
            <a:r>
              <a:rPr lang="en-US" sz="2400" dirty="0">
                <a:latin typeface="Archivo Narrow Medium" panose="020B0606020202020B04" pitchFamily="34" charset="0"/>
              </a:rPr>
              <a:t>: </a:t>
            </a:r>
            <a:endParaRPr lang="ru-RU" sz="2400" dirty="0"/>
          </a:p>
          <a:p>
            <a:r>
              <a:rPr lang="en-US" sz="2400" dirty="0" smtClean="0">
                <a:latin typeface="Archivo Narrow Medium" panose="020B0606020202020B04" pitchFamily="34" charset="0"/>
              </a:rPr>
              <a:t>The </a:t>
            </a:r>
            <a:r>
              <a:rPr lang="en-US" sz="2400" dirty="0">
                <a:latin typeface="Archivo Narrow Medium" panose="020B0606020202020B04" pitchFamily="34" charset="0"/>
              </a:rPr>
              <a:t>dog on the Overton Bridge</a:t>
            </a:r>
            <a:r>
              <a:rPr lang="en-US" sz="2400" i="1" dirty="0">
                <a:latin typeface="Archivo Narrow Medium" panose="020B0606020202020B04" pitchFamily="34" charset="0"/>
              </a:rPr>
              <a:t>: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400563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9917" y="1844824"/>
            <a:ext cx="6615137" cy="2372296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2400" dirty="0" err="1"/>
              <a:t>stone</a:t>
            </a:r>
            <a:r>
              <a:rPr lang="ru-RU" sz="2400" dirty="0"/>
              <a:t> </a:t>
            </a:r>
            <a:r>
              <a:rPr lang="ru-RU" sz="2400" dirty="0" err="1"/>
              <a:t>bridge</a:t>
            </a:r>
            <a:r>
              <a:rPr lang="ru-RU" sz="2400" dirty="0"/>
              <a:t> </a:t>
            </a:r>
            <a:r>
              <a:rPr lang="en-US" sz="2400" dirty="0">
                <a:latin typeface="Archivo Narrow Medium" panose="020B0606020202020B04" pitchFamily="34" charset="0"/>
              </a:rPr>
              <a:t>– </a:t>
            </a:r>
            <a:r>
              <a:rPr lang="ru-RU" sz="2400" dirty="0"/>
              <a:t>каменный мост</a:t>
            </a:r>
          </a:p>
          <a:p>
            <a:pPr lvl="0"/>
            <a:r>
              <a:rPr lang="ru-RU" sz="2400" dirty="0"/>
              <a:t>a </a:t>
            </a:r>
            <a:r>
              <a:rPr lang="ru-RU" sz="2400" dirty="0" err="1"/>
              <a:t>sinister</a:t>
            </a:r>
            <a:r>
              <a:rPr lang="ru-RU" sz="2400" dirty="0"/>
              <a:t> </a:t>
            </a:r>
            <a:r>
              <a:rPr lang="ru-RU" sz="2400" dirty="0" err="1"/>
              <a:t>secret</a:t>
            </a:r>
            <a:r>
              <a:rPr lang="ru-RU" sz="2400" dirty="0"/>
              <a:t> – зловещая тайна</a:t>
            </a:r>
          </a:p>
          <a:p>
            <a:pPr lvl="0"/>
            <a:r>
              <a:rPr lang="ru-RU" sz="2400" dirty="0" err="1"/>
              <a:t>gothic</a:t>
            </a:r>
            <a:r>
              <a:rPr lang="ru-RU" sz="2400" dirty="0"/>
              <a:t> </a:t>
            </a:r>
            <a:r>
              <a:rPr lang="ru-RU" sz="2400" dirty="0" err="1"/>
              <a:t>style</a:t>
            </a:r>
            <a:r>
              <a:rPr lang="ru-RU" sz="2400" dirty="0"/>
              <a:t> – готический стиль</a:t>
            </a:r>
          </a:p>
          <a:p>
            <a:pPr lvl="0"/>
            <a:r>
              <a:rPr lang="ru-RU" sz="2400" dirty="0" err="1"/>
              <a:t>serious</a:t>
            </a:r>
            <a:r>
              <a:rPr lang="ru-RU" sz="2400" dirty="0"/>
              <a:t> </a:t>
            </a:r>
            <a:r>
              <a:rPr lang="ru-RU" sz="2400" dirty="0" err="1"/>
              <a:t>injuries</a:t>
            </a:r>
            <a:r>
              <a:rPr lang="ru-RU" sz="2400" dirty="0"/>
              <a:t> – серьезные травмы</a:t>
            </a:r>
          </a:p>
          <a:p>
            <a:pPr lvl="0"/>
            <a:r>
              <a:rPr lang="ru-RU" sz="2400" dirty="0" err="1"/>
              <a:t>incomprehensible</a:t>
            </a:r>
            <a:r>
              <a:rPr lang="ru-RU" sz="2400" dirty="0"/>
              <a:t> </a:t>
            </a:r>
            <a:r>
              <a:rPr lang="ru-RU" sz="2400" dirty="0" err="1"/>
              <a:t>energy</a:t>
            </a:r>
            <a:r>
              <a:rPr lang="ru-RU" sz="2400" dirty="0"/>
              <a:t> – непонятная энергия</a:t>
            </a:r>
          </a:p>
        </p:txBody>
      </p:sp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2775" y="16033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bril Fatface" panose="02000503000000020003" pitchFamily="2" charset="0"/>
              </a:rPr>
              <a:t>Before you get scared, practice your English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2699792" y="4266475"/>
            <a:ext cx="604867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dark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forces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– темные силы</a:t>
            </a:r>
          </a:p>
          <a:p>
            <a:pPr lvl="0"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ridiculous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plot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– нелепый сюжет</a:t>
            </a:r>
          </a:p>
          <a:p>
            <a:pPr lvl="0"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supernatural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explanation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- сверхъестественное объяснение</a:t>
            </a:r>
          </a:p>
          <a:p>
            <a:pPr lvl="0"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scientific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explanation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– научное объяснение </a:t>
            </a:r>
          </a:p>
          <a:p>
            <a:pPr lvl="0" algn="ctr"/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superstitious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1">
                    <a:lumMod val="50000"/>
                  </a:schemeClr>
                </a:solidFill>
              </a:rPr>
              <a:t>places</a:t>
            </a:r>
            <a:r>
              <a:rPr lang="ru-RU" sz="2400" dirty="0">
                <a:solidFill>
                  <a:schemeClr val="bg1">
                    <a:lumMod val="50000"/>
                  </a:schemeClr>
                </a:solidFill>
              </a:rPr>
              <a:t> – суеверные места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41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2775" y="16033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bril Fatface" panose="02000503000000020003" pitchFamily="2" charset="0"/>
              </a:rPr>
              <a:t>It will be better for you if you listen to this </a:t>
            </a:r>
            <a:r>
              <a:rPr lang="en-US" dirty="0" smtClean="0">
                <a:latin typeface="Abril Fatface" panose="02000503000000020003" pitchFamily="2" charset="0"/>
              </a:rPr>
              <a:t>story…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775" y="2676859"/>
            <a:ext cx="8000056" cy="35394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most superstitious region in the UK is Wales.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yes\no)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Some Scots have seen ghosts or talked to them.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yes\no)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Scots explain the strange things that happen at home or on the street with magic.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yes\no)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magic that happens in Scotland is always kind and good. </a:t>
            </a:r>
            <a:r>
              <a:rPr lang="ru-RU" sz="2800" i="1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en-US" sz="2800" i="1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yes\no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)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tts_audio_convert_6501f770a50288175011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68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2775" y="160338"/>
            <a:ext cx="7772400" cy="1470025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>
                <a:latin typeface="Abril Fatface" panose="02000503000000020003" pitchFamily="2" charset="0"/>
              </a:rPr>
              <a:t>It will be better for you if you listen to this </a:t>
            </a:r>
            <a:r>
              <a:rPr lang="en-US" dirty="0" smtClean="0">
                <a:latin typeface="Abril Fatface" panose="02000503000000020003" pitchFamily="2" charset="0"/>
              </a:rPr>
              <a:t>story…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2775" y="2676859"/>
            <a:ext cx="8000056" cy="267765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most superstitious region in the UK is Wales.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Some Scots have seen ghosts or talked to them.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Scots explain the strange things that happen at home or on the street with magic.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YES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bg1">
                    <a:lumMod val="50000"/>
                  </a:schemeClr>
                </a:solidFill>
                <a:latin typeface="Archivo Narrow Medium" panose="020B0606020202020B04" pitchFamily="34" charset="0"/>
              </a:rPr>
              <a:t>The magic that happens in Scotland is always kind and good. </a:t>
            </a:r>
            <a:r>
              <a:rPr lang="en-US" sz="2800" i="1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endParaRPr lang="ru-RU" sz="28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tts_audio_convert_6501f770a50288175011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199" y="19168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9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2775" y="160338"/>
            <a:ext cx="2591073" cy="636500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>
                <a:latin typeface="Abril Fatface" panose="02000503000000020003" pitchFamily="2" charset="0"/>
              </a:rPr>
              <a:t>You never know around which corner a meeting with horror is waiting for you.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259632" y="5105400"/>
            <a:ext cx="6400800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avatars.dzeninfra.ru/get-zen_doc/196516/pub_5ad8a4a0256d5c76dae14525_5ad8a598830905d5fef3fafd/scale_12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0338"/>
            <a:ext cx="5400600" cy="312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www.glueckspost.ch/wp-content/uploads/2019/04/2019-18-Schicksal-Brueck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8"/>
          <a:stretch/>
        </p:blipFill>
        <p:spPr bwMode="auto">
          <a:xfrm>
            <a:off x="3491880" y="3432968"/>
            <a:ext cx="5438826" cy="316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91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24003" y="312738"/>
            <a:ext cx="6400800" cy="3404816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sz="4000" i="1" dirty="0">
                <a:latin typeface="Archivo Narrow Medium" panose="020B0606020202020B04" pitchFamily="34" charset="0"/>
              </a:rPr>
              <a:t>"I was sure she was dead," Lottie McKinnon said quietly.</a:t>
            </a:r>
            <a:endParaRPr lang="ru-RU" sz="4000" i="1" dirty="0"/>
          </a:p>
          <a:p>
            <a:r>
              <a:rPr lang="en-US" sz="4000" i="1" dirty="0">
                <a:latin typeface="Archivo Narrow Medium" panose="020B0606020202020B04" pitchFamily="34" charset="0"/>
              </a:rPr>
              <a:t>"As soon as we got to the bridge, it was like something possessed Bonnie," Ms. McKinnon says. - At first she froze, but then some incomprehensible energy seized her, she rushed to the edge and jumped right off the bridge</a:t>
            </a:r>
            <a:r>
              <a:rPr lang="en-US" sz="4000" i="1" dirty="0" smtClean="0">
                <a:latin typeface="Archivo Narrow Medium" panose="020B0606020202020B04" pitchFamily="34" charset="0"/>
              </a:rPr>
              <a:t>.</a:t>
            </a:r>
            <a:endParaRPr lang="ru-RU" sz="4000" i="1" dirty="0"/>
          </a:p>
        </p:txBody>
      </p:sp>
      <p:pic>
        <p:nvPicPr>
          <p:cNvPr id="6146" name="Picture 2" descr="http://s2.fotokto.ru/photo/full/448/448966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3056"/>
            <a:ext cx="3996444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20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12775" y="160338"/>
            <a:ext cx="7847657" cy="118043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Attempts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scientific</a:t>
            </a:r>
            <a:r>
              <a:rPr lang="ru-RU" dirty="0"/>
              <a:t> </a:t>
            </a:r>
            <a:r>
              <a:rPr lang="ru-RU" dirty="0" err="1" smtClean="0"/>
              <a:t>explanation</a:t>
            </a:r>
            <a:endParaRPr lang="ru-RU" dirty="0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4221088"/>
            <a:ext cx="6696744" cy="23762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chivo Narrow Medium" panose="020B0606020202020B04" pitchFamily="34" charset="0"/>
              </a:rPr>
              <a:t>Paul Owens, a teacher of religion and philosophy from Glasgow, grew up in a town that is very close to this bridge. Not so long ago, he published a book about the mystery of Overton, where he stated that everything that happens has only a supernatural explanation.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rchivo Narrow Medium" panose="020B0606020202020B04" pitchFamily="34" charset="0"/>
              </a:rPr>
              <a:t>"After 11 years of research, I am convinced that there is a ghost behind everything," Owens said.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7170" name="Picture 2" descr="https://storyfox.ru/wp-content/uploads/2017/09/9-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142" y="1628800"/>
            <a:ext cx="4209714" cy="2368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132758"/>
              </p:ext>
            </p:extLst>
          </p:nvPr>
        </p:nvGraphicFramePr>
        <p:xfrm>
          <a:off x="576162" y="1268760"/>
          <a:ext cx="7991673" cy="41044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95419"/>
                <a:gridCol w="3996254"/>
              </a:tblGrid>
              <a:tr h="91694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A.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gothic</a:t>
                      </a:r>
                      <a:r>
                        <a:rPr lang="ru-RU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style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1. bruises, abrasions or wounds that require medical treatment.</a:t>
                      </a:r>
                      <a:endParaRPr lang="ru-RU" sz="2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36689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B.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stone</a:t>
                      </a:r>
                      <a:r>
                        <a:rPr lang="ru-RU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bridge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2. rapidly going down</a:t>
                      </a:r>
                      <a:r>
                        <a:rPr lang="ru-RU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.</a:t>
                      </a:r>
                      <a:endParaRPr lang="ru-RU" sz="2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694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C.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serious</a:t>
                      </a:r>
                      <a:r>
                        <a:rPr lang="ru-RU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ru-RU" sz="2200" b="1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injuries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3. this is a structure that connects the two shores, made of stone.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694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D. seize</a:t>
                      </a:r>
                      <a:endParaRPr lang="ru-RU" sz="2200" b="1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4. it is based on a dark palette and specific symbolism, closely related to mysticism.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16941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E. rush down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  <a:spcBef>
                          <a:spcPts val="450"/>
                        </a:spcBef>
                        <a:spcAft>
                          <a:spcPts val="1500"/>
                        </a:spcAft>
                      </a:pPr>
                      <a:r>
                        <a:rPr lang="en-US" sz="2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/>
                        </a:rPr>
                        <a:t>5. someone is taking over you and your body.</a:t>
                      </a:r>
                      <a:endParaRPr lang="ru-RU" sz="22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15616" y="191967"/>
            <a:ext cx="6400800" cy="175260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79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top-fon.com/uploads/posts/2023-01/1674647471_top-fon-com-p-fon-dlya-prezentatsii-tainstvennii-4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0"/>
          <a:stretch/>
        </p:blipFill>
        <p:spPr bwMode="auto">
          <a:xfrm>
            <a:off x="-1" y="7937"/>
            <a:ext cx="9144001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top-fon.com/uploads/posts/2023-01/1674713628_top-fon-com-p-misticheskii-fon-dlya-prezentatsii-8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top-fon.com/uploads/posts/2023-01/1674713715_top-fon-com-p-misticheskii-fon-dlya-prezentatsii-140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12775" y="1166379"/>
            <a:ext cx="7765236" cy="4533177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The Overton Bridge was built in the middle of the 17th century.</a:t>
            </a:r>
            <a:endParaRPr lang="ru-RU" dirty="0">
              <a:solidFill>
                <a:schemeClr val="bg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All cats that pass over this bridge jump down.</a:t>
            </a:r>
            <a:endParaRPr lang="ru-RU" dirty="0">
              <a:solidFill>
                <a:schemeClr val="bg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Almost no one in Scotland believes in ghosts.</a:t>
            </a:r>
            <a:endParaRPr lang="ru-RU" dirty="0">
              <a:solidFill>
                <a:schemeClr val="bg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Paul Owens who tried to find out the secret of the bridge was a magician and a psychic.</a:t>
            </a:r>
            <a:endParaRPr lang="ru-RU" dirty="0">
              <a:solidFill>
                <a:schemeClr val="bg1"/>
              </a:solidFill>
            </a:endParaRPr>
          </a:p>
          <a:p>
            <a:pPr marL="514350" lvl="0" indent="-514350" algn="l">
              <a:buFont typeface="+mj-lt"/>
              <a:buAutoNum type="arabicPeriod"/>
            </a:pPr>
            <a:r>
              <a:rPr lang="en-US" dirty="0">
                <a:solidFill>
                  <a:schemeClr val="bg1"/>
                </a:solidFill>
              </a:rPr>
              <a:t>In the end, scientists came to a logical, common-sense conclusion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8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546</Words>
  <Application>Microsoft Office PowerPoint</Application>
  <PresentationFormat>Экран (4:3)</PresentationFormat>
  <Paragraphs>50</Paragraphs>
  <Slides>10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The main mystery of Scotland or the Overton Bridge</vt:lpstr>
      <vt:lpstr>Before you get scared, practice your English</vt:lpstr>
      <vt:lpstr>It will be better for you if you listen to this story…</vt:lpstr>
      <vt:lpstr>It will be better for you if you listen to this story…</vt:lpstr>
      <vt:lpstr>You never know around which corner a meeting with horror is waiting for you.</vt:lpstr>
      <vt:lpstr>Презентация PowerPoint</vt:lpstr>
      <vt:lpstr>Attempts at scientific explanation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 Дряев</dc:creator>
  <cp:lastModifiedBy>Максим Дряев</cp:lastModifiedBy>
  <cp:revision>8</cp:revision>
  <dcterms:created xsi:type="dcterms:W3CDTF">2023-09-13T18:35:28Z</dcterms:created>
  <dcterms:modified xsi:type="dcterms:W3CDTF">2023-09-13T19:20:37Z</dcterms:modified>
</cp:coreProperties>
</file>