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7" r:id="rId2"/>
    <p:sldId id="258" r:id="rId3"/>
    <p:sldId id="277" r:id="rId4"/>
    <p:sldId id="260" r:id="rId5"/>
    <p:sldId id="261" r:id="rId6"/>
    <p:sldId id="262" r:id="rId7"/>
    <p:sldId id="278" r:id="rId8"/>
    <p:sldId id="276" r:id="rId9"/>
    <p:sldId id="274" r:id="rId10"/>
    <p:sldId id="268" r:id="rId11"/>
    <p:sldId id="281" r:id="rId12"/>
    <p:sldId id="269" r:id="rId13"/>
    <p:sldId id="270" r:id="rId14"/>
    <p:sldId id="279" r:id="rId15"/>
    <p:sldId id="271" r:id="rId16"/>
    <p:sldId id="263" r:id="rId17"/>
    <p:sldId id="280" r:id="rId18"/>
    <p:sldId id="264" r:id="rId19"/>
    <p:sldId id="26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012D5-F280-4E45-87AF-68B522BDCBA2}" type="datetimeFigureOut">
              <a:rPr lang="ru-RU" smtClean="0"/>
              <a:t>25.10.2024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C10F9-07DF-4AD4-B400-E13BB77D17DD}" type="slidenum">
              <a:rPr lang="ru-RU" smtClean="0"/>
              <a:t>‹#›</a:t>
            </a:fld>
            <a:endParaRPr lang="ru-RU"/>
          </a:p>
        </p:txBody>
      </p:sp>
    </p:spTree>
    <p:extLst>
      <p:ext uri="{BB962C8B-B14F-4D97-AF65-F5344CB8AC3E}">
        <p14:creationId xmlns:p14="http://schemas.microsoft.com/office/powerpoint/2010/main" val="287836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DFC10F9-07DF-4AD4-B400-E13BB77D17DD}" type="slidenum">
              <a:rPr lang="ru-RU" smtClean="0"/>
              <a:t>9</a:t>
            </a:fld>
            <a:endParaRPr lang="ru-RU"/>
          </a:p>
        </p:txBody>
      </p:sp>
    </p:spTree>
    <p:extLst>
      <p:ext uri="{BB962C8B-B14F-4D97-AF65-F5344CB8AC3E}">
        <p14:creationId xmlns:p14="http://schemas.microsoft.com/office/powerpoint/2010/main" val="410125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BD8676F-52C0-4A12-AB17-767FBB00EB0E}"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ACA0C-2C60-4954-80F6-5F11994401DD}"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BD8676F-52C0-4A12-AB17-767FBB00EB0E}"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ACA0C-2C60-4954-80F6-5F11994401D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D8676F-52C0-4A12-AB17-767FBB00EB0E}"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ACA0C-2C60-4954-80F6-5F11994401D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D8676F-52C0-4A12-AB17-767FBB00EB0E}"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ACA0C-2C60-4954-80F6-5F11994401D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D8676F-52C0-4A12-AB17-767FBB00EB0E}" type="datetimeFigureOut">
              <a:rPr lang="ru-RU" smtClean="0"/>
              <a:t>25.10.2024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ACA0C-2C60-4954-80F6-5F11994401D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D8676F-52C0-4A12-AB17-767FBB00EB0E}" type="datetimeFigureOut">
              <a:rPr lang="ru-RU" smtClean="0"/>
              <a:t>25.10.2024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FACA0C-2C60-4954-80F6-5F11994401D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BD8676F-52C0-4A12-AB17-767FBB00EB0E}" type="datetimeFigureOut">
              <a:rPr lang="ru-RU" smtClean="0"/>
              <a:t>25.10.2024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7FACA0C-2C60-4954-80F6-5F11994401D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BD8676F-52C0-4A12-AB17-767FBB00EB0E}" type="datetimeFigureOut">
              <a:rPr lang="ru-RU" smtClean="0"/>
              <a:t>25.10.2024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7FACA0C-2C60-4954-80F6-5F11994401D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676F-52C0-4A12-AB17-767FBB00EB0E}" type="datetimeFigureOut">
              <a:rPr lang="ru-RU" smtClean="0"/>
              <a:t>25.10.2024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7FACA0C-2C60-4954-80F6-5F11994401D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D8676F-52C0-4A12-AB17-767FBB00EB0E}" type="datetimeFigureOut">
              <a:rPr lang="ru-RU" smtClean="0"/>
              <a:t>25.10.2024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FACA0C-2C60-4954-80F6-5F11994401D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D8676F-52C0-4A12-AB17-767FBB00EB0E}" type="datetimeFigureOut">
              <a:rPr lang="ru-RU" smtClean="0"/>
              <a:t>25.10.2024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FACA0C-2C60-4954-80F6-5F11994401DD}"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BD8676F-52C0-4A12-AB17-767FBB00EB0E}" type="datetimeFigureOut">
              <a:rPr lang="ru-RU" smtClean="0"/>
              <a:t>25.10.2024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7FACA0C-2C60-4954-80F6-5F11994401D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844824"/>
            <a:ext cx="7560840" cy="1384995"/>
          </a:xfrm>
          <a:prstGeom prst="rect">
            <a:avLst/>
          </a:prstGeom>
        </p:spPr>
        <p:txBody>
          <a:bodyPr wrap="square">
            <a:spAutoFit/>
          </a:bodyPr>
          <a:lstStyle/>
          <a:p>
            <a:pPr algn="ctr"/>
            <a:r>
              <a:rPr lang="ru-RU" sz="2800" b="1" i="1" dirty="0" smtClean="0">
                <a:solidFill>
                  <a:srgbClr val="0070C0"/>
                </a:solidFill>
                <a:latin typeface="Arial Black" pitchFamily="34" charset="0"/>
              </a:rPr>
              <a:t>Николай Алексеевич Некрасов – </a:t>
            </a:r>
          </a:p>
          <a:p>
            <a:pPr algn="ctr"/>
            <a:r>
              <a:rPr lang="ru-RU" sz="2800" b="1" i="1" dirty="0" smtClean="0">
                <a:solidFill>
                  <a:srgbClr val="0070C0"/>
                </a:solidFill>
                <a:latin typeface="Arial Black" pitchFamily="34" charset="0"/>
              </a:rPr>
              <a:t>«самый крестьянский» </a:t>
            </a:r>
          </a:p>
          <a:p>
            <a:pPr algn="ctr"/>
            <a:r>
              <a:rPr lang="ru-RU" sz="2800" b="1" i="1" dirty="0" smtClean="0">
                <a:solidFill>
                  <a:srgbClr val="0070C0"/>
                </a:solidFill>
                <a:latin typeface="Arial Black" pitchFamily="34" charset="0"/>
              </a:rPr>
              <a:t>поэт России</a:t>
            </a:r>
            <a:endParaRPr lang="ru-RU" sz="2800" b="1" dirty="0">
              <a:solidFill>
                <a:srgbClr val="0070C0"/>
              </a:solidFill>
              <a:latin typeface="Arial Black" pitchFamily="34" charset="0"/>
            </a:endParaRPr>
          </a:p>
        </p:txBody>
      </p:sp>
      <p:sp>
        <p:nvSpPr>
          <p:cNvPr id="3" name="Прямоугольник 2"/>
          <p:cNvSpPr/>
          <p:nvPr/>
        </p:nvSpPr>
        <p:spPr>
          <a:xfrm>
            <a:off x="1259632" y="3238302"/>
            <a:ext cx="6624736" cy="923330"/>
          </a:xfrm>
          <a:prstGeom prst="rect">
            <a:avLst/>
          </a:prstGeom>
        </p:spPr>
        <p:txBody>
          <a:bodyPr wrap="square">
            <a:spAutoFit/>
          </a:bodyPr>
          <a:lstStyle/>
          <a:p>
            <a:pPr algn="ctr"/>
            <a:r>
              <a:rPr lang="ru-RU" i="1" dirty="0" smtClean="0">
                <a:solidFill>
                  <a:schemeClr val="tx2">
                    <a:lumMod val="60000"/>
                    <a:lumOff val="40000"/>
                  </a:schemeClr>
                </a:solidFill>
                <a:latin typeface="Arial Black" pitchFamily="34" charset="0"/>
              </a:rPr>
              <a:t>(трагедия крепостничества и  духовный мир</a:t>
            </a:r>
          </a:p>
          <a:p>
            <a:pPr algn="ctr"/>
            <a:r>
              <a:rPr lang="ru-RU" i="1" dirty="0" smtClean="0">
                <a:solidFill>
                  <a:schemeClr val="tx2">
                    <a:lumMod val="60000"/>
                    <a:lumOff val="40000"/>
                  </a:schemeClr>
                </a:solidFill>
                <a:latin typeface="Arial Black" pitchFamily="34" charset="0"/>
              </a:rPr>
              <a:t> русского крестьянства  </a:t>
            </a:r>
          </a:p>
          <a:p>
            <a:pPr algn="ctr"/>
            <a:r>
              <a:rPr lang="ru-RU" i="1" dirty="0" smtClean="0">
                <a:solidFill>
                  <a:schemeClr val="tx2">
                    <a:lumMod val="60000"/>
                    <a:lumOff val="40000"/>
                  </a:schemeClr>
                </a:solidFill>
                <a:latin typeface="Arial Black" pitchFamily="34" charset="0"/>
              </a:rPr>
              <a:t>в произведениях Н. А. Некрасова)</a:t>
            </a:r>
            <a:endParaRPr lang="ru-RU" i="1" dirty="0">
              <a:solidFill>
                <a:schemeClr val="tx2">
                  <a:lumMod val="60000"/>
                  <a:lumOff val="40000"/>
                </a:schemeClr>
              </a:solidFill>
              <a:latin typeface="Arial Black" pitchFamily="34" charset="0"/>
            </a:endParaRPr>
          </a:p>
        </p:txBody>
      </p:sp>
      <p:sp>
        <p:nvSpPr>
          <p:cNvPr id="4" name="TextBox 3"/>
          <p:cNvSpPr txBox="1"/>
          <p:nvPr/>
        </p:nvSpPr>
        <p:spPr>
          <a:xfrm>
            <a:off x="4713995" y="4725144"/>
            <a:ext cx="4107215" cy="738664"/>
          </a:xfrm>
          <a:prstGeom prst="rect">
            <a:avLst/>
          </a:prstGeom>
          <a:noFill/>
        </p:spPr>
        <p:txBody>
          <a:bodyPr wrap="none" rtlCol="0">
            <a:spAutoFit/>
          </a:bodyPr>
          <a:lstStyle/>
          <a:p>
            <a:pPr algn="ctr"/>
            <a:r>
              <a:rPr lang="ru-RU" sz="1400" i="1" dirty="0" err="1" smtClean="0">
                <a:solidFill>
                  <a:schemeClr val="bg2">
                    <a:lumMod val="50000"/>
                  </a:schemeClr>
                </a:solidFill>
                <a:latin typeface="Arial Black" pitchFamily="34" charset="0"/>
              </a:rPr>
              <a:t>Шелемба</a:t>
            </a:r>
            <a:r>
              <a:rPr lang="ru-RU" sz="1400" i="1" dirty="0" smtClean="0">
                <a:solidFill>
                  <a:schemeClr val="bg2">
                    <a:lumMod val="50000"/>
                  </a:schemeClr>
                </a:solidFill>
                <a:latin typeface="Arial Black" pitchFamily="34" charset="0"/>
              </a:rPr>
              <a:t> Ирина Николаевна, </a:t>
            </a:r>
          </a:p>
          <a:p>
            <a:pPr algn="ctr"/>
            <a:r>
              <a:rPr lang="ru-RU" sz="1400" i="1" smtClean="0">
                <a:solidFill>
                  <a:schemeClr val="bg2">
                    <a:lumMod val="50000"/>
                  </a:schemeClr>
                </a:solidFill>
                <a:latin typeface="Arial Black" pitchFamily="34" charset="0"/>
              </a:rPr>
              <a:t>учитель </a:t>
            </a:r>
            <a:r>
              <a:rPr lang="ru-RU" sz="1400" i="1" dirty="0" smtClean="0">
                <a:solidFill>
                  <a:schemeClr val="bg2">
                    <a:lumMod val="50000"/>
                  </a:schemeClr>
                </a:solidFill>
                <a:latin typeface="Arial Black" pitchFamily="34" charset="0"/>
              </a:rPr>
              <a:t>русского языка и литературы</a:t>
            </a:r>
          </a:p>
          <a:p>
            <a:pPr algn="ctr"/>
            <a:r>
              <a:rPr lang="ru-RU" sz="1400" i="1" dirty="0" smtClean="0">
                <a:solidFill>
                  <a:schemeClr val="bg2">
                    <a:lumMod val="50000"/>
                  </a:schemeClr>
                </a:solidFill>
                <a:latin typeface="Arial Black" pitchFamily="34" charset="0"/>
              </a:rPr>
              <a:t>КОГОБУ СШ </a:t>
            </a:r>
            <a:r>
              <a:rPr lang="ru-RU" sz="1400" i="1" dirty="0" err="1" smtClean="0">
                <a:solidFill>
                  <a:schemeClr val="bg2">
                    <a:lumMod val="50000"/>
                  </a:schemeClr>
                </a:solidFill>
                <a:latin typeface="Arial Black" pitchFamily="34" charset="0"/>
              </a:rPr>
              <a:t>пгт</a:t>
            </a:r>
            <a:r>
              <a:rPr lang="ru-RU" sz="1400" i="1" dirty="0" smtClean="0">
                <a:solidFill>
                  <a:schemeClr val="bg2">
                    <a:lumMod val="50000"/>
                  </a:schemeClr>
                </a:solidFill>
                <a:latin typeface="Arial Black" pitchFamily="34" charset="0"/>
              </a:rPr>
              <a:t>. Подосиновец</a:t>
            </a:r>
            <a:endParaRPr lang="ru-RU" sz="1400" i="1" dirty="0">
              <a:solidFill>
                <a:schemeClr val="bg2">
                  <a:lumMod val="50000"/>
                </a:schemeClr>
              </a:solidFill>
              <a:latin typeface="Arial Black" pitchFamily="34" charset="0"/>
            </a:endParaRPr>
          </a:p>
        </p:txBody>
      </p:sp>
    </p:spTree>
    <p:extLst>
      <p:ext uri="{BB962C8B-B14F-4D97-AF65-F5344CB8AC3E}">
        <p14:creationId xmlns:p14="http://schemas.microsoft.com/office/powerpoint/2010/main" val="62504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20072" y="836712"/>
            <a:ext cx="3707904" cy="5324535"/>
          </a:xfrm>
          <a:prstGeom prst="rect">
            <a:avLst/>
          </a:prstGeom>
        </p:spPr>
        <p:txBody>
          <a:bodyPr wrap="square">
            <a:spAutoFit/>
          </a:bodyPr>
          <a:lstStyle/>
          <a:p>
            <a:pPr algn="ctr"/>
            <a:r>
              <a:rPr lang="ru-RU" sz="2000" b="1" i="1" dirty="0" smtClean="0">
                <a:solidFill>
                  <a:srgbClr val="0070C0"/>
                </a:solidFill>
                <a:latin typeface="Arial Black" pitchFamily="34" charset="0"/>
              </a:rPr>
              <a:t>История создания произведения тесно связана с детством </a:t>
            </a:r>
          </a:p>
          <a:p>
            <a:pPr algn="ctr"/>
            <a:r>
              <a:rPr lang="ru-RU" sz="2000" b="1" i="1" dirty="0" smtClean="0">
                <a:solidFill>
                  <a:srgbClr val="0070C0"/>
                </a:solidFill>
                <a:latin typeface="Arial Black" pitchFamily="34" charset="0"/>
              </a:rPr>
              <a:t>Н. Некрасова. Всем известно, что он вырос в имении отца-помещика. Барский сын не стыдился играть с крестьянскими детьми, наоборот, ему очень нравилось такое весёлое общество. Николай Алексеевич принимал участие во всех забавах ребят, поэтому он так ярко описал их в поэме.</a:t>
            </a:r>
            <a:endParaRPr lang="ru-RU" sz="2000" b="1" i="1" dirty="0">
              <a:solidFill>
                <a:srgbClr val="0070C0"/>
              </a:solidFill>
              <a:latin typeface="Arial Black"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6691"/>
            <a:ext cx="468052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24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52736"/>
            <a:ext cx="345638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487396" y="1231007"/>
            <a:ext cx="3888432" cy="5355312"/>
          </a:xfrm>
          <a:prstGeom prst="rect">
            <a:avLst/>
          </a:prstGeom>
        </p:spPr>
        <p:txBody>
          <a:bodyPr wrap="square">
            <a:spAutoFit/>
          </a:bodyPr>
          <a:lstStyle/>
          <a:p>
            <a:pPr algn="ctr"/>
            <a:r>
              <a:rPr lang="ru-RU" b="1" i="1" dirty="0" smtClean="0">
                <a:solidFill>
                  <a:srgbClr val="0070C0"/>
                </a:solidFill>
                <a:latin typeface="Arial Black" pitchFamily="34" charset="0"/>
              </a:rPr>
              <a:t>Тема поэмы </a:t>
            </a:r>
          </a:p>
          <a:p>
            <a:pPr algn="ctr"/>
            <a:r>
              <a:rPr lang="ru-RU" b="1" i="1" dirty="0" smtClean="0">
                <a:solidFill>
                  <a:srgbClr val="00B0F0"/>
                </a:solidFill>
                <a:latin typeface="Arial Black" pitchFamily="34" charset="0"/>
              </a:rPr>
              <a:t>Н. А. Некрасова </a:t>
            </a:r>
          </a:p>
          <a:p>
            <a:pPr algn="ctr"/>
            <a:r>
              <a:rPr lang="ru-RU" b="1" i="1" dirty="0" smtClean="0">
                <a:solidFill>
                  <a:srgbClr val="00B0F0"/>
                </a:solidFill>
                <a:latin typeface="Arial Black" pitchFamily="34" charset="0"/>
              </a:rPr>
              <a:t>«Мороз, Красный нос»</a:t>
            </a:r>
            <a:r>
              <a:rPr lang="ru-RU" b="1" i="1" dirty="0" smtClean="0">
                <a:solidFill>
                  <a:srgbClr val="0070C0"/>
                </a:solidFill>
                <a:latin typeface="Arial Black" pitchFamily="34" charset="0"/>
              </a:rPr>
              <a:t> достаточно определенна, для поэта она является одной из основных в его творчестве – это сфера жизни, быта и бытия простого народа, крестьян, их счастья и несчастий, тягот и радостей, тяжелой работы и редких минут отдыха. Но, пожалуй, более всего интересовал автора именно женский характер. Эта поэма целиком посвящена русской женщине – такой, какой видел ее поэт. </a:t>
            </a:r>
            <a:endParaRPr lang="ru-RU" dirty="0"/>
          </a:p>
        </p:txBody>
      </p:sp>
    </p:spTree>
    <p:extLst>
      <p:ext uri="{BB962C8B-B14F-4D97-AF65-F5344CB8AC3E}">
        <p14:creationId xmlns:p14="http://schemas.microsoft.com/office/powerpoint/2010/main" val="267335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908720"/>
            <a:ext cx="3942184" cy="5355312"/>
          </a:xfrm>
          <a:prstGeom prst="rect">
            <a:avLst/>
          </a:prstGeom>
        </p:spPr>
        <p:txBody>
          <a:bodyPr wrap="square">
            <a:spAutoFit/>
          </a:bodyPr>
          <a:lstStyle/>
          <a:p>
            <a:pPr algn="ctr"/>
            <a:r>
              <a:rPr lang="ru-RU" b="1" i="1" dirty="0" smtClean="0">
                <a:solidFill>
                  <a:srgbClr val="0070C0"/>
                </a:solidFill>
                <a:latin typeface="Arial Black" pitchFamily="34" charset="0"/>
              </a:rPr>
              <a:t>«</a:t>
            </a:r>
            <a:r>
              <a:rPr lang="ru-RU" b="1" i="1" dirty="0">
                <a:solidFill>
                  <a:srgbClr val="0070C0"/>
                </a:solidFill>
                <a:latin typeface="Arial Black" pitchFamily="34" charset="0"/>
              </a:rPr>
              <a:t>Мороз, Красный Нос» – поэма о героизме и силе женщины, проявленных в единстве с природой и в противостоянии ей. Произведение основано на глубоком, детальном знании крестьянского быта. В центре поэмы – женщина во всех ее ипостасях: «баба», «красивая и мощная славянка», «матка» и, наконец, «женщина русской земли». Поэт рисует национальный тип, поэтому жизнь в поэме так значима, а смерть приобретает значение подлинной трагедии.</a:t>
            </a:r>
          </a:p>
        </p:txBody>
      </p:sp>
      <p:pic>
        <p:nvPicPr>
          <p:cNvPr id="13314" name="Picture 2" descr="C:\Users\user\Desktop\ca01bc3265eaa0d8acec86720b9932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381642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2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2120" y="1576983"/>
            <a:ext cx="3312368" cy="4924425"/>
          </a:xfrm>
          <a:prstGeom prst="rect">
            <a:avLst/>
          </a:prstGeom>
        </p:spPr>
        <p:txBody>
          <a:bodyPr wrap="square">
            <a:spAutoFit/>
          </a:bodyPr>
          <a:lstStyle/>
          <a:p>
            <a:r>
              <a:rPr lang="ru-RU" dirty="0" smtClean="0"/>
              <a:t>  </a:t>
            </a:r>
            <a:endParaRPr lang="ru-RU" dirty="0"/>
          </a:p>
          <a:p>
            <a:r>
              <a:rPr lang="ru-RU" dirty="0" smtClean="0"/>
              <a:t> </a:t>
            </a:r>
            <a:endParaRPr lang="ru-RU" dirty="0"/>
          </a:p>
          <a:p>
            <a:pPr algn="ctr"/>
            <a:r>
              <a:rPr lang="ru-RU" sz="2000" b="1" i="1" dirty="0" smtClean="0">
                <a:solidFill>
                  <a:srgbClr val="0070C0"/>
                </a:solidFill>
                <a:latin typeface="Arial Black" pitchFamily="34" charset="0"/>
              </a:rPr>
              <a:t>В стихотворении </a:t>
            </a:r>
            <a:r>
              <a:rPr lang="ru-RU" sz="2000" b="1" i="1" dirty="0" smtClean="0">
                <a:solidFill>
                  <a:srgbClr val="00B0F0"/>
                </a:solidFill>
                <a:latin typeface="Arial Black" pitchFamily="34" charset="0"/>
              </a:rPr>
              <a:t>«Железная дорога» Н.А.Некрасов</a:t>
            </a:r>
          </a:p>
          <a:p>
            <a:pPr algn="ctr"/>
            <a:r>
              <a:rPr lang="ru-RU" sz="2000" b="1" i="1" dirty="0" smtClean="0">
                <a:solidFill>
                  <a:srgbClr val="0070C0"/>
                </a:solidFill>
                <a:latin typeface="Arial Black" pitchFamily="34" charset="0"/>
              </a:rPr>
              <a:t>описывает картины подневольного труда.</a:t>
            </a:r>
          </a:p>
          <a:p>
            <a:pPr algn="ctr"/>
            <a:r>
              <a:rPr lang="ru-RU" sz="2000" b="1" i="1" dirty="0" smtClean="0">
                <a:solidFill>
                  <a:srgbClr val="0070C0"/>
                </a:solidFill>
                <a:latin typeface="Arial Black" pitchFamily="34" charset="0"/>
              </a:rPr>
              <a:t>Народ </a:t>
            </a:r>
            <a:r>
              <a:rPr lang="ru-RU" sz="2000" b="1" i="1" dirty="0">
                <a:solidFill>
                  <a:srgbClr val="0070C0"/>
                </a:solidFill>
                <a:latin typeface="Arial Black" pitchFamily="34" charset="0"/>
              </a:rPr>
              <a:t>— созидатель духовных и материальных ценностей. </a:t>
            </a:r>
            <a:r>
              <a:rPr lang="ru-RU" sz="2000" b="1" i="1" dirty="0" smtClean="0">
                <a:solidFill>
                  <a:srgbClr val="0070C0"/>
                </a:solidFill>
                <a:latin typeface="Arial Black" pitchFamily="34" charset="0"/>
              </a:rPr>
              <a:t>Поэт мечтает  </a:t>
            </a:r>
            <a:r>
              <a:rPr lang="ru-RU" sz="2000" b="1" i="1" dirty="0">
                <a:solidFill>
                  <a:srgbClr val="0070C0"/>
                </a:solidFill>
                <a:latin typeface="Arial Black" pitchFamily="34" charset="0"/>
              </a:rPr>
              <a:t>о «прекрасной поре» в жизни народа. </a:t>
            </a:r>
            <a:r>
              <a:rPr lang="ru-RU" dirty="0" smtClean="0"/>
              <a:t> </a:t>
            </a:r>
            <a:endParaRPr lang="ru-RU" dirty="0"/>
          </a:p>
          <a:p>
            <a:r>
              <a:rPr lang="ru-RU"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518457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9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28092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9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9336" y="981140"/>
            <a:ext cx="4283144" cy="5324535"/>
          </a:xfrm>
          <a:prstGeom prst="rect">
            <a:avLst/>
          </a:prstGeom>
        </p:spPr>
        <p:txBody>
          <a:bodyPr wrap="square">
            <a:spAutoFit/>
          </a:bodyPr>
          <a:lstStyle/>
          <a:p>
            <a:pPr algn="ctr"/>
            <a:r>
              <a:rPr lang="ru-RU" sz="2000" b="1" i="1" dirty="0">
                <a:solidFill>
                  <a:srgbClr val="0070C0"/>
                </a:solidFill>
                <a:latin typeface="Arial Black" pitchFamily="34" charset="0"/>
              </a:rPr>
              <a:t>Основная тема </a:t>
            </a:r>
            <a:endParaRPr lang="ru-RU" sz="2000" b="1" i="1" dirty="0" smtClean="0">
              <a:solidFill>
                <a:srgbClr val="0070C0"/>
              </a:solidFill>
              <a:latin typeface="Arial Black" pitchFamily="34" charset="0"/>
            </a:endParaRPr>
          </a:p>
          <a:p>
            <a:pPr algn="ctr"/>
            <a:r>
              <a:rPr lang="ru-RU" sz="2000" b="1" i="1" dirty="0" smtClean="0">
                <a:solidFill>
                  <a:srgbClr val="0070C0"/>
                </a:solidFill>
                <a:latin typeface="Arial Black" pitchFamily="34" charset="0"/>
              </a:rPr>
              <a:t>стихотворения</a:t>
            </a:r>
            <a:r>
              <a:rPr lang="ru-RU" sz="2000" b="1" i="1" dirty="0">
                <a:solidFill>
                  <a:srgbClr val="0070C0"/>
                </a:solidFill>
                <a:latin typeface="Arial Black" pitchFamily="34" charset="0"/>
              </a:rPr>
              <a:t> </a:t>
            </a:r>
            <a:r>
              <a:rPr lang="ru-RU" sz="2000" b="1" i="1" dirty="0">
                <a:solidFill>
                  <a:srgbClr val="00B0F0"/>
                </a:solidFill>
                <a:latin typeface="Arial Black" pitchFamily="34" charset="0"/>
              </a:rPr>
              <a:t>«Железная дорога» </a:t>
            </a:r>
            <a:r>
              <a:rPr lang="ru-RU" sz="2000" b="1" i="1" dirty="0">
                <a:solidFill>
                  <a:srgbClr val="0070C0"/>
                </a:solidFill>
                <a:latin typeface="Arial Black" pitchFamily="34" charset="0"/>
              </a:rPr>
              <a:t>– тяжёлая доля русского народа. Настроение произведения смешанное: ужас смерти, непосильного труда перекликаются с верой в силу простого крестьянина. Восхищение итогом работы – готовая железная дорога, по которой идут поезда, находится рядом с печалью – осознания цены, заплаченной за неё – тысячи человеческих жизней.</a:t>
            </a:r>
          </a:p>
        </p:txBody>
      </p:sp>
      <p:pic>
        <p:nvPicPr>
          <p:cNvPr id="8194" name="Picture 2" descr="C:\Users\user\Desktop\ce110c5763cb5737040c43f9b886b0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86" y="980727"/>
            <a:ext cx="4184650" cy="532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4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60648"/>
            <a:ext cx="7632848" cy="5632311"/>
          </a:xfrm>
          <a:prstGeom prst="rect">
            <a:avLst/>
          </a:prstGeom>
        </p:spPr>
        <p:txBody>
          <a:bodyPr wrap="square">
            <a:spAutoFit/>
          </a:bodyPr>
          <a:lstStyle/>
          <a:p>
            <a:pPr algn="ctr"/>
            <a:r>
              <a:rPr lang="ru-RU" sz="2000" b="1" i="1" dirty="0" smtClean="0">
                <a:solidFill>
                  <a:srgbClr val="0070C0"/>
                </a:solidFill>
                <a:latin typeface="Arial Black" pitchFamily="34" charset="0"/>
              </a:rPr>
              <a:t>Одно </a:t>
            </a:r>
            <a:r>
              <a:rPr lang="ru-RU" sz="2000" b="1" i="1" dirty="0">
                <a:solidFill>
                  <a:srgbClr val="0070C0"/>
                </a:solidFill>
                <a:latin typeface="Arial Black" pitchFamily="34" charset="0"/>
              </a:rPr>
              <a:t>из самых масштабных своих произведений — </a:t>
            </a:r>
            <a:r>
              <a:rPr lang="ru-RU" sz="2000" b="1" i="1" dirty="0" smtClean="0">
                <a:solidFill>
                  <a:srgbClr val="0070C0"/>
                </a:solidFill>
                <a:latin typeface="Arial Black" pitchFamily="34" charset="0"/>
              </a:rPr>
              <a:t>крестьянская поэма</a:t>
            </a:r>
            <a:r>
              <a:rPr lang="ru-RU" sz="2000" b="1" i="1" dirty="0">
                <a:solidFill>
                  <a:srgbClr val="0070C0"/>
                </a:solidFill>
                <a:latin typeface="Arial Black" pitchFamily="34" charset="0"/>
              </a:rPr>
              <a:t> </a:t>
            </a:r>
            <a:endParaRPr lang="ru-RU" sz="2000" b="1" i="1" dirty="0" smtClean="0">
              <a:solidFill>
                <a:srgbClr val="0070C0"/>
              </a:solidFill>
              <a:latin typeface="Arial Black" pitchFamily="34" charset="0"/>
            </a:endParaRPr>
          </a:p>
          <a:p>
            <a:pPr algn="ctr"/>
            <a:r>
              <a:rPr lang="ru-RU" sz="2000" b="1" i="1" dirty="0" smtClean="0">
                <a:solidFill>
                  <a:srgbClr val="00B0F0"/>
                </a:solidFill>
                <a:latin typeface="Arial Black" pitchFamily="34" charset="0"/>
              </a:rPr>
              <a:t>«Кому на  Руси жить хорошо».</a:t>
            </a:r>
            <a:endParaRPr lang="ru-RU" sz="2000" b="1" i="1" dirty="0">
              <a:solidFill>
                <a:srgbClr val="00B0F0"/>
              </a:solidFill>
              <a:latin typeface="Arial Black" pitchFamily="34" charset="0"/>
            </a:endParaRPr>
          </a:p>
          <a:p>
            <a:pPr algn="ctr"/>
            <a:r>
              <a:rPr lang="ru-RU" sz="2000" b="1" i="1" dirty="0">
                <a:solidFill>
                  <a:srgbClr val="0070C0"/>
                </a:solidFill>
                <a:latin typeface="Arial Black" pitchFamily="34" charset="0"/>
              </a:rPr>
              <a:t>Замысел поэмы появился у </a:t>
            </a:r>
            <a:r>
              <a:rPr lang="ru-RU" sz="2000" b="1" i="1" dirty="0">
                <a:solidFill>
                  <a:srgbClr val="00B0F0"/>
                </a:solidFill>
                <a:latin typeface="Arial Black" pitchFamily="34" charset="0"/>
              </a:rPr>
              <a:t>Некрасова</a:t>
            </a:r>
            <a:r>
              <a:rPr lang="ru-RU" sz="2000" b="1" i="1" dirty="0">
                <a:solidFill>
                  <a:srgbClr val="0070C0"/>
                </a:solidFill>
                <a:latin typeface="Arial Black" pitchFamily="34" charset="0"/>
              </a:rPr>
              <a:t> еще в конце 1850-х годов, однако первую часть он написал уже после отмены крепостного права — примерно в 1863 году. Основой произведения стали не только литературные опыты предшественников поэта, но и его собственные впечатления и воспоминания. По задумке автора, поэма должна была стать своеобразной эпопеей, демонстрирующей жизнь российского народа с разных точек зрения. При этом Некрасов целенаправленно пользовался для ее написания не «высоким штилем», а простым разговорным языком, приближенным к народным песням и сказаниям, изобилующим просторечными выражениями и поговорками.</a:t>
            </a:r>
          </a:p>
        </p:txBody>
      </p:sp>
    </p:spTree>
    <p:extLst>
      <p:ext uri="{BB962C8B-B14F-4D97-AF65-F5344CB8AC3E}">
        <p14:creationId xmlns:p14="http://schemas.microsoft.com/office/powerpoint/2010/main" val="146077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9dhJVAj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0891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8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756" y="620688"/>
            <a:ext cx="7704856" cy="4708981"/>
          </a:xfrm>
          <a:prstGeom prst="rect">
            <a:avLst/>
          </a:prstGeom>
        </p:spPr>
        <p:txBody>
          <a:bodyPr wrap="square">
            <a:spAutoFit/>
          </a:bodyPr>
          <a:lstStyle/>
          <a:p>
            <a:pPr algn="ctr"/>
            <a:r>
              <a:rPr lang="ru-RU" sz="2000" b="1" i="1" dirty="0">
                <a:solidFill>
                  <a:srgbClr val="0070C0"/>
                </a:solidFill>
                <a:latin typeface="Arial Black" pitchFamily="34" charset="0"/>
              </a:rPr>
              <a:t>Работа над поэмой </a:t>
            </a:r>
            <a:r>
              <a:rPr lang="ru-RU" sz="2000" b="1" i="1" dirty="0">
                <a:solidFill>
                  <a:srgbClr val="00B0F0"/>
                </a:solidFill>
                <a:latin typeface="Arial Black" pitchFamily="34" charset="0"/>
              </a:rPr>
              <a:t>«Кому на Руси жить хорошо» </a:t>
            </a:r>
            <a:r>
              <a:rPr lang="ru-RU" sz="2000" b="1" i="1" dirty="0">
                <a:solidFill>
                  <a:srgbClr val="0070C0"/>
                </a:solidFill>
                <a:latin typeface="Arial Black" pitchFamily="34" charset="0"/>
              </a:rPr>
              <a:t>заняла у Некрасова почти 14 лет. Но даже за этот срок он не успел воплотить свой замысел в полной мере: помешала тяжелая болезнь, приковавшая писателя к постели. Первоначально произведение должно было состоять из семи или восьми частей. Маршрут путешествия героев, ищущих, «кому живется весело, вольготно на Руси», лежал через всю страну, до самого Петербурга, где им предстояла встреча с чиновником, купцом, министром и царем. Однако Некрасов понимал, что не успеет завершить работу, поэтому свел четвертую часть повествования — «Пир на весь мир» — к открытому финалу.</a:t>
            </a:r>
          </a:p>
        </p:txBody>
      </p:sp>
    </p:spTree>
    <p:extLst>
      <p:ext uri="{BB962C8B-B14F-4D97-AF65-F5344CB8AC3E}">
        <p14:creationId xmlns:p14="http://schemas.microsoft.com/office/powerpoint/2010/main" val="52797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908720"/>
            <a:ext cx="4572000" cy="4093428"/>
          </a:xfrm>
          <a:prstGeom prst="rect">
            <a:avLst/>
          </a:prstGeom>
        </p:spPr>
        <p:txBody>
          <a:bodyPr>
            <a:spAutoFit/>
          </a:bodyPr>
          <a:lstStyle/>
          <a:p>
            <a:pPr algn="ctr"/>
            <a:r>
              <a:rPr lang="ru-RU" sz="2000" b="1" i="1" dirty="0">
                <a:solidFill>
                  <a:srgbClr val="0070C0"/>
                </a:solidFill>
                <a:latin typeface="Arial Black" pitchFamily="34" charset="0"/>
              </a:rPr>
              <a:t>Умер Некрасов 8 января 1878 года (27 декабря 1877 года по старому стилю). Проститься с ним пришло несколько тысяч человек, которые провожали гроб писателя от дома до Новодевичьего кладбища Петербурга. </a:t>
            </a:r>
            <a:endParaRPr lang="ru-RU" sz="2000" b="1" i="1" dirty="0" smtClean="0">
              <a:solidFill>
                <a:srgbClr val="0070C0"/>
              </a:solidFill>
              <a:latin typeface="Arial Black" pitchFamily="34" charset="0"/>
            </a:endParaRPr>
          </a:p>
          <a:p>
            <a:pPr algn="ctr"/>
            <a:r>
              <a:rPr lang="ru-RU" sz="2000" b="1" i="1" dirty="0" smtClean="0">
                <a:solidFill>
                  <a:srgbClr val="0070C0"/>
                </a:solidFill>
                <a:latin typeface="Arial Black" pitchFamily="34" charset="0"/>
              </a:rPr>
              <a:t>Это </a:t>
            </a:r>
            <a:r>
              <a:rPr lang="ru-RU" sz="2000" b="1" i="1" dirty="0">
                <a:solidFill>
                  <a:srgbClr val="0070C0"/>
                </a:solidFill>
                <a:latin typeface="Arial Black" pitchFamily="34" charset="0"/>
              </a:rPr>
              <a:t>был первый случай, когда российскому писателю отдавали всенародные почести.</a:t>
            </a:r>
          </a:p>
        </p:txBody>
      </p:sp>
    </p:spTree>
    <p:extLst>
      <p:ext uri="{BB962C8B-B14F-4D97-AF65-F5344CB8AC3E}">
        <p14:creationId xmlns:p14="http://schemas.microsoft.com/office/powerpoint/2010/main" val="278132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908720"/>
            <a:ext cx="3491880" cy="5078313"/>
          </a:xfrm>
          <a:prstGeom prst="rect">
            <a:avLst/>
          </a:prstGeom>
        </p:spPr>
        <p:txBody>
          <a:bodyPr wrap="square">
            <a:spAutoFit/>
          </a:bodyPr>
          <a:lstStyle/>
          <a:p>
            <a:pPr algn="ctr"/>
            <a:r>
              <a:rPr lang="ru-RU" b="1" i="1" dirty="0">
                <a:solidFill>
                  <a:srgbClr val="0070C0"/>
                </a:solidFill>
                <a:latin typeface="Arial Black" pitchFamily="34" charset="0"/>
              </a:rPr>
              <a:t>Николай Некрасов родился 10 декабря (по старому стилю — 28 ноября) 1821 года в небольшом городке Немиров Винницкого уезда Подольской губернии. Его отец Алексей Некрасов происходил из семьи некогда богатых ярославских дворян, был армейским офицером, а мать Елена Закревская была дочерью посессионера из Херсонской губернии. </a:t>
            </a:r>
            <a:endParaRPr lang="ru-RU" i="1" dirty="0">
              <a:solidFill>
                <a:srgbClr val="0070C0"/>
              </a:solidFill>
              <a:latin typeface="Arial Black" pitchFamily="34" charset="0"/>
            </a:endParaRPr>
          </a:p>
        </p:txBody>
      </p:sp>
      <p:pic>
        <p:nvPicPr>
          <p:cNvPr id="1026" name="Picture 2" descr="C:\Users\user\Desktop\1576090226_1480317692_161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10600"/>
            <a:ext cx="4032448" cy="515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9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6136" y="1023432"/>
            <a:ext cx="2880320" cy="4708981"/>
          </a:xfrm>
          <a:prstGeom prst="rect">
            <a:avLst/>
          </a:prstGeom>
        </p:spPr>
        <p:txBody>
          <a:bodyPr wrap="square">
            <a:spAutoFit/>
          </a:bodyPr>
          <a:lstStyle/>
          <a:p>
            <a:pPr algn="ctr"/>
            <a:r>
              <a:rPr lang="ru-RU" sz="2000" b="1" i="1" dirty="0" smtClean="0">
                <a:solidFill>
                  <a:srgbClr val="0070C0"/>
                </a:solidFill>
                <a:latin typeface="Arial Black" pitchFamily="34" charset="0"/>
              </a:rPr>
              <a:t>Особенно близкие отношения сложились у мальчика с матерью: </a:t>
            </a:r>
          </a:p>
          <a:p>
            <a:pPr algn="ctr"/>
            <a:r>
              <a:rPr lang="ru-RU" sz="2000" b="1" i="1" dirty="0" smtClean="0">
                <a:solidFill>
                  <a:srgbClr val="0070C0"/>
                </a:solidFill>
                <a:latin typeface="Arial Black" pitchFamily="34" charset="0"/>
              </a:rPr>
              <a:t>она была для него лучшим другом и первым учителем, привила ему любовь к русскому языку и литературному слову.</a:t>
            </a:r>
            <a:endParaRPr lang="ru-RU" sz="2000" b="1" i="1" dirty="0">
              <a:solidFill>
                <a:srgbClr val="0070C0"/>
              </a:solidFill>
              <a:latin typeface="Arial Black" pitchFamily="34" charset="0"/>
            </a:endParaRPr>
          </a:p>
        </p:txBody>
      </p:sp>
      <p:pic>
        <p:nvPicPr>
          <p:cNvPr id="3" name="Рисунок 2" descr="Мать Елена Андреевна Мать Елена Андреевна была нежная с тонкой душевной орган..."/>
          <p:cNvPicPr/>
          <p:nvPr/>
        </p:nvPicPr>
        <p:blipFill rotWithShape="1">
          <a:blip r:embed="rId2">
            <a:extLst>
              <a:ext uri="{28A0092B-C50C-407E-A947-70E740481C1C}">
                <a14:useLocalDpi xmlns:a14="http://schemas.microsoft.com/office/drawing/2010/main" val="0"/>
              </a:ext>
            </a:extLst>
          </a:blip>
          <a:srcRect l="59914" t="20129" r="8696" b="11835"/>
          <a:stretch/>
        </p:blipFill>
        <p:spPr bwMode="auto">
          <a:xfrm>
            <a:off x="1107024" y="911788"/>
            <a:ext cx="3392967" cy="46774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87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2169557"/>
            <a:ext cx="3312368" cy="2585323"/>
          </a:xfrm>
          <a:prstGeom prst="rect">
            <a:avLst/>
          </a:prstGeom>
        </p:spPr>
        <p:txBody>
          <a:bodyPr wrap="square">
            <a:spAutoFit/>
          </a:bodyPr>
          <a:lstStyle/>
          <a:p>
            <a:pPr algn="ctr"/>
            <a:r>
              <a:rPr lang="ru-RU" b="1" i="1" dirty="0">
                <a:solidFill>
                  <a:srgbClr val="0070C0"/>
                </a:solidFill>
                <a:latin typeface="Arial Black" pitchFamily="34" charset="0"/>
              </a:rPr>
              <a:t>Раннее детство Николая прошло в родовом имении отца — селе </a:t>
            </a:r>
            <a:r>
              <a:rPr lang="ru-RU" b="1" i="1" dirty="0" err="1">
                <a:solidFill>
                  <a:srgbClr val="0070C0"/>
                </a:solidFill>
                <a:latin typeface="Arial Black" pitchFamily="34" charset="0"/>
              </a:rPr>
              <a:t>Грешнево</a:t>
            </a:r>
            <a:r>
              <a:rPr lang="ru-RU" b="1" i="1" dirty="0">
                <a:solidFill>
                  <a:srgbClr val="0070C0"/>
                </a:solidFill>
                <a:latin typeface="Arial Black" pitchFamily="34" charset="0"/>
              </a:rPr>
              <a:t> Ярославской губернии, куда семья перебралась после отставки Алексея Некрасова из армии. </a:t>
            </a:r>
            <a:r>
              <a:rPr lang="ru-RU" b="1" i="1" dirty="0" smtClean="0">
                <a:solidFill>
                  <a:srgbClr val="0070C0"/>
                </a:solidFill>
                <a:latin typeface="Arial Black" pitchFamily="34" charset="0"/>
              </a:rPr>
              <a:t> </a:t>
            </a:r>
            <a:endParaRPr lang="ru-RU" b="1" i="1" dirty="0">
              <a:solidFill>
                <a:srgbClr val="0070C0"/>
              </a:solidFill>
              <a:latin typeface="Arial Black" pitchFamily="34" charset="0"/>
            </a:endParaRPr>
          </a:p>
        </p:txBody>
      </p:sp>
      <p:pic>
        <p:nvPicPr>
          <p:cNvPr id="2050" name="Picture 2" descr="C:\Users\user\Desktop\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43000"/>
            <a:ext cx="4896544" cy="509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1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908720"/>
            <a:ext cx="4572000" cy="5016758"/>
          </a:xfrm>
          <a:prstGeom prst="rect">
            <a:avLst/>
          </a:prstGeom>
        </p:spPr>
        <p:txBody>
          <a:bodyPr>
            <a:spAutoFit/>
          </a:bodyPr>
          <a:lstStyle/>
          <a:p>
            <a:pPr algn="ctr"/>
            <a:r>
              <a:rPr lang="ru-RU" sz="2000" b="1" i="1" dirty="0">
                <a:solidFill>
                  <a:srgbClr val="0070C0"/>
                </a:solidFill>
                <a:latin typeface="Arial Black" pitchFamily="34" charset="0"/>
              </a:rPr>
              <a:t>Дела в родовом имении были сильно запущены, дошло даже до судебных тяжб, и отец Некрасова взял на себя обязанности исправника. Уезжая по делам, он часто брал с собой сына, поэтому с ранних лет мальчику доводилось видеть картины, не предназначенные для детских глаз: выбивание долгов и недоимок с крестьян, жестокие расправы, всевозможные проявления горя и нищеты.</a:t>
            </a:r>
          </a:p>
        </p:txBody>
      </p:sp>
      <p:pic>
        <p:nvPicPr>
          <p:cNvPr id="5122" name="Picture 2" descr="C:\Users\user\Desktop\kak-vybivali-dolgi-v-carskoi-rossii-photo-bi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3456384" cy="531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3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040" y="1154460"/>
            <a:ext cx="3960440" cy="5016758"/>
          </a:xfrm>
          <a:prstGeom prst="rect">
            <a:avLst/>
          </a:prstGeom>
        </p:spPr>
        <p:txBody>
          <a:bodyPr wrap="square">
            <a:spAutoFit/>
          </a:bodyPr>
          <a:lstStyle/>
          <a:p>
            <a:pPr algn="ctr"/>
            <a:r>
              <a:rPr lang="ru-RU" sz="2000" b="1" i="1" dirty="0">
                <a:solidFill>
                  <a:srgbClr val="0070C0"/>
                </a:solidFill>
                <a:latin typeface="Arial Black" pitchFamily="34" charset="0"/>
              </a:rPr>
              <a:t>В собственных </a:t>
            </a:r>
            <a:endParaRPr lang="ru-RU" sz="2000" b="1" i="1" dirty="0" smtClean="0">
              <a:solidFill>
                <a:srgbClr val="0070C0"/>
              </a:solidFill>
              <a:latin typeface="Arial Black" pitchFamily="34" charset="0"/>
            </a:endParaRPr>
          </a:p>
          <a:p>
            <a:pPr algn="ctr"/>
            <a:r>
              <a:rPr lang="ru-RU" sz="2000" b="1" i="1" dirty="0" smtClean="0">
                <a:solidFill>
                  <a:srgbClr val="0070C0"/>
                </a:solidFill>
                <a:latin typeface="Arial Black" pitchFamily="34" charset="0"/>
              </a:rPr>
              <a:t>стихотворениях</a:t>
            </a:r>
          </a:p>
          <a:p>
            <a:pPr algn="ctr"/>
            <a:r>
              <a:rPr lang="ru-RU" sz="2000" b="1" i="1" dirty="0" smtClean="0">
                <a:solidFill>
                  <a:srgbClr val="0070C0"/>
                </a:solidFill>
                <a:latin typeface="Arial Black" pitchFamily="34" charset="0"/>
              </a:rPr>
              <a:t>Некрасов </a:t>
            </a:r>
            <a:r>
              <a:rPr lang="ru-RU" sz="2000" b="1" i="1" dirty="0">
                <a:solidFill>
                  <a:srgbClr val="0070C0"/>
                </a:solidFill>
                <a:latin typeface="Arial Black" pitchFamily="34" charset="0"/>
              </a:rPr>
              <a:t>так вспоминал о ранних годах своей жизни:</a:t>
            </a:r>
            <a:br>
              <a:rPr lang="ru-RU" sz="2000" b="1" i="1" dirty="0">
                <a:solidFill>
                  <a:srgbClr val="0070C0"/>
                </a:solidFill>
                <a:latin typeface="Arial Black" pitchFamily="34" charset="0"/>
              </a:rPr>
            </a:br>
            <a:endParaRPr lang="ru-RU" sz="2000" b="1" i="1" dirty="0">
              <a:solidFill>
                <a:srgbClr val="0070C0"/>
              </a:solidFill>
              <a:latin typeface="Arial Black" pitchFamily="34" charset="0"/>
            </a:endParaRPr>
          </a:p>
          <a:p>
            <a:pPr algn="ctr"/>
            <a:r>
              <a:rPr lang="ru-RU" sz="2000" b="1" i="1" dirty="0">
                <a:solidFill>
                  <a:schemeClr val="tx2">
                    <a:lumMod val="60000"/>
                    <a:lumOff val="40000"/>
                  </a:schemeClr>
                </a:solidFill>
                <a:latin typeface="Arial Black" pitchFamily="34" charset="0"/>
              </a:rPr>
              <a:t>Нет! в юности моей, мятежной и суровой,</a:t>
            </a:r>
            <a:br>
              <a:rPr lang="ru-RU" sz="2000" b="1" i="1" dirty="0">
                <a:solidFill>
                  <a:schemeClr val="tx2">
                    <a:lumMod val="60000"/>
                    <a:lumOff val="40000"/>
                  </a:schemeClr>
                </a:solidFill>
                <a:latin typeface="Arial Black" pitchFamily="34" charset="0"/>
              </a:rPr>
            </a:br>
            <a:r>
              <a:rPr lang="ru-RU" sz="2000" b="1" i="1" dirty="0">
                <a:solidFill>
                  <a:schemeClr val="tx2">
                    <a:lumMod val="60000"/>
                    <a:lumOff val="40000"/>
                  </a:schemeClr>
                </a:solidFill>
                <a:latin typeface="Arial Black" pitchFamily="34" charset="0"/>
              </a:rPr>
              <a:t>  Отрадного душе воспоминанья нет;</a:t>
            </a:r>
            <a:br>
              <a:rPr lang="ru-RU" sz="2000" b="1" i="1" dirty="0">
                <a:solidFill>
                  <a:schemeClr val="tx2">
                    <a:lumMod val="60000"/>
                    <a:lumOff val="40000"/>
                  </a:schemeClr>
                </a:solidFill>
                <a:latin typeface="Arial Black" pitchFamily="34" charset="0"/>
              </a:rPr>
            </a:br>
            <a:r>
              <a:rPr lang="ru-RU" sz="2000" b="1" i="1" dirty="0">
                <a:solidFill>
                  <a:schemeClr val="tx2">
                    <a:lumMod val="60000"/>
                    <a:lumOff val="40000"/>
                  </a:schemeClr>
                </a:solidFill>
                <a:latin typeface="Arial Black" pitchFamily="34" charset="0"/>
              </a:rPr>
              <a:t>  Но всё, что, жизнь мою опутав с детских лет,</a:t>
            </a:r>
            <a:br>
              <a:rPr lang="ru-RU" sz="2000" b="1" i="1" dirty="0">
                <a:solidFill>
                  <a:schemeClr val="tx2">
                    <a:lumMod val="60000"/>
                    <a:lumOff val="40000"/>
                  </a:schemeClr>
                </a:solidFill>
                <a:latin typeface="Arial Black" pitchFamily="34" charset="0"/>
              </a:rPr>
            </a:br>
            <a:r>
              <a:rPr lang="ru-RU" sz="2000" b="1" i="1" dirty="0">
                <a:solidFill>
                  <a:schemeClr val="tx2">
                    <a:lumMod val="60000"/>
                    <a:lumOff val="40000"/>
                  </a:schemeClr>
                </a:solidFill>
                <a:latin typeface="Arial Black" pitchFamily="34" charset="0"/>
              </a:rPr>
              <a:t>  Проклятьем на меня легло неотразимым, -</a:t>
            </a:r>
            <a:br>
              <a:rPr lang="ru-RU" sz="2000" b="1" i="1" dirty="0">
                <a:solidFill>
                  <a:schemeClr val="tx2">
                    <a:lumMod val="60000"/>
                    <a:lumOff val="40000"/>
                  </a:schemeClr>
                </a:solidFill>
                <a:latin typeface="Arial Black" pitchFamily="34" charset="0"/>
              </a:rPr>
            </a:br>
            <a:r>
              <a:rPr lang="ru-RU" sz="2000" b="1" i="1" dirty="0">
                <a:solidFill>
                  <a:schemeClr val="tx2">
                    <a:lumMod val="60000"/>
                    <a:lumOff val="40000"/>
                  </a:schemeClr>
                </a:solidFill>
                <a:latin typeface="Arial Black" pitchFamily="34" charset="0"/>
              </a:rPr>
              <a:t>  Всему начало здесь, в краю моем родимом!..</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43000"/>
            <a:ext cx="4680520" cy="502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9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8064896" cy="1631216"/>
          </a:xfrm>
          <a:prstGeom prst="rect">
            <a:avLst/>
          </a:prstGeom>
        </p:spPr>
        <p:txBody>
          <a:bodyPr wrap="square">
            <a:spAutoFit/>
          </a:bodyPr>
          <a:lstStyle/>
          <a:p>
            <a:pPr algn="ctr"/>
            <a:r>
              <a:rPr lang="ru-RU" sz="2000" i="1" cap="all" dirty="0" smtClean="0">
                <a:solidFill>
                  <a:schemeClr val="tx2">
                    <a:lumMod val="60000"/>
                    <a:lumOff val="40000"/>
                  </a:schemeClr>
                </a:solidFill>
                <a:latin typeface="Arial Black" pitchFamily="34" charset="0"/>
              </a:rPr>
              <a:t>Н</a:t>
            </a:r>
            <a:r>
              <a:rPr lang="ru-RU" sz="2000" i="1" dirty="0" smtClean="0">
                <a:solidFill>
                  <a:schemeClr val="tx2">
                    <a:lumMod val="60000"/>
                    <a:lumOff val="40000"/>
                  </a:schemeClr>
                </a:solidFill>
                <a:latin typeface="Arial Black" pitchFamily="34" charset="0"/>
              </a:rPr>
              <a:t>иколай Некрасов известен современным читателям как </a:t>
            </a:r>
            <a:r>
              <a:rPr lang="ru-RU" sz="2000" i="1" dirty="0" smtClean="0">
                <a:solidFill>
                  <a:srgbClr val="00B0F0"/>
                </a:solidFill>
                <a:latin typeface="Arial Black" pitchFamily="34" charset="0"/>
              </a:rPr>
              <a:t>«самый крестьянский» </a:t>
            </a:r>
            <a:r>
              <a:rPr lang="ru-RU" sz="2000" i="1" dirty="0" smtClean="0">
                <a:solidFill>
                  <a:schemeClr val="tx2">
                    <a:lumMod val="60000"/>
                    <a:lumOff val="40000"/>
                  </a:schemeClr>
                </a:solidFill>
                <a:latin typeface="Arial Black" pitchFamily="34" charset="0"/>
              </a:rPr>
              <a:t>поэт России: </a:t>
            </a:r>
          </a:p>
          <a:p>
            <a:pPr algn="ctr"/>
            <a:r>
              <a:rPr lang="ru-RU" sz="2000" i="1" dirty="0" smtClean="0">
                <a:solidFill>
                  <a:schemeClr val="tx2">
                    <a:lumMod val="60000"/>
                    <a:lumOff val="40000"/>
                  </a:schemeClr>
                </a:solidFill>
                <a:latin typeface="Arial Black" pitchFamily="34" charset="0"/>
              </a:rPr>
              <a:t>именно он одним из первых заговорил о трагедии крепостничества и исследовал духовный мир русского крестьянства </a:t>
            </a:r>
            <a:endParaRPr lang="ru-RU" sz="2000" i="1" dirty="0">
              <a:solidFill>
                <a:schemeClr val="tx2">
                  <a:lumMod val="60000"/>
                  <a:lumOff val="40000"/>
                </a:schemeClr>
              </a:solidFill>
              <a:latin typeface="Arial Black" pitchFamily="34" charset="0"/>
            </a:endParaRPr>
          </a:p>
        </p:txBody>
      </p:sp>
      <p:pic>
        <p:nvPicPr>
          <p:cNvPr id="4098" name="Picture 2" descr="C:\Users\user\Desktop\1885Т34.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840760" cy="452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3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052736"/>
            <a:ext cx="7128792" cy="5016758"/>
          </a:xfrm>
          <a:prstGeom prst="rect">
            <a:avLst/>
          </a:prstGeom>
        </p:spPr>
        <p:txBody>
          <a:bodyPr wrap="square">
            <a:spAutoFit/>
          </a:bodyPr>
          <a:lstStyle/>
          <a:p>
            <a:pPr algn="ctr"/>
            <a:r>
              <a:rPr lang="ru-RU" sz="2000" b="1" i="1" dirty="0" smtClean="0">
                <a:solidFill>
                  <a:srgbClr val="0070C0"/>
                </a:solidFill>
                <a:latin typeface="Arial Black" pitchFamily="34" charset="0"/>
              </a:rPr>
              <a:t>«В </a:t>
            </a:r>
            <a:r>
              <a:rPr lang="ru-RU" sz="2000" b="1" i="1" dirty="0">
                <a:solidFill>
                  <a:srgbClr val="0070C0"/>
                </a:solidFill>
                <a:latin typeface="Arial Black" pitchFamily="34" charset="0"/>
              </a:rPr>
              <a:t>любви к народу он находил нечто незыблемое, какой-то незыблемый и святой исход всему, что его мучило. А если так, то, стало быть, и не находил ничего святее, незыблемее, </a:t>
            </a:r>
            <a:r>
              <a:rPr lang="ru-RU" sz="2000" b="1" i="1" dirty="0" err="1">
                <a:solidFill>
                  <a:srgbClr val="0070C0"/>
                </a:solidFill>
                <a:latin typeface="Arial Black" pitchFamily="34" charset="0"/>
              </a:rPr>
              <a:t>истиннее</a:t>
            </a:r>
            <a:r>
              <a:rPr lang="ru-RU" sz="2000" b="1" i="1" dirty="0">
                <a:solidFill>
                  <a:srgbClr val="0070C0"/>
                </a:solidFill>
                <a:latin typeface="Arial Black" pitchFamily="34" charset="0"/>
              </a:rPr>
              <a:t>, перед чем преклониться. &lt;...&gt; ...Стало быть, и он преклонялся перед правдой народною. ...Стало быть, признал и истину народную, и истину в народе, и что истина есть и сохраняется лишь в народе. Если не вполне сознательно, не в убеждениях признавал он это, то сердцем признавал, неудержимо, </a:t>
            </a:r>
            <a:r>
              <a:rPr lang="ru-RU" sz="2000" b="1" i="1" dirty="0" smtClean="0">
                <a:solidFill>
                  <a:srgbClr val="0070C0"/>
                </a:solidFill>
                <a:latin typeface="Arial Black" pitchFamily="34" charset="0"/>
              </a:rPr>
              <a:t>неотразимо»</a:t>
            </a:r>
          </a:p>
          <a:p>
            <a:pPr algn="just"/>
            <a:r>
              <a:rPr lang="ru-RU" sz="2000" b="1" i="1" dirty="0" smtClean="0">
                <a:solidFill>
                  <a:srgbClr val="0070C0"/>
                </a:solidFill>
                <a:latin typeface="Arial Black" pitchFamily="34" charset="0"/>
              </a:rPr>
              <a:t>					Ф. Достоевский</a:t>
            </a:r>
          </a:p>
          <a:p>
            <a:pPr algn="just"/>
            <a:r>
              <a:rPr lang="ru-RU" sz="2000" b="1" i="1" dirty="0" smtClean="0">
                <a:solidFill>
                  <a:srgbClr val="0070C0"/>
                </a:solidFill>
                <a:latin typeface="Arial Black" pitchFamily="34" charset="0"/>
              </a:rPr>
              <a:t>(очерк </a:t>
            </a:r>
            <a:r>
              <a:rPr lang="ru-RU" sz="2000" b="1" i="1" dirty="0">
                <a:solidFill>
                  <a:srgbClr val="0070C0"/>
                </a:solidFill>
                <a:latin typeface="Arial Black" pitchFamily="34" charset="0"/>
              </a:rPr>
              <a:t>"Свидетель в пользу Некрасова", журнал "Дневник писателя", декабрь 1877 г.)</a:t>
            </a:r>
            <a:br>
              <a:rPr lang="ru-RU" sz="2000" b="1" i="1" dirty="0">
                <a:solidFill>
                  <a:srgbClr val="0070C0"/>
                </a:solidFill>
                <a:latin typeface="Arial Black" pitchFamily="34" charset="0"/>
              </a:rPr>
            </a:br>
            <a:endParaRPr lang="ru-RU" sz="2000" b="1" i="1" dirty="0">
              <a:solidFill>
                <a:srgbClr val="0070C0"/>
              </a:solidFill>
              <a:latin typeface="Arial Black" pitchFamily="34" charset="0"/>
            </a:endParaRPr>
          </a:p>
        </p:txBody>
      </p:sp>
    </p:spTree>
    <p:extLst>
      <p:ext uri="{BB962C8B-B14F-4D97-AF65-F5344CB8AC3E}">
        <p14:creationId xmlns:p14="http://schemas.microsoft.com/office/powerpoint/2010/main" val="120637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908720"/>
            <a:ext cx="4572000" cy="369332"/>
          </a:xfrm>
          <a:prstGeom prst="rect">
            <a:avLst/>
          </a:prstGeom>
        </p:spPr>
        <p:txBody>
          <a:bodyPr>
            <a:spAutoFit/>
          </a:bodyPr>
          <a:lstStyle/>
          <a:p>
            <a:r>
              <a:rPr lang="ru-RU" b="1" cap="all" dirty="0" smtClean="0"/>
              <a:t> </a:t>
            </a:r>
            <a:endParaRPr lang="ru-RU" dirty="0"/>
          </a:p>
        </p:txBody>
      </p:sp>
      <p:sp>
        <p:nvSpPr>
          <p:cNvPr id="3" name="Прямоугольник 2"/>
          <p:cNvSpPr/>
          <p:nvPr/>
        </p:nvSpPr>
        <p:spPr>
          <a:xfrm>
            <a:off x="3059832" y="2780928"/>
            <a:ext cx="4572000" cy="369332"/>
          </a:xfrm>
          <a:prstGeom prst="rect">
            <a:avLst/>
          </a:prstGeom>
        </p:spPr>
        <p:txBody>
          <a:bodyPr>
            <a:spAutoFit/>
          </a:bodyPr>
          <a:lstStyle/>
          <a:p>
            <a:r>
              <a:rPr lang="ru-RU" dirty="0" smtClean="0"/>
              <a:t> </a:t>
            </a:r>
            <a:endParaRPr lang="ru-RU" dirty="0"/>
          </a:p>
        </p:txBody>
      </p:sp>
      <p:sp>
        <p:nvSpPr>
          <p:cNvPr id="4" name="Прямоугольник 3"/>
          <p:cNvSpPr/>
          <p:nvPr/>
        </p:nvSpPr>
        <p:spPr>
          <a:xfrm>
            <a:off x="5076056" y="764704"/>
            <a:ext cx="3707904" cy="4708981"/>
          </a:xfrm>
          <a:prstGeom prst="rect">
            <a:avLst/>
          </a:prstGeom>
        </p:spPr>
        <p:txBody>
          <a:bodyPr wrap="square">
            <a:spAutoFit/>
          </a:bodyPr>
          <a:lstStyle/>
          <a:p>
            <a:pPr algn="ctr"/>
            <a:r>
              <a:rPr lang="ru-RU" sz="2000" b="1" i="1" dirty="0" smtClean="0">
                <a:solidFill>
                  <a:srgbClr val="00B0F0"/>
                </a:solidFill>
                <a:latin typeface="Arial Black" pitchFamily="34" charset="0"/>
              </a:rPr>
              <a:t>«Крестьянские дети»</a:t>
            </a:r>
            <a:r>
              <a:rPr lang="ru-RU" sz="2000" b="1" i="1" dirty="0" smtClean="0">
                <a:solidFill>
                  <a:srgbClr val="0070C0"/>
                </a:solidFill>
                <a:latin typeface="Arial Black" pitchFamily="34" charset="0"/>
              </a:rPr>
              <a:t> – одно из произведений </a:t>
            </a:r>
            <a:r>
              <a:rPr lang="ru-RU" sz="2000" b="1" i="1" dirty="0" smtClean="0">
                <a:solidFill>
                  <a:srgbClr val="00B0F0"/>
                </a:solidFill>
                <a:latin typeface="Arial Black" pitchFamily="34" charset="0"/>
              </a:rPr>
              <a:t>Н. А. Некрасова</a:t>
            </a:r>
            <a:r>
              <a:rPr lang="ru-RU" sz="2000" b="1" i="1" dirty="0" smtClean="0">
                <a:solidFill>
                  <a:srgbClr val="0070C0"/>
                </a:solidFill>
                <a:latin typeface="Arial Black" pitchFamily="34" charset="0"/>
              </a:rPr>
              <a:t>, которое можно назвать его визитной карточкой. В нём поэт описывает радости и трудности жизни крестьянских детей. За описанием бытовых сцен скрыто волнение за будущее маленьких героев, проступает тема тяжёлой судьбы русского народа. </a:t>
            </a:r>
            <a:endParaRPr lang="ru-RU" sz="2000" b="1" i="1" dirty="0">
              <a:solidFill>
                <a:srgbClr val="0070C0"/>
              </a:solidFill>
              <a:latin typeface="Arial Black" pitchFamily="34" charset="0"/>
            </a:endParaRPr>
          </a:p>
        </p:txBody>
      </p:sp>
      <p:pic>
        <p:nvPicPr>
          <p:cNvPr id="11266" name="Picture 2" descr="C:\Users\user\Desktop\Ух, жарк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8" y="908720"/>
            <a:ext cx="404574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0177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170</TotalTime>
  <Words>480</Words>
  <Application>Microsoft Office PowerPoint</Application>
  <PresentationFormat>Экран (4:3)</PresentationFormat>
  <Paragraphs>47</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15</cp:revision>
  <dcterms:created xsi:type="dcterms:W3CDTF">2022-02-13T19:36:13Z</dcterms:created>
  <dcterms:modified xsi:type="dcterms:W3CDTF">2024-10-25T18:42:49Z</dcterms:modified>
</cp:coreProperties>
</file>