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59" r:id="rId5"/>
    <p:sldId id="261" r:id="rId6"/>
    <p:sldId id="288" r:id="rId7"/>
    <p:sldId id="262" r:id="rId8"/>
    <p:sldId id="263" r:id="rId9"/>
    <p:sldId id="266" r:id="rId10"/>
    <p:sldId id="267" r:id="rId11"/>
    <p:sldId id="268" r:id="rId12"/>
    <p:sldId id="269" r:id="rId13"/>
    <p:sldId id="270" r:id="rId14"/>
    <p:sldId id="272" r:id="rId15"/>
    <p:sldId id="273" r:id="rId16"/>
    <p:sldId id="274" r:id="rId17"/>
    <p:sldId id="275" r:id="rId18"/>
    <p:sldId id="276" r:id="rId19"/>
    <p:sldId id="277" r:id="rId20"/>
    <p:sldId id="278" r:id="rId21"/>
    <p:sldId id="279" r:id="rId22"/>
    <p:sldId id="280" r:id="rId23"/>
    <p:sldId id="271" r:id="rId24"/>
    <p:sldId id="281" r:id="rId25"/>
    <p:sldId id="282" r:id="rId26"/>
    <p:sldId id="283" r:id="rId27"/>
    <p:sldId id="284" r:id="rId28"/>
    <p:sldId id="285" r:id="rId29"/>
    <p:sldId id="286" r:id="rId30"/>
    <p:sldId id="289" r:id="rId31"/>
    <p:sldId id="287"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8"/>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46BD693-59D1-4ABD-B4BE-4E5C687FFDAF}" type="datetimeFigureOut">
              <a:rPr lang="ru-RU" smtClean="0"/>
              <a:t>25.10.2024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963181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6BD693-59D1-4ABD-B4BE-4E5C687FFDAF}" type="datetimeFigureOut">
              <a:rPr lang="ru-RU" smtClean="0"/>
              <a:t>25.10.2024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65662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715"/>
            <a:ext cx="1543050" cy="78009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2903" y="366715"/>
            <a:ext cx="4476750" cy="78009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6BD693-59D1-4ABD-B4BE-4E5C687FFDAF}" type="datetimeFigureOut">
              <a:rPr lang="ru-RU" smtClean="0"/>
              <a:t>25.10.2024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797442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6BD693-59D1-4ABD-B4BE-4E5C687FFDAF}" type="datetimeFigureOut">
              <a:rPr lang="ru-RU" smtClean="0"/>
              <a:t>25.10.2024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396196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4"/>
            <a:ext cx="7772400" cy="150018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46BD693-59D1-4ABD-B4BE-4E5C687FFDAF}" type="datetimeFigureOut">
              <a:rPr lang="ru-RU" smtClean="0"/>
              <a:t>25.10.2024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165981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429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5052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46BD693-59D1-4ABD-B4BE-4E5C687FFDAF}" type="datetimeFigureOut">
              <a:rPr lang="ru-RU" smtClean="0"/>
              <a:t>25.10.2024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1806624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8"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46BD693-59D1-4ABD-B4BE-4E5C687FFDAF}" type="datetimeFigureOut">
              <a:rPr lang="ru-RU" smtClean="0"/>
              <a:t>25.10.2024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971406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46BD693-59D1-4ABD-B4BE-4E5C687FFDAF}" type="datetimeFigureOut">
              <a:rPr lang="ru-RU" smtClean="0"/>
              <a:t>25.10.2024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120455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6BD693-59D1-4ABD-B4BE-4E5C687FFDAF}" type="datetimeFigureOut">
              <a:rPr lang="ru-RU" smtClean="0"/>
              <a:t>25.10.2024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211525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1"/>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46BD693-59D1-4ABD-B4BE-4E5C687FFDAF}" type="datetimeFigureOut">
              <a:rPr lang="ru-RU" smtClean="0"/>
              <a:t>25.10.2024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2006585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46BD693-59D1-4ABD-B4BE-4E5C687FFDAF}" type="datetimeFigureOut">
              <a:rPr lang="ru-RU" smtClean="0"/>
              <a:t>25.10.2024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D35502-3C19-4E93-BDC8-71793915A46C}" type="slidenum">
              <a:rPr lang="ru-RU" smtClean="0"/>
              <a:t>‹#›</a:t>
            </a:fld>
            <a:endParaRPr lang="ru-RU"/>
          </a:p>
        </p:txBody>
      </p:sp>
    </p:spTree>
    <p:extLst>
      <p:ext uri="{BB962C8B-B14F-4D97-AF65-F5344CB8AC3E}">
        <p14:creationId xmlns:p14="http://schemas.microsoft.com/office/powerpoint/2010/main" val="583501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1"/>
            <a:ext cx="21336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fld id="{346BD693-59D1-4ABD-B4BE-4E5C687FFDAF}" type="datetimeFigureOut">
              <a:rPr lang="ru-RU" smtClean="0"/>
              <a:t>25.10.2024</a:t>
            </a:fld>
            <a:endParaRPr lang="ru-RU"/>
          </a:p>
        </p:txBody>
      </p:sp>
      <p:sp>
        <p:nvSpPr>
          <p:cNvPr id="5" name="Нижний колонтитул 4"/>
          <p:cNvSpPr>
            <a:spLocks noGrp="1"/>
          </p:cNvSpPr>
          <p:nvPr>
            <p:ph type="ftr" sz="quarter" idx="3"/>
          </p:nvPr>
        </p:nvSpPr>
        <p:spPr>
          <a:xfrm>
            <a:off x="3124200" y="6356351"/>
            <a:ext cx="28956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4"/>
          </a:xfrm>
          <a:prstGeom prst="rect">
            <a:avLst/>
          </a:prstGeom>
        </p:spPr>
        <p:txBody>
          <a:bodyPr vert="horz" lIns="91440" tIns="45720" rIns="91440" bIns="45720" rtlCol="0" anchor="ctr"/>
          <a:lstStyle>
            <a:lvl1pPr algn="r">
              <a:defRPr sz="1200">
                <a:solidFill>
                  <a:schemeClr val="tx1">
                    <a:tint val="75000"/>
                  </a:schemeClr>
                </a:solidFill>
              </a:defRPr>
            </a:lvl1pPr>
          </a:lstStyle>
          <a:p>
            <a:fld id="{DCD35502-3C19-4E93-BDC8-71793915A46C}" type="slidenum">
              <a:rPr lang="ru-RU" smtClean="0"/>
              <a:t>‹#›</a:t>
            </a:fld>
            <a:endParaRPr lang="ru-RU"/>
          </a:p>
        </p:txBody>
      </p:sp>
    </p:spTree>
    <p:extLst>
      <p:ext uri="{BB962C8B-B14F-4D97-AF65-F5344CB8AC3E}">
        <p14:creationId xmlns:p14="http://schemas.microsoft.com/office/powerpoint/2010/main" val="3778117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jpe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jpe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1.jpe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4.jpe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1403648" y="980728"/>
            <a:ext cx="5383983" cy="2308324"/>
          </a:xfrm>
          <a:prstGeom prst="rect">
            <a:avLst/>
          </a:prstGeom>
          <a:noFill/>
        </p:spPr>
        <p:txBody>
          <a:bodyPr wrap="square" rtlCol="0">
            <a:spAutoFit/>
          </a:bodyPr>
          <a:lstStyle/>
          <a:p>
            <a:pPr algn="ctr"/>
            <a:r>
              <a:rPr lang="ru-RU" sz="3600" b="1" dirty="0" smtClean="0">
                <a:solidFill>
                  <a:schemeClr val="tx2">
                    <a:lumMod val="50000"/>
                  </a:schemeClr>
                </a:solidFill>
                <a:latin typeface="Palatino Linotype" panose="02040502050505030304" pitchFamily="18" charset="0"/>
                <a:cs typeface="Arial" panose="020B0604020202020204" pitchFamily="34" charset="0"/>
              </a:rPr>
              <a:t>ПРОЕКТ</a:t>
            </a:r>
          </a:p>
          <a:p>
            <a:pPr algn="ctr"/>
            <a:r>
              <a:rPr lang="ru-RU" sz="3600" b="1" dirty="0" smtClean="0">
                <a:solidFill>
                  <a:schemeClr val="tx2">
                    <a:lumMod val="50000"/>
                  </a:schemeClr>
                </a:solidFill>
                <a:latin typeface="Palatino Linotype" panose="02040502050505030304" pitchFamily="18" charset="0"/>
                <a:cs typeface="Arial" panose="020B0604020202020204" pitchFamily="34" charset="0"/>
              </a:rPr>
              <a:t>«Мы -  Россияне. Национальный русский костюм.»</a:t>
            </a:r>
            <a:endParaRPr lang="ru-RU" sz="3600" b="1" dirty="0">
              <a:solidFill>
                <a:schemeClr val="tx2">
                  <a:lumMod val="50000"/>
                </a:schemeClr>
              </a:solidFill>
              <a:latin typeface="Palatino Linotype" panose="02040502050505030304" pitchFamily="18" charset="0"/>
              <a:cs typeface="Arial" panose="020B0604020202020204" pitchFamily="34" charset="0"/>
            </a:endParaRPr>
          </a:p>
        </p:txBody>
      </p:sp>
      <p:pic>
        <p:nvPicPr>
          <p:cNvPr id="3" name="Рисунок 2"/>
          <p:cNvPicPr>
            <a:picLocks noChangeAspect="1"/>
          </p:cNvPicPr>
          <p:nvPr/>
        </p:nvPicPr>
        <p:blipFill rotWithShape="1">
          <a:blip r:embed="rId3">
            <a:extLst>
              <a:ext uri="{BEBA8EAE-BF5A-486C-A8C5-ECC9F3942E4B}">
                <a14:imgProps xmlns:a14="http://schemas.microsoft.com/office/drawing/2010/main">
                  <a14:imgLayer r:embed="rId4">
                    <a14:imgEffect>
                      <a14:backgroundRemoval t="286" b="100000" l="10000" r="90000"/>
                    </a14:imgEffect>
                  </a14:imgLayer>
                </a14:imgProps>
              </a:ext>
              <a:ext uri="{28A0092B-C50C-407E-A947-70E740481C1C}">
                <a14:useLocalDpi xmlns:a14="http://schemas.microsoft.com/office/drawing/2010/main" val="0"/>
              </a:ext>
            </a:extLst>
          </a:blip>
          <a:srcRect l="18314" r="24370"/>
          <a:stretch/>
        </p:blipFill>
        <p:spPr>
          <a:xfrm>
            <a:off x="-180528" y="1686537"/>
            <a:ext cx="2880320" cy="5025350"/>
          </a:xfrm>
          <a:prstGeom prst="rect">
            <a:avLst/>
          </a:prstGeom>
        </p:spPr>
      </p:pic>
      <p:pic>
        <p:nvPicPr>
          <p:cNvPr id="4" name="Рисунок 3"/>
          <p:cNvPicPr>
            <a:picLocks noChangeAspect="1"/>
          </p:cNvPicPr>
          <p:nvPr/>
        </p:nvPicPr>
        <p:blipFill rotWithShape="1">
          <a:blip r:embed="rId5">
            <a:extLst>
              <a:ext uri="{28A0092B-C50C-407E-A947-70E740481C1C}">
                <a14:useLocalDpi xmlns:a14="http://schemas.microsoft.com/office/drawing/2010/main" val="0"/>
              </a:ext>
            </a:extLst>
          </a:blip>
          <a:srcRect r="7225"/>
          <a:stretch/>
        </p:blipFill>
        <p:spPr>
          <a:xfrm>
            <a:off x="5915024" y="1844824"/>
            <a:ext cx="3190875" cy="4629894"/>
          </a:xfrm>
          <a:prstGeom prst="rect">
            <a:avLst/>
          </a:prstGeom>
        </p:spPr>
      </p:pic>
    </p:spTree>
    <p:extLst>
      <p:ext uri="{BB962C8B-B14F-4D97-AF65-F5344CB8AC3E}">
        <p14:creationId xmlns:p14="http://schemas.microsoft.com/office/powerpoint/2010/main" val="310184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30309"/>
            <a:ext cx="7117711" cy="7100405"/>
          </a:xfrm>
          <a:prstGeom prst="rect">
            <a:avLst/>
          </a:prstGeom>
          <a:noFill/>
        </p:spPr>
        <p:txBody>
          <a:bodyPr wrap="square" rtlCol="0">
            <a:spAutoFit/>
          </a:bodyPr>
          <a:lstStyle/>
          <a:p>
            <a:pPr lvl="0" algn="just">
              <a:lnSpc>
                <a:spcPct val="115000"/>
              </a:lnSpc>
            </a:pPr>
            <a:r>
              <a:rPr lang="ru-RU" sz="1600" dirty="0">
                <a:solidFill>
                  <a:prstClr val="black"/>
                </a:solidFill>
                <a:latin typeface="Times New Roman" panose="02020603050405020304" pitchFamily="18" charset="0"/>
                <a:ea typeface="Calibri"/>
                <a:cs typeface="Times New Roman" panose="02020603050405020304" pitchFamily="18" charset="0"/>
              </a:rPr>
              <a:t>Средства реализации.</a:t>
            </a:r>
          </a:p>
          <a:p>
            <a:pPr lvl="0" algn="just">
              <a:lnSpc>
                <a:spcPct val="115000"/>
              </a:lnSpc>
            </a:pPr>
            <a:r>
              <a:rPr lang="ru-RU" sz="1600" dirty="0">
                <a:solidFill>
                  <a:prstClr val="black"/>
                </a:solidFill>
                <a:latin typeface="Times New Roman" panose="02020603050405020304" pitchFamily="18" charset="0"/>
                <a:ea typeface="Calibri"/>
                <a:cs typeface="Times New Roman" panose="02020603050405020304" pitchFamily="18" charset="0"/>
              </a:rPr>
              <a:t> </a:t>
            </a:r>
            <a:r>
              <a:rPr lang="ru-RU" sz="1600" u="sng" dirty="0">
                <a:solidFill>
                  <a:prstClr val="black"/>
                </a:solidFill>
                <a:latin typeface="Times New Roman" panose="02020603050405020304" pitchFamily="18" charset="0"/>
                <a:ea typeface="Calibri"/>
                <a:cs typeface="Times New Roman" panose="02020603050405020304" pitchFamily="18" charset="0"/>
              </a:rPr>
              <a:t>Наглядные</a:t>
            </a:r>
            <a:r>
              <a:rPr lang="ru-RU" sz="1600" dirty="0">
                <a:solidFill>
                  <a:prstClr val="black"/>
                </a:solidFill>
                <a:latin typeface="Times New Roman" panose="02020603050405020304" pitchFamily="18" charset="0"/>
                <a:ea typeface="Calibri"/>
                <a:cs typeface="Times New Roman" panose="02020603050405020304" pitchFamily="18" charset="0"/>
              </a:rPr>
              <a:t>: демонстрационные </a:t>
            </a:r>
            <a:r>
              <a:rPr lang="ru-RU" sz="1600" u="sng" dirty="0">
                <a:solidFill>
                  <a:prstClr val="black"/>
                </a:solidFill>
                <a:latin typeface="Times New Roman" panose="02020603050405020304" pitchFamily="18" charset="0"/>
                <a:ea typeface="Calibri"/>
                <a:cs typeface="Times New Roman" panose="02020603050405020304" pitchFamily="18" charset="0"/>
              </a:rPr>
              <a:t>материалы</a:t>
            </a:r>
            <a:r>
              <a:rPr lang="ru-RU" sz="1600" dirty="0">
                <a:solidFill>
                  <a:prstClr val="black"/>
                </a:solidFill>
                <a:latin typeface="Times New Roman" panose="02020603050405020304" pitchFamily="18" charset="0"/>
                <a:ea typeface="Calibri"/>
                <a:cs typeface="Times New Roman" panose="02020603050405020304" pitchFamily="18" charset="0"/>
              </a:rPr>
              <a:t>: куклы в </a:t>
            </a:r>
            <a:r>
              <a:rPr lang="ru-RU" sz="1600" b="1" dirty="0">
                <a:solidFill>
                  <a:prstClr val="black"/>
                </a:solidFill>
                <a:latin typeface="Times New Roman" panose="02020603050405020304" pitchFamily="18" charset="0"/>
                <a:ea typeface="Calibri"/>
                <a:cs typeface="Times New Roman" panose="02020603050405020304" pitchFamily="18" charset="0"/>
              </a:rPr>
              <a:t>русских национальных костюмах</a:t>
            </a:r>
            <a:r>
              <a:rPr lang="ru-RU" sz="1600" dirty="0">
                <a:solidFill>
                  <a:prstClr val="black"/>
                </a:solidFill>
                <a:latin typeface="Times New Roman" panose="02020603050405020304" pitchFamily="18" charset="0"/>
                <a:ea typeface="Calibri"/>
                <a:cs typeface="Times New Roman" panose="02020603050405020304" pitchFamily="18" charset="0"/>
              </a:rPr>
              <a:t>, иллюстрации народных </a:t>
            </a:r>
            <a:r>
              <a:rPr lang="ru-RU" sz="1600" b="1" dirty="0">
                <a:solidFill>
                  <a:prstClr val="black"/>
                </a:solidFill>
                <a:latin typeface="Times New Roman" panose="02020603050405020304" pitchFamily="18" charset="0"/>
                <a:ea typeface="Calibri"/>
                <a:cs typeface="Times New Roman" panose="02020603050405020304" pitchFamily="18" charset="0"/>
              </a:rPr>
              <a:t>костюмов</a:t>
            </a:r>
            <a:r>
              <a:rPr lang="ru-RU" sz="1600" dirty="0">
                <a:solidFill>
                  <a:prstClr val="black"/>
                </a:solidFill>
                <a:latin typeface="Times New Roman" panose="02020603050405020304" pitchFamily="18" charset="0"/>
                <a:ea typeface="Calibri"/>
                <a:cs typeface="Times New Roman" panose="02020603050405020304" pitchFamily="18" charset="0"/>
              </a:rPr>
              <a:t>, образец педагогического рисунка; </a:t>
            </a:r>
            <a:endParaRPr lang="ru-RU" sz="1600" dirty="0" smtClean="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spcAft>
                <a:spcPts val="0"/>
              </a:spcAft>
            </a:pPr>
            <a:r>
              <a:rPr lang="ru-RU" sz="1600" u="sng" dirty="0">
                <a:latin typeface="Times New Roman" panose="02020603050405020304" pitchFamily="18" charset="0"/>
                <a:ea typeface="Calibri"/>
                <a:cs typeface="Times New Roman" panose="02020603050405020304" pitchFamily="18" charset="0"/>
              </a:rPr>
              <a:t>вербальные</a:t>
            </a:r>
            <a:r>
              <a:rPr lang="ru-RU" sz="1600" dirty="0">
                <a:latin typeface="Times New Roman" panose="02020603050405020304" pitchFamily="18" charset="0"/>
                <a:ea typeface="Calibri"/>
                <a:cs typeface="Times New Roman" panose="02020603050405020304" pitchFamily="18" charset="0"/>
              </a:rPr>
              <a:t>: стихи; </a:t>
            </a:r>
          </a:p>
          <a:p>
            <a:pPr algn="just">
              <a:lnSpc>
                <a:spcPct val="115000"/>
              </a:lnSpc>
              <a:spcAft>
                <a:spcPts val="0"/>
              </a:spcAft>
            </a:pPr>
            <a:r>
              <a:rPr lang="ru-RU" sz="1600" u="sng" dirty="0">
                <a:latin typeface="Times New Roman" panose="02020603050405020304" pitchFamily="18" charset="0"/>
                <a:ea typeface="Calibri"/>
                <a:cs typeface="Times New Roman" panose="02020603050405020304" pitchFamily="18" charset="0"/>
              </a:rPr>
              <a:t>художественные</a:t>
            </a:r>
            <a:r>
              <a:rPr lang="ru-RU" sz="1600" dirty="0">
                <a:latin typeface="Times New Roman" panose="02020603050405020304" pitchFamily="18" charset="0"/>
                <a:ea typeface="Calibri"/>
                <a:cs typeface="Times New Roman" panose="02020603050405020304" pitchFamily="18" charset="0"/>
              </a:rPr>
              <a:t>: эскизы кукол в народных </a:t>
            </a:r>
            <a:r>
              <a:rPr lang="ru-RU" sz="1600" b="1" dirty="0">
                <a:latin typeface="Times New Roman" panose="02020603050405020304" pitchFamily="18" charset="0"/>
                <a:ea typeface="Calibri"/>
                <a:cs typeface="Times New Roman" panose="02020603050405020304" pitchFamily="18" charset="0"/>
              </a:rPr>
              <a:t>костюмах</a:t>
            </a:r>
            <a:r>
              <a:rPr lang="ru-RU" sz="1600" dirty="0">
                <a:latin typeface="Times New Roman" panose="02020603050405020304" pitchFamily="18" charset="0"/>
                <a:ea typeface="Calibri"/>
                <a:cs typeface="Times New Roman" panose="02020603050405020304" pitchFamily="18" charset="0"/>
              </a:rPr>
              <a:t>; </a:t>
            </a:r>
          </a:p>
          <a:p>
            <a:pPr algn="just">
              <a:lnSpc>
                <a:spcPct val="115000"/>
              </a:lnSpc>
              <a:spcAft>
                <a:spcPts val="0"/>
              </a:spcAft>
            </a:pPr>
            <a:r>
              <a:rPr lang="ru-RU" sz="1600" u="sng" dirty="0">
                <a:latin typeface="Times New Roman" panose="02020603050405020304" pitchFamily="18" charset="0"/>
                <a:ea typeface="Calibri"/>
                <a:cs typeface="Times New Roman" panose="02020603050405020304" pitchFamily="18" charset="0"/>
              </a:rPr>
              <a:t>мультимедийные</a:t>
            </a:r>
            <a:r>
              <a:rPr lang="ru-RU" sz="1600" dirty="0">
                <a:latin typeface="Times New Roman" panose="02020603050405020304" pitchFamily="18" charset="0"/>
                <a:ea typeface="Calibri"/>
                <a:cs typeface="Times New Roman" panose="02020603050405020304" pitchFamily="18" charset="0"/>
              </a:rPr>
              <a:t>: презентация  </a:t>
            </a:r>
            <a:r>
              <a:rPr lang="ru-RU" sz="1600" i="1" dirty="0">
                <a:latin typeface="Times New Roman" panose="02020603050405020304" pitchFamily="18" charset="0"/>
                <a:ea typeface="Calibri"/>
                <a:cs typeface="Times New Roman" panose="02020603050405020304" pitchFamily="18" charset="0"/>
              </a:rPr>
              <a:t>«</a:t>
            </a:r>
            <a:r>
              <a:rPr lang="ru-RU" sz="1600" b="1" i="1" dirty="0">
                <a:latin typeface="Times New Roman" panose="02020603050405020304" pitchFamily="18" charset="0"/>
                <a:ea typeface="Calibri"/>
                <a:cs typeface="Times New Roman" panose="02020603050405020304" pitchFamily="18" charset="0"/>
              </a:rPr>
              <a:t>Русский народный костюм</a:t>
            </a:r>
            <a:r>
              <a:rPr lang="ru-RU" sz="1600" i="1" dirty="0">
                <a:latin typeface="Times New Roman" panose="02020603050405020304" pitchFamily="18" charset="0"/>
                <a:ea typeface="Calibri"/>
                <a:cs typeface="Times New Roman" panose="02020603050405020304" pitchFamily="18" charset="0"/>
              </a:rPr>
              <a:t>»</a:t>
            </a:r>
            <a:r>
              <a:rPr lang="ru-RU" sz="1600" dirty="0">
                <a:latin typeface="Times New Roman" panose="02020603050405020304" pitchFamily="18" charset="0"/>
                <a:ea typeface="Calibri"/>
                <a:cs typeface="Times New Roman" panose="02020603050405020304" pitchFamily="18" charset="0"/>
              </a:rPr>
              <a:t>;</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a:t>
            </a:r>
            <a:r>
              <a:rPr lang="ru-RU" sz="1600" u="sng" dirty="0">
                <a:latin typeface="Times New Roman" panose="02020603050405020304" pitchFamily="18" charset="0"/>
                <a:ea typeface="Calibri"/>
                <a:cs typeface="Times New Roman" panose="02020603050405020304" pitchFamily="18" charset="0"/>
              </a:rPr>
              <a:t>аудиозапись</a:t>
            </a:r>
            <a:r>
              <a:rPr lang="ru-RU" sz="1600" dirty="0">
                <a:latin typeface="Times New Roman" panose="02020603050405020304" pitchFamily="18" charset="0"/>
                <a:ea typeface="Calibri"/>
                <a:cs typeface="Times New Roman" panose="02020603050405020304" pitchFamily="18" charset="0"/>
              </a:rPr>
              <a:t>: песни казаков.</a:t>
            </a:r>
          </a:p>
          <a:p>
            <a:pPr algn="just">
              <a:lnSpc>
                <a:spcPct val="115000"/>
              </a:lnSpc>
              <a:spcAft>
                <a:spcPts val="0"/>
              </a:spcAft>
            </a:pPr>
            <a:r>
              <a:rPr lang="ru-RU" sz="1600" u="sng" dirty="0">
                <a:latin typeface="Times New Roman" panose="02020603050405020304" pitchFamily="18" charset="0"/>
                <a:ea typeface="Calibri"/>
                <a:cs typeface="Times New Roman" panose="02020603050405020304" pitchFamily="18" charset="0"/>
              </a:rPr>
              <a:t>Оборудование</a:t>
            </a:r>
            <a:r>
              <a:rPr lang="ru-RU" sz="1600" dirty="0">
                <a:latin typeface="Times New Roman" panose="02020603050405020304" pitchFamily="18" charset="0"/>
                <a:ea typeface="Calibri"/>
                <a:cs typeface="Times New Roman" panose="02020603050405020304" pitchFamily="18" charset="0"/>
              </a:rPr>
              <a:t>: для </a:t>
            </a:r>
            <a:r>
              <a:rPr lang="ru-RU" sz="1600" u="sng" dirty="0">
                <a:latin typeface="Times New Roman" panose="02020603050405020304" pitchFamily="18" charset="0"/>
                <a:ea typeface="Calibri"/>
                <a:cs typeface="Times New Roman" panose="02020603050405020304" pitchFamily="18" charset="0"/>
              </a:rPr>
              <a:t>воспитателя</a:t>
            </a:r>
            <a:r>
              <a:rPr lang="ru-RU" sz="1600" dirty="0">
                <a:latin typeface="Times New Roman" panose="02020603050405020304" pitchFamily="18" charset="0"/>
                <a:ea typeface="Calibri"/>
                <a:cs typeface="Times New Roman" panose="02020603050405020304" pitchFamily="18" charset="0"/>
              </a:rPr>
              <a:t>: указка, ноутбук, презентация </a:t>
            </a:r>
            <a:r>
              <a:rPr lang="ru-RU" sz="1600" i="1" dirty="0">
                <a:latin typeface="Times New Roman" panose="02020603050405020304" pitchFamily="18" charset="0"/>
                <a:ea typeface="Calibri"/>
                <a:cs typeface="Times New Roman" panose="02020603050405020304" pitchFamily="18" charset="0"/>
              </a:rPr>
              <a:t>«</a:t>
            </a:r>
            <a:r>
              <a:rPr lang="ru-RU" sz="1600" b="1" i="1" dirty="0">
                <a:latin typeface="Times New Roman" panose="02020603050405020304" pitchFamily="18" charset="0"/>
                <a:ea typeface="Calibri"/>
                <a:cs typeface="Times New Roman" panose="02020603050405020304" pitchFamily="18" charset="0"/>
              </a:rPr>
              <a:t>Русский народный костюм</a:t>
            </a:r>
            <a:r>
              <a:rPr lang="ru-RU" sz="1600" i="1" dirty="0">
                <a:latin typeface="Times New Roman" panose="02020603050405020304" pitchFamily="18" charset="0"/>
                <a:ea typeface="Calibri"/>
                <a:cs typeface="Times New Roman" panose="02020603050405020304" pitchFamily="18" charset="0"/>
              </a:rPr>
              <a:t>»</a:t>
            </a:r>
            <a:r>
              <a:rPr lang="ru-RU" sz="1600" dirty="0">
                <a:latin typeface="Times New Roman" panose="02020603050405020304" pitchFamily="18" charset="0"/>
                <a:ea typeface="Calibri"/>
                <a:cs typeface="Times New Roman" panose="02020603050405020304" pitchFamily="18" charset="0"/>
              </a:rPr>
              <a:t>; образцы рисунков с национальными русскими костюмами.</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для </a:t>
            </a:r>
            <a:r>
              <a:rPr lang="ru-RU" sz="1600" u="sng" dirty="0">
                <a:latin typeface="Times New Roman" panose="02020603050405020304" pitchFamily="18" charset="0"/>
                <a:ea typeface="Calibri"/>
                <a:cs typeface="Times New Roman" panose="02020603050405020304" pitchFamily="18" charset="0"/>
              </a:rPr>
              <a:t>детей</a:t>
            </a:r>
            <a:r>
              <a:rPr lang="ru-RU" sz="1600" dirty="0">
                <a:latin typeface="Times New Roman" panose="02020603050405020304" pitchFamily="18" charset="0"/>
                <a:ea typeface="Calibri"/>
                <a:cs typeface="Times New Roman" panose="02020603050405020304" pitchFamily="18" charset="0"/>
              </a:rPr>
              <a:t>: листы бумаги в формате А4 с </a:t>
            </a:r>
            <a:r>
              <a:rPr lang="ru-RU" sz="1600" b="1" dirty="0">
                <a:latin typeface="Times New Roman" panose="02020603050405020304" pitchFamily="18" charset="0"/>
                <a:ea typeface="Calibri"/>
                <a:cs typeface="Times New Roman" panose="02020603050405020304" pitchFamily="18" charset="0"/>
              </a:rPr>
              <a:t>нарисованным силуэтом людей в национальных русских костюмах</a:t>
            </a:r>
            <a:r>
              <a:rPr lang="ru-RU" sz="1600" dirty="0">
                <a:latin typeface="Times New Roman" panose="02020603050405020304" pitchFamily="18" charset="0"/>
                <a:ea typeface="Calibri"/>
                <a:cs typeface="Times New Roman" panose="02020603050405020304" pitchFamily="18" charset="0"/>
              </a:rPr>
              <a:t>, цветные карандаши.</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Предварительная работа. Рассматривание иллюстраций к сказкам, на которых изображены герои в </a:t>
            </a:r>
            <a:r>
              <a:rPr lang="ru-RU" sz="1600" b="1" dirty="0">
                <a:latin typeface="Times New Roman" panose="02020603050405020304" pitchFamily="18" charset="0"/>
                <a:ea typeface="Calibri"/>
                <a:cs typeface="Times New Roman" panose="02020603050405020304" pitchFamily="18" charset="0"/>
              </a:rPr>
              <a:t>русских народных костюмах</a:t>
            </a:r>
            <a:r>
              <a:rPr lang="ru-RU" sz="1600" dirty="0">
                <a:latin typeface="Times New Roman" panose="02020603050405020304" pitchFamily="18" charset="0"/>
                <a:ea typeface="Calibri"/>
                <a:cs typeface="Times New Roman" panose="02020603050405020304" pitchFamily="18" charset="0"/>
              </a:rPr>
              <a:t>. Беседа об </a:t>
            </a:r>
            <a:r>
              <a:rPr lang="ru-RU" sz="1600" b="1" dirty="0">
                <a:latin typeface="Times New Roman" panose="02020603050405020304" pitchFamily="18" charset="0"/>
                <a:ea typeface="Calibri"/>
                <a:cs typeface="Times New Roman" panose="02020603050405020304" pitchFamily="18" charset="0"/>
              </a:rPr>
              <a:t>истории русского народного костюма</a:t>
            </a:r>
            <a:r>
              <a:rPr lang="ru-RU" sz="1600" dirty="0">
                <a:latin typeface="Times New Roman" panose="02020603050405020304" pitchFamily="18" charset="0"/>
                <a:ea typeface="Calibri"/>
                <a:cs typeface="Times New Roman" panose="02020603050405020304" pitchFamily="18" charset="0"/>
              </a:rPr>
              <a:t>.</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Организационная структура занятия</a:t>
            </a:r>
          </a:p>
          <a:p>
            <a:pPr algn="just">
              <a:lnSpc>
                <a:spcPct val="115000"/>
              </a:lnSpc>
              <a:spcAft>
                <a:spcPts val="0"/>
              </a:spcAft>
            </a:pPr>
            <a:r>
              <a:rPr lang="ru-RU" sz="1600" dirty="0" err="1">
                <a:latin typeface="Times New Roman" panose="02020603050405020304" pitchFamily="18" charset="0"/>
                <a:ea typeface="Calibri"/>
                <a:cs typeface="Times New Roman" panose="02020603050405020304" pitchFamily="18" charset="0"/>
              </a:rPr>
              <a:t>I.Ведение</a:t>
            </a:r>
            <a:r>
              <a:rPr lang="ru-RU" sz="1600" dirty="0">
                <a:latin typeface="Times New Roman" panose="02020603050405020304" pitchFamily="18" charset="0"/>
                <a:ea typeface="Calibri"/>
                <a:cs typeface="Times New Roman" panose="02020603050405020304" pitchFamily="18" charset="0"/>
              </a:rPr>
              <a:t> в </a:t>
            </a:r>
            <a:r>
              <a:rPr lang="ru-RU" sz="1600" b="1" dirty="0">
                <a:latin typeface="Times New Roman" panose="02020603050405020304" pitchFamily="18" charset="0"/>
                <a:ea typeface="Calibri"/>
                <a:cs typeface="Times New Roman" panose="02020603050405020304" pitchFamily="18" charset="0"/>
              </a:rPr>
              <a:t>тему</a:t>
            </a:r>
            <a:r>
              <a:rPr lang="ru-RU" sz="1600" dirty="0">
                <a:latin typeface="Times New Roman" panose="02020603050405020304" pitchFamily="18" charset="0"/>
                <a:ea typeface="Calibri"/>
                <a:cs typeface="Times New Roman" panose="02020603050405020304" pitchFamily="18" charset="0"/>
              </a:rPr>
              <a:t>.</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Воспитатель предлагает детям вспомнить, как одевались люди древней Руси, затем напоминает, что мальчики ходили в рубахе с поясов, онучах, лаптях, поярковой шапке с отворотом</a:t>
            </a:r>
            <a:r>
              <a:rPr lang="ru-RU" sz="1600" dirty="0" smtClean="0">
                <a:latin typeface="Times New Roman" panose="02020603050405020304" pitchFamily="18" charset="0"/>
                <a:ea typeface="Calibri"/>
                <a:cs typeface="Times New Roman" panose="02020603050405020304" pitchFamily="18" charset="0"/>
              </a:rPr>
              <a:t>.</a:t>
            </a:r>
          </a:p>
          <a:p>
            <a:pPr algn="just">
              <a:lnSpc>
                <a:spcPct val="115000"/>
              </a:lnSpc>
              <a:spcAft>
                <a:spcPts val="0"/>
              </a:spcAft>
            </a:pPr>
            <a:r>
              <a:rPr lang="ru-RU" sz="1600" dirty="0">
                <a:latin typeface="Times New Roman"/>
                <a:ea typeface="Calibri"/>
                <a:cs typeface="Times New Roman"/>
              </a:rPr>
              <a:t>- Давайте посмотрим, как одевались люди. Какими они были? Как украшались? Давайте узнаем об этом.</a:t>
            </a:r>
            <a:endParaRPr lang="ru-RU" sz="1200" dirty="0">
              <a:ea typeface="Calibri"/>
              <a:cs typeface="Times New Roman"/>
            </a:endParaRPr>
          </a:p>
          <a:p>
            <a:pPr algn="just">
              <a:lnSpc>
                <a:spcPct val="115000"/>
              </a:lnSpc>
              <a:spcAft>
                <a:spcPts val="0"/>
              </a:spcAft>
            </a:pPr>
            <a:endParaRPr lang="ru-RU" sz="1600" dirty="0">
              <a:latin typeface="Times New Roman" panose="02020603050405020304" pitchFamily="18" charset="0"/>
              <a:ea typeface="Calibri"/>
              <a:cs typeface="Times New Roman" panose="02020603050405020304" pitchFamily="18" charset="0"/>
            </a:endParaRPr>
          </a:p>
          <a:p>
            <a:pPr lvl="0" algn="just">
              <a:lnSpc>
                <a:spcPct val="115000"/>
              </a:lnSpc>
            </a:pPr>
            <a:endParaRPr lang="ru-RU" sz="1200" dirty="0">
              <a:solidFill>
                <a:prstClr val="black"/>
              </a:solidFill>
              <a:ea typeface="Calibri"/>
              <a:cs typeface="Times New Roman"/>
            </a:endParaRPr>
          </a:p>
        </p:txBody>
      </p:sp>
    </p:spTree>
    <p:extLst>
      <p:ext uri="{BB962C8B-B14F-4D97-AF65-F5344CB8AC3E}">
        <p14:creationId xmlns:p14="http://schemas.microsoft.com/office/powerpoint/2010/main" val="1387659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30309"/>
            <a:ext cx="7117711" cy="6852645"/>
          </a:xfrm>
          <a:prstGeom prst="rect">
            <a:avLst/>
          </a:prstGeom>
          <a:noFill/>
        </p:spPr>
        <p:txBody>
          <a:bodyPr wrap="square" rtlCol="0">
            <a:spAutoFit/>
          </a:bodyPr>
          <a:lstStyle/>
          <a:p>
            <a:pPr algn="just">
              <a:lnSpc>
                <a:spcPct val="115000"/>
              </a:lnSpc>
              <a:spcAft>
                <a:spcPts val="0"/>
              </a:spcAft>
            </a:pPr>
            <a:r>
              <a:rPr lang="ru-RU" sz="1600" dirty="0">
                <a:latin typeface="Times New Roman"/>
                <a:ea typeface="Calibri"/>
                <a:cs typeface="Times New Roman"/>
              </a:rPr>
              <a:t>II. Познавательная деятельность.</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1. Познавательно-информационная беседа. История русского костюма.</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Воспитатель показывает слайды и кукол в </a:t>
            </a:r>
            <a:r>
              <a:rPr lang="ru-RU" sz="1600" b="1" dirty="0">
                <a:latin typeface="Times New Roman"/>
                <a:ea typeface="Calibri"/>
                <a:cs typeface="Times New Roman"/>
              </a:rPr>
              <a:t>национальных русских костюмах</a:t>
            </a:r>
            <a:r>
              <a:rPr lang="ru-RU" sz="1600" dirty="0">
                <a:latin typeface="Times New Roman"/>
                <a:ea typeface="Calibri"/>
                <a:cs typeface="Times New Roman"/>
              </a:rPr>
              <a:t>, на фоне звучит аудиозапись песен казаков.</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2. Словесно-иллюстрированный рассказ. Народный русский </a:t>
            </a:r>
            <a:r>
              <a:rPr lang="ru-RU" sz="1600" b="1" dirty="0">
                <a:latin typeface="Times New Roman"/>
                <a:ea typeface="Calibri"/>
                <a:cs typeface="Times New Roman"/>
              </a:rPr>
              <a:t>костюм</a:t>
            </a:r>
            <a:r>
              <a:rPr lang="ru-RU" sz="1600" dirty="0">
                <a:latin typeface="Times New Roman"/>
                <a:ea typeface="Calibri"/>
                <a:cs typeface="Times New Roman"/>
              </a:rPr>
              <a:t>.</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Традиционный костюм мужчины славянского рода состоял из следующих основных частей:</a:t>
            </a:r>
            <a:endParaRPr lang="ru-RU" sz="1600" dirty="0">
              <a:ea typeface="Calibri"/>
              <a:cs typeface="Times New Roman"/>
            </a:endParaRPr>
          </a:p>
          <a:p>
            <a:pPr marL="342900" lvl="0" indent="-342900" algn="just">
              <a:lnSpc>
                <a:spcPct val="115000"/>
              </a:lnSpc>
              <a:spcAft>
                <a:spcPts val="0"/>
              </a:spcAft>
              <a:buSzPts val="1000"/>
              <a:buFont typeface="Symbol"/>
              <a:buChar char=""/>
              <a:tabLst>
                <a:tab pos="457200" algn="l"/>
              </a:tabLst>
            </a:pPr>
            <a:r>
              <a:rPr lang="ru-RU" sz="1600" dirty="0">
                <a:latin typeface="Times New Roman"/>
                <a:ea typeface="Calibri"/>
                <a:cs typeface="Times New Roman"/>
              </a:rPr>
              <a:t>Простой рубахи;</a:t>
            </a:r>
            <a:endParaRPr lang="ru-RU" sz="1600" dirty="0">
              <a:ea typeface="Calibri"/>
              <a:cs typeface="Times New Roman"/>
            </a:endParaRPr>
          </a:p>
          <a:p>
            <a:pPr marL="342900" lvl="0" indent="-342900" algn="just">
              <a:lnSpc>
                <a:spcPct val="115000"/>
              </a:lnSpc>
              <a:spcAft>
                <a:spcPts val="0"/>
              </a:spcAft>
              <a:buSzPts val="1000"/>
              <a:buFont typeface="Symbol"/>
              <a:buChar char=""/>
              <a:tabLst>
                <a:tab pos="457200" algn="l"/>
              </a:tabLst>
            </a:pPr>
            <a:r>
              <a:rPr lang="ru-RU" sz="1600" dirty="0">
                <a:latin typeface="Times New Roman"/>
                <a:ea typeface="Calibri"/>
                <a:cs typeface="Times New Roman"/>
              </a:rPr>
              <a:t>Порток или штанов;</a:t>
            </a:r>
            <a:endParaRPr lang="ru-RU" sz="1600" dirty="0">
              <a:ea typeface="Calibri"/>
              <a:cs typeface="Times New Roman"/>
            </a:endParaRPr>
          </a:p>
          <a:p>
            <a:pPr marL="342900" lvl="0" indent="-342900" algn="just">
              <a:lnSpc>
                <a:spcPct val="115000"/>
              </a:lnSpc>
              <a:spcAft>
                <a:spcPts val="0"/>
              </a:spcAft>
              <a:buSzPts val="1000"/>
              <a:buFont typeface="Symbol"/>
              <a:buChar char=""/>
              <a:tabLst>
                <a:tab pos="457200" algn="l"/>
              </a:tabLst>
            </a:pPr>
            <a:r>
              <a:rPr lang="ru-RU" sz="1600" dirty="0">
                <a:latin typeface="Times New Roman"/>
                <a:ea typeface="Calibri"/>
                <a:cs typeface="Times New Roman"/>
              </a:rPr>
              <a:t>Свитки или кафтана.</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Как правило, эта одежда была льняной или шерстяной. Рубаха шилась </a:t>
            </a:r>
            <a:r>
              <a:rPr lang="ru-RU" sz="1600" dirty="0" err="1">
                <a:latin typeface="Times New Roman"/>
                <a:ea typeface="Calibri"/>
                <a:cs typeface="Times New Roman"/>
              </a:rPr>
              <a:t>туникообразного</a:t>
            </a:r>
            <a:r>
              <a:rPr lang="ru-RU" sz="1600" dirty="0">
                <a:latin typeface="Times New Roman"/>
                <a:ea typeface="Calibri"/>
                <a:cs typeface="Times New Roman"/>
              </a:rPr>
              <a:t> вида, с длинными рукавами. К рубахе обязательно полагался пояс, которым владелец подвязывался. Штаны отличались узким кроем и длиной до щиколоток. Для того чтобы они не спадали, использовалась специальная бечёвка, называемая пояском. Рубаху и штаны без верхней одежды носили преимущественно в тёплое время года. Если холодало, то приходилось надевать свитку или кафтан. </a:t>
            </a:r>
            <a:endParaRPr lang="ru-RU" sz="1600" dirty="0" smtClean="0">
              <a:latin typeface="Times New Roman"/>
              <a:ea typeface="Calibri"/>
              <a:cs typeface="Times New Roman"/>
            </a:endParaRPr>
          </a:p>
          <a:p>
            <a:pPr algn="just">
              <a:lnSpc>
                <a:spcPct val="115000"/>
              </a:lnSpc>
              <a:spcAft>
                <a:spcPts val="0"/>
              </a:spcAft>
            </a:pPr>
            <a:r>
              <a:rPr lang="ru-RU" sz="1600" dirty="0">
                <a:latin typeface="Times New Roman"/>
                <a:ea typeface="Calibri"/>
                <a:cs typeface="Times New Roman"/>
              </a:rPr>
              <a:t>Хотя славянки не носили штанов, самой распространённой частью из гардероба была длинная рубаха. В отличие от мужских повседневных вещей, женские рубахи часто украшались следующими элементами:</a:t>
            </a:r>
            <a:endParaRPr lang="ru-RU" sz="1200" dirty="0">
              <a:ea typeface="Calibri"/>
              <a:cs typeface="Times New Roman"/>
            </a:endParaRPr>
          </a:p>
          <a:p>
            <a:pPr marL="342900" lvl="0" indent="-342900" algn="just">
              <a:lnSpc>
                <a:spcPct val="115000"/>
              </a:lnSpc>
              <a:spcAft>
                <a:spcPts val="0"/>
              </a:spcAft>
              <a:buSzPts val="1000"/>
              <a:buFont typeface="Symbol"/>
              <a:buChar char=""/>
              <a:tabLst>
                <a:tab pos="457200" algn="l"/>
              </a:tabLst>
            </a:pPr>
            <a:r>
              <a:rPr lang="ru-RU" sz="1600" dirty="0">
                <a:latin typeface="Times New Roman"/>
                <a:ea typeface="Calibri"/>
                <a:cs typeface="Times New Roman"/>
              </a:rPr>
              <a:t>Различной вышивкой;</a:t>
            </a:r>
            <a:endParaRPr lang="ru-RU" sz="1200" dirty="0">
              <a:ea typeface="Calibri"/>
              <a:cs typeface="Times New Roman"/>
            </a:endParaRPr>
          </a:p>
          <a:p>
            <a:pPr marL="342900" lvl="0" indent="-342900" algn="just">
              <a:lnSpc>
                <a:spcPct val="115000"/>
              </a:lnSpc>
              <a:spcAft>
                <a:spcPts val="0"/>
              </a:spcAft>
              <a:buSzPts val="1000"/>
              <a:buFont typeface="Symbol"/>
              <a:buChar char=""/>
              <a:tabLst>
                <a:tab pos="457200" algn="l"/>
              </a:tabLst>
            </a:pPr>
            <a:r>
              <a:rPr lang="ru-RU" sz="1600" dirty="0">
                <a:latin typeface="Times New Roman"/>
                <a:ea typeface="Calibri"/>
                <a:cs typeface="Times New Roman"/>
              </a:rPr>
              <a:t>Тесьмой;</a:t>
            </a:r>
            <a:endParaRPr lang="ru-RU" sz="1200" dirty="0">
              <a:ea typeface="Calibri"/>
              <a:cs typeface="Times New Roman"/>
            </a:endParaRPr>
          </a:p>
          <a:p>
            <a:pPr marL="342900" lvl="0" indent="-342900" algn="just">
              <a:lnSpc>
                <a:spcPct val="115000"/>
              </a:lnSpc>
              <a:spcAft>
                <a:spcPts val="0"/>
              </a:spcAft>
              <a:buSzPts val="1000"/>
              <a:buFont typeface="Symbol"/>
              <a:buChar char=""/>
              <a:tabLst>
                <a:tab pos="457200" algn="l"/>
              </a:tabLst>
            </a:pPr>
            <a:r>
              <a:rPr lang="ru-RU" sz="1600" dirty="0">
                <a:latin typeface="Times New Roman"/>
                <a:ea typeface="Calibri"/>
                <a:cs typeface="Times New Roman"/>
              </a:rPr>
              <a:t>Сценами из жизни или мифологическими птицами и животными.</a:t>
            </a:r>
            <a:endParaRPr lang="ru-RU" sz="1200" dirty="0">
              <a:ea typeface="Calibri"/>
              <a:cs typeface="Times New Roman"/>
            </a:endParaRPr>
          </a:p>
          <a:p>
            <a:pPr algn="just">
              <a:lnSpc>
                <a:spcPct val="115000"/>
              </a:lnSpc>
              <a:spcAft>
                <a:spcPts val="0"/>
              </a:spcAft>
            </a:pPr>
            <a:endParaRPr lang="ru-RU" sz="1600" dirty="0">
              <a:ea typeface="Calibri"/>
              <a:cs typeface="Times New Roman"/>
            </a:endParaRPr>
          </a:p>
        </p:txBody>
      </p:sp>
    </p:spTree>
    <p:extLst>
      <p:ext uri="{BB962C8B-B14F-4D97-AF65-F5344CB8AC3E}">
        <p14:creationId xmlns:p14="http://schemas.microsoft.com/office/powerpoint/2010/main" val="180899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116632"/>
            <a:ext cx="7045703" cy="6534096"/>
          </a:xfrm>
          <a:prstGeom prst="rect">
            <a:avLst/>
          </a:prstGeom>
          <a:noFill/>
        </p:spPr>
        <p:txBody>
          <a:bodyPr wrap="square" rtlCol="0">
            <a:spAutoFit/>
          </a:bodyPr>
          <a:lstStyle/>
          <a:p>
            <a:pPr algn="just">
              <a:lnSpc>
                <a:spcPct val="115000"/>
              </a:lnSpc>
              <a:spcAft>
                <a:spcPts val="0"/>
              </a:spcAft>
            </a:pPr>
            <a:r>
              <a:rPr lang="ru-RU" sz="1600" dirty="0">
                <a:latin typeface="Times New Roman"/>
                <a:ea typeface="Calibri"/>
                <a:cs typeface="Times New Roman"/>
              </a:rPr>
              <a:t>Прямые длинные платья или сарафаны, которые шились женщинами самостоятельно, надевались на нижнюю рубаху. В качестве тёплой верхней одежды женщины обычно надевали понёвы, кожухи или шубы. </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В качестве головных уборов женщины носили различные налобные повязки, ободки и венчики. Часто это украшалось различными пластинами, вышивкой и традиционными орнаментами. </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Дети на Руси одевались так же, как и их родители. Основным элементом детского костюма считалась длинная рубаха. Если мальчики носили портки, то у девочек были сарафаны. В то время, как взрослая повседневная одежда была в большинстве случаев лишена украшений и вышивок, детские вещи имели свои особенные украшения. </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Ещё одной особенностью детского наряда были специальные бубенцы, которые вплетались девочкам в волосы, а мальчикам пришивались на головные уборы.</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Детская обувь также была более красочной. Часто встречались различные орнаменты, насечки и вставки из цветных нитей. Традиционно обувь для девочек была более нарядной</a:t>
            </a:r>
            <a:r>
              <a:rPr lang="ru-RU" sz="1600" dirty="0" smtClean="0">
                <a:latin typeface="Times New Roman"/>
                <a:ea typeface="Calibri"/>
                <a:cs typeface="Times New Roman"/>
              </a:rPr>
              <a:t>.</a:t>
            </a:r>
          </a:p>
          <a:p>
            <a:pPr algn="just">
              <a:lnSpc>
                <a:spcPct val="115000"/>
              </a:lnSpc>
              <a:spcAft>
                <a:spcPts val="0"/>
              </a:spcAft>
            </a:pPr>
            <a:r>
              <a:rPr lang="ru-RU" sz="1600" dirty="0">
                <a:latin typeface="Times New Roman"/>
                <a:ea typeface="Calibri"/>
                <a:cs typeface="Times New Roman"/>
              </a:rPr>
              <a:t>III. Творческая практическая деятельность.</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1. Демонстрация образцов.</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Воспитатель показывает детям образцы раскрашенных костюмов.</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 Прежде чем вы приступите </a:t>
            </a:r>
            <a:r>
              <a:rPr lang="ru-RU" sz="1600" b="1" dirty="0">
                <a:latin typeface="Times New Roman"/>
                <a:ea typeface="Calibri"/>
                <a:cs typeface="Times New Roman"/>
              </a:rPr>
              <a:t>рисовать</a:t>
            </a:r>
            <a:r>
              <a:rPr lang="ru-RU" sz="1600" dirty="0">
                <a:latin typeface="Times New Roman"/>
                <a:ea typeface="Calibri"/>
                <a:cs typeface="Times New Roman"/>
              </a:rPr>
              <a:t>, необходимо сделать пальчиковую гимнастику.</a:t>
            </a:r>
            <a:endParaRPr lang="ru-RU" sz="1600" dirty="0">
              <a:ea typeface="Calibri"/>
              <a:cs typeface="Times New Roman"/>
            </a:endParaRPr>
          </a:p>
          <a:p>
            <a:pPr algn="just">
              <a:lnSpc>
                <a:spcPct val="115000"/>
              </a:lnSpc>
              <a:spcAft>
                <a:spcPts val="0"/>
              </a:spcAft>
            </a:pPr>
            <a:endParaRPr lang="ru-RU" sz="1200" dirty="0">
              <a:ea typeface="Calibri"/>
              <a:cs typeface="Times New Roman"/>
            </a:endParaRPr>
          </a:p>
        </p:txBody>
      </p:sp>
    </p:spTree>
    <p:extLst>
      <p:ext uri="{BB962C8B-B14F-4D97-AF65-F5344CB8AC3E}">
        <p14:creationId xmlns:p14="http://schemas.microsoft.com/office/powerpoint/2010/main" val="128562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30309"/>
            <a:ext cx="7117711" cy="5487464"/>
          </a:xfrm>
          <a:prstGeom prst="rect">
            <a:avLst/>
          </a:prstGeom>
          <a:noFill/>
        </p:spPr>
        <p:txBody>
          <a:bodyPr wrap="square" rtlCol="0">
            <a:spAutoFit/>
          </a:bodyPr>
          <a:lstStyle/>
          <a:p>
            <a:pPr algn="just">
              <a:lnSpc>
                <a:spcPct val="115000"/>
              </a:lnSpc>
              <a:spcAft>
                <a:spcPts val="0"/>
              </a:spcAft>
            </a:pPr>
            <a:r>
              <a:rPr lang="ru-RU" sz="1600" dirty="0">
                <a:latin typeface="Times New Roman"/>
                <a:ea typeface="Calibri"/>
                <a:cs typeface="Times New Roman"/>
              </a:rPr>
              <a:t>Пальчиковая гимнастика </a:t>
            </a:r>
            <a:r>
              <a:rPr lang="ru-RU" sz="1600" i="1" dirty="0">
                <a:latin typeface="Times New Roman"/>
                <a:ea typeface="Calibri"/>
                <a:cs typeface="Times New Roman"/>
              </a:rPr>
              <a:t>«Одежда»</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Раз, два, три, четыре, пять – (последовательно соединяют</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Будем вещи мы стирать</a:t>
            </a:r>
            <a:r>
              <a:rPr lang="ru-RU" sz="1600" dirty="0">
                <a:latin typeface="Times New Roman"/>
                <a:ea typeface="Calibri"/>
                <a:cs typeface="Times New Roman"/>
              </a:rPr>
              <a:t>: пальцы одной руки с пальцами другой)</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Платье, брюки и носочки,</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Юбку, кофточку, платочки.</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Шарф и шапку не забудем -</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Их стирать мы тоже будем. </a:t>
            </a:r>
            <a:r>
              <a:rPr lang="ru-RU" sz="1600" i="1" dirty="0">
                <a:latin typeface="Times New Roman"/>
                <a:ea typeface="Calibri"/>
                <a:cs typeface="Times New Roman"/>
              </a:rPr>
              <a:t>(кулаки имитируют стирку)</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2. Работа над творческим заданием.</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Задание</a:t>
            </a:r>
            <a:r>
              <a:rPr lang="ru-RU" sz="1600" dirty="0">
                <a:latin typeface="Times New Roman"/>
                <a:ea typeface="Calibri"/>
                <a:cs typeface="Times New Roman"/>
              </a:rPr>
              <a:t>: раскрашивание раскрасок с национальными русскими костюмами.</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IV. Рефлексия.</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1. Выставка работ. Дети расставляют рисунки, любуются ими, обсуждают их.</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2. Подведение итогов.</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 Ой, мастера вы мои молодые, помощники мои золотые, притомились, устали, зато какую работу проделали. </a:t>
            </a:r>
            <a:r>
              <a:rPr lang="ru-RU" sz="1600" b="1" dirty="0">
                <a:latin typeface="Times New Roman"/>
                <a:ea typeface="Calibri"/>
                <a:cs typeface="Times New Roman"/>
              </a:rPr>
              <a:t>Костюмы</a:t>
            </a:r>
            <a:r>
              <a:rPr lang="ru-RU" sz="1600" dirty="0">
                <a:latin typeface="Times New Roman"/>
                <a:ea typeface="Calibri"/>
                <a:cs typeface="Times New Roman"/>
              </a:rPr>
              <a:t> получились аккуратные, красивые, разнообразные. Посмотрите, здесь и волнистые линии, и зигзаги, и точки, и кружочки. Понравилось вам быть мастерами народного </a:t>
            </a:r>
            <a:r>
              <a:rPr lang="ru-RU" sz="1600" b="1" dirty="0">
                <a:latin typeface="Times New Roman"/>
                <a:ea typeface="Calibri"/>
                <a:cs typeface="Times New Roman"/>
              </a:rPr>
              <a:t>костюма</a:t>
            </a:r>
            <a:r>
              <a:rPr lang="ru-RU" sz="1600" dirty="0">
                <a:latin typeface="Times New Roman"/>
                <a:ea typeface="Calibri"/>
                <a:cs typeface="Times New Roman"/>
              </a:rPr>
              <a:t>? </a:t>
            </a:r>
            <a:r>
              <a:rPr lang="ru-RU" sz="1600" i="1" dirty="0">
                <a:latin typeface="Times New Roman"/>
                <a:ea typeface="Calibri"/>
                <a:cs typeface="Times New Roman"/>
              </a:rPr>
              <a:t>(ответы детей)</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Воспитатель благодарит детей за работу.</a:t>
            </a:r>
            <a:endParaRPr lang="ru-RU" sz="1600" dirty="0">
              <a:ea typeface="Calibri"/>
              <a:cs typeface="Times New Roman"/>
            </a:endParaRPr>
          </a:p>
          <a:p>
            <a:pPr algn="just">
              <a:lnSpc>
                <a:spcPct val="115000"/>
              </a:lnSpc>
              <a:spcAft>
                <a:spcPts val="0"/>
              </a:spcAft>
            </a:pPr>
            <a:r>
              <a:rPr lang="ru-RU" dirty="0">
                <a:latin typeface="Times New Roman"/>
                <a:ea typeface="Calibri"/>
                <a:cs typeface="Times New Roman"/>
              </a:rPr>
              <a:t> </a:t>
            </a:r>
            <a:endParaRPr lang="ru-RU" sz="1400" dirty="0">
              <a:ea typeface="Calibri"/>
              <a:cs typeface="Times New Roman"/>
            </a:endParaRPr>
          </a:p>
        </p:txBody>
      </p:sp>
    </p:spTree>
    <p:extLst>
      <p:ext uri="{BB962C8B-B14F-4D97-AF65-F5344CB8AC3E}">
        <p14:creationId xmlns:p14="http://schemas.microsoft.com/office/powerpoint/2010/main" val="1272253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116632"/>
            <a:ext cx="7045703" cy="6617581"/>
          </a:xfrm>
          <a:prstGeom prst="rect">
            <a:avLst/>
          </a:prstGeom>
          <a:noFill/>
        </p:spPr>
        <p:txBody>
          <a:bodyPr wrap="square" rtlCol="0">
            <a:spAutoFit/>
          </a:bodyPr>
          <a:lstStyle/>
          <a:p>
            <a:pPr algn="just">
              <a:lnSpc>
                <a:spcPct val="115000"/>
              </a:lnSpc>
              <a:spcAft>
                <a:spcPts val="0"/>
              </a:spcAft>
            </a:pPr>
            <a:r>
              <a:rPr lang="ru-RU" b="1" dirty="0">
                <a:latin typeface="Times New Roman"/>
                <a:ea typeface="Calibri"/>
                <a:cs typeface="Times New Roman"/>
              </a:rPr>
              <a:t>Весеннее развлечение для старшей группы.</a:t>
            </a:r>
            <a:endParaRPr lang="ru-RU" sz="1600" dirty="0">
              <a:ea typeface="Calibri"/>
              <a:cs typeface="Times New Roman"/>
            </a:endParaRPr>
          </a:p>
          <a:p>
            <a:pPr algn="just">
              <a:lnSpc>
                <a:spcPct val="115000"/>
              </a:lnSpc>
              <a:spcAft>
                <a:spcPts val="0"/>
              </a:spcAft>
            </a:pPr>
            <a:r>
              <a:rPr lang="ru-RU" sz="1600" b="1" dirty="0">
                <a:latin typeface="Times New Roman" panose="02020603050405020304" pitchFamily="18" charset="0"/>
                <a:ea typeface="Calibri"/>
                <a:cs typeface="Times New Roman" panose="02020603050405020304" pitchFamily="18" charset="0"/>
              </a:rPr>
              <a:t>Тема:</a:t>
            </a:r>
            <a:r>
              <a:rPr lang="ru-RU" sz="1600" dirty="0">
                <a:latin typeface="Times New Roman" panose="02020603050405020304" pitchFamily="18" charset="0"/>
                <a:ea typeface="Calibri"/>
                <a:cs typeface="Times New Roman" panose="02020603050405020304" pitchFamily="18" charset="0"/>
              </a:rPr>
              <a:t> «Праздник русской рубахи».</a:t>
            </a:r>
          </a:p>
          <a:p>
            <a:pPr algn="just">
              <a:lnSpc>
                <a:spcPct val="115000"/>
              </a:lnSpc>
              <a:spcAft>
                <a:spcPts val="0"/>
              </a:spcAft>
            </a:pPr>
            <a:r>
              <a:rPr lang="ru-RU" sz="1600" b="1" dirty="0">
                <a:latin typeface="Times New Roman" panose="02020603050405020304" pitchFamily="18" charset="0"/>
                <a:ea typeface="Calibri"/>
                <a:cs typeface="Times New Roman" panose="02020603050405020304" pitchFamily="18" charset="0"/>
              </a:rPr>
              <a:t>Ход развлечения:</a:t>
            </a:r>
            <a:endParaRPr lang="ru-RU" sz="1600" dirty="0">
              <a:latin typeface="Times New Roman" panose="02020603050405020304" pitchFamily="18" charset="0"/>
              <a:ea typeface="Calibri"/>
              <a:cs typeface="Times New Roman" panose="02020603050405020304" pitchFamily="18" charset="0"/>
            </a:endParaRP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Дети гурьбой входят в зал с музыкальными и шумовыми инструментами, одетые в русские народные костюмы. Поют на мелодию любой русской  народной песни, приплясывают на месте, играют на музыкальных  и шумовых инструментах.</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Пришла матушка – Весна – отворяйте ворота.</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Вот и первым март пришел, всех друзей с собой привел.</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А за ним и апрель растворил </a:t>
            </a:r>
            <a:r>
              <a:rPr lang="ru-RU" sz="1600" dirty="0" err="1">
                <a:latin typeface="Times New Roman" panose="02020603050405020304" pitchFamily="18" charset="0"/>
                <a:ea typeface="Calibri"/>
                <a:cs typeface="Times New Roman" panose="02020603050405020304" pitchFamily="18" charset="0"/>
              </a:rPr>
              <a:t>пошире</a:t>
            </a:r>
            <a:r>
              <a:rPr lang="ru-RU" sz="1600" dirty="0">
                <a:latin typeface="Times New Roman" panose="02020603050405020304" pitchFamily="18" charset="0"/>
                <a:ea typeface="Calibri"/>
                <a:cs typeface="Times New Roman" panose="02020603050405020304" pitchFamily="18" charset="0"/>
              </a:rPr>
              <a:t> дверь.</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А теперь пришел и май - сколько хочешь ты гуляй!</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a:t>
            </a:r>
          </a:p>
          <a:p>
            <a:pPr algn="just">
              <a:lnSpc>
                <a:spcPct val="115000"/>
              </a:lnSpc>
              <a:spcAft>
                <a:spcPts val="0"/>
              </a:spcAft>
            </a:pPr>
            <a:r>
              <a:rPr lang="ru-RU" sz="1600" u="sng" dirty="0" smtClean="0">
                <a:latin typeface="Times New Roman" panose="02020603050405020304" pitchFamily="18" charset="0"/>
                <a:ea typeface="Calibri"/>
                <a:cs typeface="Times New Roman" panose="02020603050405020304" pitchFamily="18" charset="0"/>
              </a:rPr>
              <a:t>Ведущая</a:t>
            </a:r>
            <a:r>
              <a:rPr lang="ru-RU" sz="1600" dirty="0" smtClean="0">
                <a:latin typeface="Times New Roman" panose="02020603050405020304" pitchFamily="18" charset="0"/>
                <a:ea typeface="Calibri"/>
                <a:cs typeface="Times New Roman" panose="02020603050405020304" pitchFamily="18" charset="0"/>
              </a:rPr>
              <a:t>: </a:t>
            </a:r>
            <a:r>
              <a:rPr lang="ru-RU" sz="1600" dirty="0">
                <a:latin typeface="Times New Roman" panose="02020603050405020304" pitchFamily="18" charset="0"/>
                <a:ea typeface="Calibri"/>
                <a:cs typeface="Times New Roman" panose="02020603050405020304" pitchFamily="18" charset="0"/>
              </a:rPr>
              <a:t>Здравствуйте родители дорогие.</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Здравствуйте, здравствуйте гости!</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Собрались мы весну встречать, закликать.</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А знает ли вы, ребята, пословицы, да </a:t>
            </a:r>
            <a:r>
              <a:rPr lang="ru-RU" sz="1600" dirty="0" err="1">
                <a:latin typeface="Times New Roman" panose="02020603050405020304" pitchFamily="18" charset="0"/>
                <a:ea typeface="Calibri"/>
                <a:cs typeface="Times New Roman" panose="02020603050405020304" pitchFamily="18" charset="0"/>
              </a:rPr>
              <a:t>заклички</a:t>
            </a:r>
            <a:r>
              <a:rPr lang="ru-RU" sz="1600" dirty="0">
                <a:latin typeface="Times New Roman" panose="02020603050405020304" pitchFamily="18" charset="0"/>
                <a:ea typeface="Calibri"/>
                <a:cs typeface="Times New Roman" panose="02020603050405020304" pitchFamily="18" charset="0"/>
              </a:rPr>
              <a:t> о весне?</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1. Весна красна цветами, а осень – снопами.</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2. Весна днем красна, да и то не сполна.</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3. Матушка Весна – всем красна.</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4. Весенний день – что ласковое слово.</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5. Апрель воду подбирает, цветы раскрывает.</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a:t>
            </a:r>
          </a:p>
        </p:txBody>
      </p:sp>
    </p:spTree>
    <p:extLst>
      <p:ext uri="{BB962C8B-B14F-4D97-AF65-F5344CB8AC3E}">
        <p14:creationId xmlns:p14="http://schemas.microsoft.com/office/powerpoint/2010/main" val="1012026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763688" y="30309"/>
            <a:ext cx="7272808" cy="6852645"/>
          </a:xfrm>
          <a:prstGeom prst="rect">
            <a:avLst/>
          </a:prstGeom>
          <a:noFill/>
        </p:spPr>
        <p:txBody>
          <a:bodyPr wrap="square" rtlCol="0">
            <a:spAutoFit/>
          </a:bodyPr>
          <a:lstStyle/>
          <a:p>
            <a:pPr algn="just">
              <a:lnSpc>
                <a:spcPct val="115000"/>
              </a:lnSpc>
              <a:spcAft>
                <a:spcPts val="0"/>
              </a:spcAft>
            </a:pPr>
            <a:r>
              <a:rPr lang="ru-RU" sz="1600" dirty="0">
                <a:latin typeface="Times New Roman"/>
                <a:ea typeface="Calibri"/>
                <a:cs typeface="Times New Roman"/>
              </a:rPr>
              <a:t>С моря-океана,                           1 ребенок</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С острова Буяна,</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Весна-красна идет.</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Теплое лето несет</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Птички – ласточки,                      2 ребенок</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Прилетайте к нам.</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Весну ясную</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Весну красную</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Принесите нам</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Солнышко – </a:t>
            </a:r>
            <a:r>
              <a:rPr lang="ru-RU" sz="1600" dirty="0" err="1">
                <a:latin typeface="Times New Roman"/>
                <a:ea typeface="Calibri"/>
                <a:cs typeface="Times New Roman"/>
              </a:rPr>
              <a:t>колоколнышко</a:t>
            </a:r>
            <a:r>
              <a:rPr lang="ru-RU" sz="1600" dirty="0">
                <a:latin typeface="Times New Roman"/>
                <a:ea typeface="Calibri"/>
                <a:cs typeface="Times New Roman"/>
              </a:rPr>
              <a:t>,             3 ребенок</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Ты пораньше взойди,</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Нас пораньше разбуди,</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Нам в поле бежать,</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Нам весну встречать</a:t>
            </a:r>
            <a:r>
              <a:rPr lang="ru-RU" sz="1600" dirty="0" smtClean="0">
                <a:latin typeface="Times New Roman"/>
                <a:ea typeface="Calibri"/>
                <a:cs typeface="Times New Roman"/>
              </a:rPr>
              <a:t>.</a:t>
            </a:r>
            <a:endParaRPr lang="ru-RU" sz="1400" dirty="0" smtClean="0">
              <a:ea typeface="Calibri"/>
              <a:cs typeface="Times New Roman"/>
            </a:endParaRPr>
          </a:p>
          <a:p>
            <a:pPr algn="just">
              <a:lnSpc>
                <a:spcPct val="115000"/>
              </a:lnSpc>
              <a:spcAft>
                <a:spcPts val="0"/>
              </a:spcAft>
            </a:pP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Ведущая</a:t>
            </a:r>
            <a:r>
              <a:rPr lang="ru-RU" sz="1600" dirty="0">
                <a:latin typeface="Times New Roman"/>
                <a:ea typeface="Calibri"/>
                <a:cs typeface="Times New Roman"/>
              </a:rPr>
              <a:t>: А и правда, ребята, ведь пора и весну позвать.</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Исполняется «Весна – </a:t>
            </a:r>
            <a:r>
              <a:rPr lang="ru-RU" sz="1600" dirty="0" err="1">
                <a:latin typeface="Times New Roman"/>
                <a:ea typeface="Calibri"/>
                <a:cs typeface="Times New Roman"/>
              </a:rPr>
              <a:t>весеница</a:t>
            </a:r>
            <a:r>
              <a:rPr lang="ru-RU" sz="1600" dirty="0">
                <a:latin typeface="Times New Roman"/>
                <a:ea typeface="Calibri"/>
                <a:cs typeface="Times New Roman"/>
              </a:rPr>
              <a:t>»   Русская народная </a:t>
            </a:r>
            <a:r>
              <a:rPr lang="ru-RU" sz="1600" dirty="0" err="1">
                <a:latin typeface="Times New Roman"/>
                <a:ea typeface="Calibri"/>
                <a:cs typeface="Times New Roman"/>
              </a:rPr>
              <a:t>закличка</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Весна – </a:t>
            </a:r>
            <a:r>
              <a:rPr lang="ru-RU" sz="1600" dirty="0" err="1">
                <a:latin typeface="Times New Roman"/>
                <a:ea typeface="Calibri"/>
                <a:cs typeface="Times New Roman"/>
              </a:rPr>
              <a:t>весеница</a:t>
            </a:r>
            <a:r>
              <a:rPr lang="ru-RU" sz="1600" dirty="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Красная девица,</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Ты к нам приди.</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Ты к нам приди</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Входит Весна.</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a:t>
            </a:r>
            <a:endParaRPr lang="ru-RU" sz="1400" dirty="0">
              <a:ea typeface="Calibri"/>
              <a:cs typeface="Times New Roman"/>
            </a:endParaRPr>
          </a:p>
        </p:txBody>
      </p:sp>
    </p:spTree>
    <p:extLst>
      <p:ext uri="{BB962C8B-B14F-4D97-AF65-F5344CB8AC3E}">
        <p14:creationId xmlns:p14="http://schemas.microsoft.com/office/powerpoint/2010/main" val="222321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30309"/>
            <a:ext cx="7117711" cy="6494085"/>
          </a:xfrm>
          <a:prstGeom prst="rect">
            <a:avLst/>
          </a:prstGeom>
          <a:noFill/>
        </p:spPr>
        <p:txBody>
          <a:bodyPr wrap="square" rtlCol="0">
            <a:spAutoFit/>
          </a:bodyPr>
          <a:lstStyle/>
          <a:p>
            <a:pPr algn="just">
              <a:spcAft>
                <a:spcPts val="0"/>
              </a:spcAft>
            </a:pPr>
            <a:r>
              <a:rPr lang="ru-RU" sz="1600" u="sng" dirty="0">
                <a:latin typeface="Times New Roman" panose="02020603050405020304" pitchFamily="18" charset="0"/>
                <a:ea typeface="Calibri"/>
                <a:cs typeface="Times New Roman" panose="02020603050405020304" pitchFamily="18" charset="0"/>
              </a:rPr>
              <a:t>Ведущая</a:t>
            </a:r>
            <a:r>
              <a:rPr lang="ru-RU" sz="1600" dirty="0">
                <a:latin typeface="Times New Roman" panose="02020603050405020304" pitchFamily="18" charset="0"/>
                <a:ea typeface="Calibri"/>
                <a:cs typeface="Times New Roman" panose="02020603050405020304" pitchFamily="18" charset="0"/>
              </a:rPr>
              <a:t>: Чирикают воробушки и скачут по кустам.</a:t>
            </a:r>
          </a:p>
          <a:p>
            <a:pPr algn="just">
              <a:spcAft>
                <a:spcPts val="0"/>
              </a:spcAft>
            </a:pPr>
            <a:r>
              <a:rPr lang="ru-RU" sz="1600" dirty="0">
                <a:latin typeface="Times New Roman" panose="02020603050405020304" pitchFamily="18" charset="0"/>
                <a:ea typeface="Calibri"/>
                <a:cs typeface="Times New Roman" panose="02020603050405020304" pitchFamily="18" charset="0"/>
              </a:rPr>
              <a:t>И возвратились скворушки к своим родным местам.</a:t>
            </a:r>
          </a:p>
          <a:p>
            <a:pPr algn="just">
              <a:spcAft>
                <a:spcPts val="0"/>
              </a:spcAft>
            </a:pPr>
            <a:r>
              <a:rPr lang="ru-RU" sz="1600" dirty="0">
                <a:latin typeface="Times New Roman" panose="02020603050405020304" pitchFamily="18" charset="0"/>
                <a:ea typeface="Calibri"/>
                <a:cs typeface="Times New Roman" panose="02020603050405020304" pitchFamily="18" charset="0"/>
              </a:rPr>
              <a:t>Звенят в траве кузнечики, очнувшись ото сна.</a:t>
            </a:r>
          </a:p>
          <a:p>
            <a:pPr algn="just">
              <a:spcAft>
                <a:spcPts val="0"/>
              </a:spcAft>
            </a:pPr>
            <a:r>
              <a:rPr lang="ru-RU" sz="1600" dirty="0">
                <a:latin typeface="Times New Roman" panose="02020603050405020304" pitchFamily="18" charset="0"/>
                <a:ea typeface="Calibri"/>
                <a:cs typeface="Times New Roman" panose="02020603050405020304" pitchFamily="18" charset="0"/>
              </a:rPr>
              <a:t>Раскрылись почки-свечечки. Идет – поет Весна!</a:t>
            </a:r>
          </a:p>
          <a:p>
            <a:pPr algn="just">
              <a:spcAft>
                <a:spcPts val="0"/>
              </a:spcAft>
            </a:pPr>
            <a:r>
              <a:rPr lang="ru-RU" sz="1600" dirty="0">
                <a:latin typeface="Times New Roman" panose="02020603050405020304" pitchFamily="18" charset="0"/>
                <a:ea typeface="Calibri"/>
                <a:cs typeface="Times New Roman" panose="02020603050405020304" pitchFamily="18" charset="0"/>
              </a:rPr>
              <a:t> </a:t>
            </a:r>
          </a:p>
          <a:p>
            <a:pPr algn="just">
              <a:spcAft>
                <a:spcPts val="0"/>
              </a:spcAft>
            </a:pPr>
            <a:r>
              <a:rPr lang="ru-RU" sz="1600" dirty="0">
                <a:latin typeface="Times New Roman" panose="02020603050405020304" pitchFamily="18" charset="0"/>
                <a:ea typeface="Calibri"/>
                <a:cs typeface="Times New Roman" panose="02020603050405020304" pitchFamily="18" charset="0"/>
              </a:rPr>
              <a:t>Исполняется песня</a:t>
            </a:r>
          </a:p>
          <a:p>
            <a:pPr algn="just">
              <a:spcAft>
                <a:spcPts val="0"/>
              </a:spcAft>
            </a:pPr>
            <a:r>
              <a:rPr lang="ru-RU" sz="1600" dirty="0">
                <a:latin typeface="Times New Roman" panose="02020603050405020304" pitchFamily="18" charset="0"/>
                <a:ea typeface="Calibri"/>
                <a:cs typeface="Times New Roman" panose="02020603050405020304" pitchFamily="18" charset="0"/>
              </a:rPr>
              <a:t>«Идет – поет Весна!»</a:t>
            </a:r>
          </a:p>
          <a:p>
            <a:pPr algn="just">
              <a:spcAft>
                <a:spcPts val="0"/>
              </a:spcAft>
            </a:pPr>
            <a:r>
              <a:rPr lang="ru-RU" sz="1600" dirty="0">
                <a:latin typeface="Times New Roman" panose="02020603050405020304" pitchFamily="18" charset="0"/>
                <a:ea typeface="Calibri"/>
                <a:cs typeface="Times New Roman" panose="02020603050405020304" pitchFamily="18" charset="0"/>
              </a:rPr>
              <a:t>Музыка и слова Т. </a:t>
            </a:r>
            <a:r>
              <a:rPr lang="ru-RU" sz="1600" dirty="0" err="1">
                <a:latin typeface="Times New Roman" panose="02020603050405020304" pitchFamily="18" charset="0"/>
                <a:ea typeface="Calibri"/>
                <a:cs typeface="Times New Roman" panose="02020603050405020304" pitchFamily="18" charset="0"/>
              </a:rPr>
              <a:t>Прописнова</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dirty="0">
                <a:latin typeface="Times New Roman" panose="02020603050405020304" pitchFamily="18" charset="0"/>
                <a:ea typeface="Calibri"/>
                <a:cs typeface="Times New Roman" panose="02020603050405020304" pitchFamily="18" charset="0"/>
              </a:rPr>
              <a:t> </a:t>
            </a:r>
          </a:p>
          <a:p>
            <a:pPr algn="just">
              <a:spcAft>
                <a:spcPts val="0"/>
              </a:spcAft>
            </a:pPr>
            <a:r>
              <a:rPr lang="ru-RU" sz="1600" u="sng" dirty="0">
                <a:latin typeface="Times New Roman" panose="02020603050405020304" pitchFamily="18" charset="0"/>
                <a:ea typeface="Calibri"/>
                <a:cs typeface="Times New Roman" panose="02020603050405020304" pitchFamily="18" charset="0"/>
              </a:rPr>
              <a:t>Весна</a:t>
            </a:r>
            <a:r>
              <a:rPr lang="ru-RU" sz="1600" dirty="0">
                <a:latin typeface="Times New Roman" panose="02020603050405020304" pitchFamily="18" charset="0"/>
                <a:ea typeface="Calibri"/>
                <a:cs typeface="Times New Roman" panose="02020603050405020304" pitchFamily="18" charset="0"/>
              </a:rPr>
              <a:t>: Как хорошо у вас, друзья!</a:t>
            </a:r>
          </a:p>
          <a:p>
            <a:pPr algn="just">
              <a:spcAft>
                <a:spcPts val="0"/>
              </a:spcAft>
            </a:pPr>
            <a:r>
              <a:rPr lang="ru-RU" sz="1600" dirty="0">
                <a:latin typeface="Times New Roman" panose="02020603050405020304" pitchFamily="18" charset="0"/>
                <a:ea typeface="Calibri"/>
                <a:cs typeface="Times New Roman" panose="02020603050405020304" pitchFamily="18" charset="0"/>
              </a:rPr>
              <a:t>                Так с вами рада быть здесь я!</a:t>
            </a:r>
          </a:p>
          <a:p>
            <a:pPr algn="just">
              <a:spcAft>
                <a:spcPts val="0"/>
              </a:spcAft>
            </a:pPr>
            <a:r>
              <a:rPr lang="ru-RU" sz="1600" dirty="0">
                <a:latin typeface="Times New Roman" panose="02020603050405020304" pitchFamily="18" charset="0"/>
                <a:ea typeface="Calibri"/>
                <a:cs typeface="Times New Roman" panose="02020603050405020304" pitchFamily="18" charset="0"/>
              </a:rPr>
              <a:t>      А я еще много сказок знаю! Хотите одну из них вам расскажу</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dirty="0">
                <a:latin typeface="Times New Roman" panose="02020603050405020304" pitchFamily="18" charset="0"/>
                <a:ea typeface="Calibri"/>
                <a:cs typeface="Times New Roman" panose="02020603050405020304" pitchFamily="18" charset="0"/>
              </a:rPr>
              <a:t>Звучит народная музыка, на середину выдвигается стол, у стола скамейка. Под стол прячется домовенок Кузя. Маменька садится за стол, на скамейке спит Ванюша</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u="sng" dirty="0">
                <a:latin typeface="Times New Roman" panose="02020603050405020304" pitchFamily="18" charset="0"/>
                <a:ea typeface="Calibri"/>
                <a:cs typeface="Times New Roman" panose="02020603050405020304" pitchFamily="18" charset="0"/>
              </a:rPr>
              <a:t>Весна</a:t>
            </a:r>
            <a:r>
              <a:rPr lang="ru-RU" sz="1600" dirty="0">
                <a:latin typeface="Times New Roman" panose="02020603050405020304" pitchFamily="18" charset="0"/>
                <a:ea typeface="Calibri"/>
                <a:cs typeface="Times New Roman" panose="02020603050405020304" pitchFamily="18" charset="0"/>
              </a:rPr>
              <a:t>: На пригорке стояла деревня. Жили там одна семья – Ванюша да маменька</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dirty="0">
                <a:latin typeface="Times New Roman" panose="02020603050405020304" pitchFamily="18" charset="0"/>
                <a:ea typeface="Calibri"/>
                <a:cs typeface="Times New Roman" panose="02020603050405020304" pitchFamily="18" charset="0"/>
              </a:rPr>
              <a:t>Маменька встает, будит сына.</a:t>
            </a:r>
          </a:p>
          <a:p>
            <a:pPr algn="just">
              <a:spcAft>
                <a:spcPts val="0"/>
              </a:spcAft>
            </a:pPr>
            <a:r>
              <a:rPr lang="ru-RU" sz="1600" u="sng" dirty="0">
                <a:latin typeface="Times New Roman" panose="02020603050405020304" pitchFamily="18" charset="0"/>
                <a:ea typeface="Calibri"/>
                <a:cs typeface="Times New Roman" panose="02020603050405020304" pitchFamily="18" charset="0"/>
              </a:rPr>
              <a:t>Маменька</a:t>
            </a:r>
            <a:r>
              <a:rPr lang="ru-RU" sz="1600" dirty="0">
                <a:latin typeface="Times New Roman" panose="02020603050405020304" pitchFamily="18" charset="0"/>
                <a:ea typeface="Calibri"/>
                <a:cs typeface="Times New Roman" panose="02020603050405020304" pitchFamily="18" charset="0"/>
              </a:rPr>
              <a:t>:  </a:t>
            </a:r>
            <a:r>
              <a:rPr lang="ru-RU" sz="1600" dirty="0" err="1">
                <a:latin typeface="Times New Roman" panose="02020603050405020304" pitchFamily="18" charset="0"/>
                <a:ea typeface="Calibri"/>
                <a:cs typeface="Times New Roman" panose="02020603050405020304" pitchFamily="18" charset="0"/>
              </a:rPr>
              <a:t>Ванюшенька</a:t>
            </a:r>
            <a:r>
              <a:rPr lang="ru-RU" sz="1600" dirty="0">
                <a:latin typeface="Times New Roman" panose="02020603050405020304" pitchFamily="18" charset="0"/>
                <a:ea typeface="Calibri"/>
                <a:cs typeface="Times New Roman" panose="02020603050405020304" pitchFamily="18" charset="0"/>
              </a:rPr>
              <a:t>, сынок, просыпайся! Ведь уж день на дворе</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u="sng" dirty="0">
                <a:latin typeface="Times New Roman" panose="02020603050405020304" pitchFamily="18" charset="0"/>
                <a:ea typeface="Calibri"/>
                <a:cs typeface="Times New Roman" panose="02020603050405020304" pitchFamily="18" charset="0"/>
              </a:rPr>
              <a:t>Ваня:  </a:t>
            </a:r>
            <a:r>
              <a:rPr lang="ru-RU" sz="1600" dirty="0">
                <a:latin typeface="Times New Roman" panose="02020603050405020304" pitchFamily="18" charset="0"/>
                <a:ea typeface="Calibri"/>
                <a:cs typeface="Times New Roman" panose="02020603050405020304" pitchFamily="18" charset="0"/>
              </a:rPr>
              <a:t>Мамань, я еще полежу, подремлю</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u="sng" dirty="0">
                <a:latin typeface="Times New Roman" panose="02020603050405020304" pitchFamily="18" charset="0"/>
                <a:ea typeface="Calibri"/>
                <a:cs typeface="Times New Roman" panose="02020603050405020304" pitchFamily="18" charset="0"/>
              </a:rPr>
              <a:t>Весна: </a:t>
            </a:r>
            <a:r>
              <a:rPr lang="ru-RU" sz="1600" dirty="0">
                <a:latin typeface="Times New Roman" panose="02020603050405020304" pitchFamily="18" charset="0"/>
                <a:ea typeface="Calibri"/>
                <a:cs typeface="Times New Roman" panose="02020603050405020304" pitchFamily="18" charset="0"/>
              </a:rPr>
              <a:t>Ребята, давайте вместе Ванюшку будить</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dirty="0">
                <a:latin typeface="Times New Roman" panose="02020603050405020304" pitchFamily="18" charset="0"/>
                <a:ea typeface="Calibri"/>
                <a:cs typeface="Times New Roman" panose="02020603050405020304" pitchFamily="18" charset="0"/>
              </a:rPr>
              <a:t>Дети будят Ваню:  Ванюша, вставай. Ванюша, вставай.</a:t>
            </a:r>
          </a:p>
          <a:p>
            <a:pPr algn="just">
              <a:spcAft>
                <a:spcPts val="0"/>
              </a:spcAft>
            </a:pPr>
            <a:r>
              <a:rPr lang="ru-RU" sz="1600" dirty="0">
                <a:latin typeface="Times New Roman" panose="02020603050405020304" pitchFamily="18" charset="0"/>
                <a:ea typeface="Calibri"/>
                <a:cs typeface="Times New Roman" panose="02020603050405020304" pitchFamily="18" charset="0"/>
              </a:rPr>
              <a:t>Ваня тянется, зевает.</a:t>
            </a:r>
          </a:p>
          <a:p>
            <a:pPr algn="just">
              <a:spcAft>
                <a:spcPts val="0"/>
              </a:spcAft>
            </a:pPr>
            <a:r>
              <a:rPr lang="ru-RU" sz="1600" u="sng" dirty="0">
                <a:latin typeface="Times New Roman" panose="02020603050405020304" pitchFamily="18" charset="0"/>
                <a:ea typeface="Calibri"/>
                <a:cs typeface="Times New Roman" panose="02020603050405020304" pitchFamily="18" charset="0"/>
              </a:rPr>
              <a:t>Весна:  </a:t>
            </a:r>
            <a:r>
              <a:rPr lang="ru-RU" sz="1600" dirty="0">
                <a:latin typeface="Times New Roman" panose="02020603050405020304" pitchFamily="18" charset="0"/>
                <a:ea typeface="Calibri"/>
                <a:cs typeface="Times New Roman" panose="02020603050405020304" pitchFamily="18" charset="0"/>
              </a:rPr>
              <a:t>Вот как смогли разбудить Ванюшку, хоть он большой лежебока</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u="sng" dirty="0">
                <a:latin typeface="Times New Roman" panose="02020603050405020304" pitchFamily="18" charset="0"/>
                <a:ea typeface="Calibri"/>
                <a:cs typeface="Times New Roman" panose="02020603050405020304" pitchFamily="18" charset="0"/>
              </a:rPr>
              <a:t>Мама</a:t>
            </a:r>
            <a:r>
              <a:rPr lang="ru-RU" sz="1600" dirty="0">
                <a:latin typeface="Times New Roman" panose="02020603050405020304" pitchFamily="18" charset="0"/>
                <a:ea typeface="Calibri"/>
                <a:cs typeface="Times New Roman" panose="02020603050405020304" pitchFamily="18" charset="0"/>
              </a:rPr>
              <a:t>:  Ваня, вот и каша поспела, поскорей просыпайся</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spcAft>
                <a:spcPts val="0"/>
              </a:spcAft>
            </a:pPr>
            <a:r>
              <a:rPr lang="ru-RU" sz="1600" u="sng" dirty="0">
                <a:latin typeface="Times New Roman" panose="02020603050405020304" pitchFamily="18" charset="0"/>
                <a:ea typeface="Calibri"/>
                <a:cs typeface="Times New Roman" panose="02020603050405020304" pitchFamily="18" charset="0"/>
              </a:rPr>
              <a:t>Ваня</a:t>
            </a:r>
            <a:r>
              <a:rPr lang="ru-RU" sz="1600" dirty="0">
                <a:latin typeface="Times New Roman" panose="02020603050405020304" pitchFamily="18" charset="0"/>
                <a:ea typeface="Calibri"/>
                <a:cs typeface="Times New Roman" panose="02020603050405020304" pitchFamily="18" charset="0"/>
              </a:rPr>
              <a:t>: Где моя большая ложка?</a:t>
            </a:r>
          </a:p>
        </p:txBody>
      </p:sp>
    </p:spTree>
    <p:extLst>
      <p:ext uri="{BB962C8B-B14F-4D97-AF65-F5344CB8AC3E}">
        <p14:creationId xmlns:p14="http://schemas.microsoft.com/office/powerpoint/2010/main" val="1160978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30309"/>
            <a:ext cx="7045703" cy="6852645"/>
          </a:xfrm>
          <a:prstGeom prst="rect">
            <a:avLst/>
          </a:prstGeom>
          <a:noFill/>
        </p:spPr>
        <p:txBody>
          <a:bodyPr wrap="square" rtlCol="0">
            <a:spAutoFit/>
          </a:bodyPr>
          <a:lstStyle/>
          <a:p>
            <a:pPr algn="just">
              <a:lnSpc>
                <a:spcPct val="115000"/>
              </a:lnSpc>
              <a:spcAft>
                <a:spcPts val="0"/>
              </a:spcAft>
            </a:pPr>
            <a:r>
              <a:rPr lang="ru-RU" sz="1600" u="sng" dirty="0">
                <a:latin typeface="Times New Roman"/>
                <a:ea typeface="Calibri"/>
                <a:cs typeface="Times New Roman"/>
              </a:rPr>
              <a:t>Мама: </a:t>
            </a:r>
            <a:r>
              <a:rPr lang="ru-RU" sz="1600" dirty="0">
                <a:latin typeface="Times New Roman"/>
                <a:ea typeface="Calibri"/>
                <a:cs typeface="Times New Roman"/>
              </a:rPr>
              <a:t>Так вот же она, на столе! Ты пока ешь, а я по воду схожу.</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Мама уходит. Ваня садится за стол и начинает есть кашу.</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a:t>
            </a:r>
            <a:r>
              <a:rPr lang="ru-RU" sz="1600" dirty="0">
                <a:latin typeface="Times New Roman"/>
                <a:ea typeface="Calibri"/>
                <a:cs typeface="Times New Roman"/>
              </a:rPr>
              <a:t>: Хороша каша, рассыпчата да </a:t>
            </a:r>
            <a:r>
              <a:rPr lang="ru-RU" sz="1600" dirty="0" err="1">
                <a:latin typeface="Times New Roman"/>
                <a:ea typeface="Calibri"/>
                <a:cs typeface="Times New Roman"/>
              </a:rPr>
              <a:t>масляна</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Из-под стола раздается голос: «Дай кашки! Ну, что ты жадничаешь, дай!»</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Ваня оглядывается и никого не видит</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 </a:t>
            </a:r>
            <a:r>
              <a:rPr lang="ru-RU" sz="1600" dirty="0">
                <a:latin typeface="Times New Roman"/>
                <a:ea typeface="Calibri"/>
                <a:cs typeface="Times New Roman"/>
              </a:rPr>
              <a:t>Кто это там</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Кузя: </a:t>
            </a:r>
            <a:r>
              <a:rPr lang="ru-RU" sz="1600" dirty="0">
                <a:latin typeface="Times New Roman"/>
                <a:ea typeface="Calibri"/>
                <a:cs typeface="Times New Roman"/>
              </a:rPr>
              <a:t>(из-под стола). Это я, домовенок Кузя. Дай, пожалуйста, кашки, так вкусно пахнет</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Кузя вылезает из-под стола и встает.</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 </a:t>
            </a:r>
            <a:r>
              <a:rPr lang="ru-RU" sz="1600" dirty="0">
                <a:latin typeface="Times New Roman"/>
                <a:ea typeface="Calibri"/>
                <a:cs typeface="Times New Roman"/>
              </a:rPr>
              <a:t>(загораживает миску) Мне самому мало</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Кузя</a:t>
            </a:r>
            <a:r>
              <a:rPr lang="ru-RU" sz="1600" dirty="0">
                <a:latin typeface="Times New Roman"/>
                <a:ea typeface="Calibri"/>
                <a:cs typeface="Times New Roman"/>
              </a:rPr>
              <a:t>:  Если дашь, я тебе секрет расскажу</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a:t>
            </a:r>
            <a:r>
              <a:rPr lang="ru-RU" sz="1600" dirty="0">
                <a:latin typeface="Times New Roman"/>
                <a:ea typeface="Calibri"/>
                <a:cs typeface="Times New Roman"/>
              </a:rPr>
              <a:t>: Какой</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Кузя: </a:t>
            </a:r>
            <a:r>
              <a:rPr lang="ru-RU" sz="1600" dirty="0">
                <a:latin typeface="Times New Roman"/>
                <a:ea typeface="Calibri"/>
                <a:cs typeface="Times New Roman"/>
              </a:rPr>
              <a:t>Расскажу тебе, где можно будет летом много грибов да ягод набрать! Вот</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  </a:t>
            </a:r>
            <a:r>
              <a:rPr lang="ru-RU" sz="1600" dirty="0">
                <a:latin typeface="Times New Roman"/>
                <a:ea typeface="Calibri"/>
                <a:cs typeface="Times New Roman"/>
              </a:rPr>
              <a:t>А зачем мне твой секрет? Маманя и без тебя знает, где набрать.</a:t>
            </a:r>
            <a:endParaRPr lang="ru-RU" sz="1400" dirty="0">
              <a:ea typeface="Calibri"/>
              <a:cs typeface="Times New Roman"/>
            </a:endParaRPr>
          </a:p>
          <a:p>
            <a:pPr algn="just">
              <a:lnSpc>
                <a:spcPct val="115000"/>
              </a:lnSpc>
              <a:spcAft>
                <a:spcPts val="0"/>
              </a:spcAft>
            </a:pPr>
            <a:r>
              <a:rPr lang="ru-RU" sz="1600" u="sng" dirty="0" smtClean="0">
                <a:latin typeface="Times New Roman"/>
                <a:ea typeface="Calibri"/>
                <a:cs typeface="Times New Roman"/>
              </a:rPr>
              <a:t>Кузя</a:t>
            </a:r>
            <a:r>
              <a:rPr lang="ru-RU" sz="1600" u="sng" dirty="0">
                <a:latin typeface="Times New Roman"/>
                <a:ea typeface="Calibri"/>
                <a:cs typeface="Times New Roman"/>
              </a:rPr>
              <a:t>:  </a:t>
            </a:r>
            <a:r>
              <a:rPr lang="ru-RU" sz="1600" dirty="0">
                <a:latin typeface="Times New Roman"/>
                <a:ea typeface="Calibri"/>
                <a:cs typeface="Times New Roman"/>
              </a:rPr>
              <a:t>Ну, не хочешь про грибы, тогда покажу, где самые вкусные да крупные овощи будут расти</a:t>
            </a:r>
            <a:r>
              <a:rPr lang="ru-RU" sz="1600" dirty="0" smtClean="0">
                <a:latin typeface="Times New Roman"/>
                <a:ea typeface="Calibri"/>
                <a:cs typeface="Times New Roman"/>
              </a:rPr>
              <a:t>.</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a:t>
            </a:r>
            <a:r>
              <a:rPr lang="ru-RU" sz="1600" dirty="0">
                <a:latin typeface="Times New Roman"/>
                <a:ea typeface="Calibri"/>
                <a:cs typeface="Times New Roman"/>
              </a:rPr>
              <a:t>: И это мне не интересно, я и так знаю. На нашем огороде осенью</a:t>
            </a:r>
            <a:r>
              <a:rPr lang="ru-RU" sz="1600" dirty="0" smtClean="0">
                <a:latin typeface="Times New Roman"/>
                <a:ea typeface="Calibri"/>
                <a:cs typeface="Times New Roman"/>
              </a:rPr>
              <a:t>.</a:t>
            </a:r>
            <a:endParaRPr lang="ru-RU" sz="1600" dirty="0">
              <a:ea typeface="Calibri"/>
              <a:cs typeface="Times New Roman"/>
            </a:endParaRPr>
          </a:p>
          <a:p>
            <a:pPr algn="just">
              <a:lnSpc>
                <a:spcPct val="115000"/>
              </a:lnSpc>
              <a:spcAft>
                <a:spcPts val="0"/>
              </a:spcAft>
            </a:pPr>
            <a:r>
              <a:rPr lang="ru-RU" sz="1600" u="sng" dirty="0" smtClean="0">
                <a:latin typeface="Times New Roman"/>
                <a:ea typeface="Calibri"/>
                <a:cs typeface="Times New Roman"/>
              </a:rPr>
              <a:t>Кузя:  </a:t>
            </a:r>
            <a:r>
              <a:rPr lang="ru-RU" sz="1600" dirty="0">
                <a:latin typeface="Times New Roman"/>
                <a:ea typeface="Calibri"/>
                <a:cs typeface="Times New Roman"/>
              </a:rPr>
              <a:t>(расстроено). Эх, чем же тебя удивить! (думает, чешет рукой затылок). А хочешь, я тебя на ярмарку провожу! Эх, ярмарка! Весенняя ярмарка</a:t>
            </a:r>
            <a:r>
              <a:rPr lang="ru-RU" sz="1600" dirty="0" smtClean="0">
                <a:latin typeface="Times New Roman"/>
                <a:ea typeface="Calibri"/>
                <a:cs typeface="Times New Roman"/>
              </a:rPr>
              <a:t>!</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 </a:t>
            </a:r>
            <a:r>
              <a:rPr lang="ru-RU" sz="1600" dirty="0">
                <a:latin typeface="Times New Roman"/>
                <a:ea typeface="Calibri"/>
                <a:cs typeface="Times New Roman"/>
              </a:rPr>
              <a:t>Это можно! (подвигает миску с кашей Кузе) Так и быть, садись, поешь, да на ярмарку пойдем.</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Кузя садится за стол, ест кашу, </a:t>
            </a:r>
            <a:r>
              <a:rPr lang="ru-RU" sz="1600" dirty="0" err="1">
                <a:latin typeface="Times New Roman"/>
                <a:ea typeface="Calibri"/>
                <a:cs typeface="Times New Roman"/>
              </a:rPr>
              <a:t>прихваливает</a:t>
            </a:r>
            <a:r>
              <a:rPr lang="ru-RU" sz="1600" dirty="0">
                <a:latin typeface="Times New Roman"/>
                <a:ea typeface="Calibri"/>
                <a:cs typeface="Times New Roman"/>
              </a:rPr>
              <a:t>.</a:t>
            </a:r>
            <a:endParaRPr lang="ru-RU" sz="1600" dirty="0">
              <a:ea typeface="Calibri"/>
              <a:cs typeface="Times New Roman"/>
            </a:endParaRPr>
          </a:p>
          <a:p>
            <a:pPr algn="just">
              <a:lnSpc>
                <a:spcPct val="115000"/>
              </a:lnSpc>
              <a:spcAft>
                <a:spcPts val="0"/>
              </a:spcAft>
            </a:pPr>
            <a:endParaRPr lang="ru-RU" sz="1400" dirty="0">
              <a:ea typeface="Calibri"/>
              <a:cs typeface="Times New Roman"/>
            </a:endParaRPr>
          </a:p>
        </p:txBody>
      </p:sp>
    </p:spTree>
    <p:extLst>
      <p:ext uri="{BB962C8B-B14F-4D97-AF65-F5344CB8AC3E}">
        <p14:creationId xmlns:p14="http://schemas.microsoft.com/office/powerpoint/2010/main" val="356632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116632"/>
            <a:ext cx="7189719" cy="6569491"/>
          </a:xfrm>
          <a:prstGeom prst="rect">
            <a:avLst/>
          </a:prstGeom>
          <a:noFill/>
        </p:spPr>
        <p:txBody>
          <a:bodyPr wrap="square" rtlCol="0">
            <a:spAutoFit/>
          </a:bodyPr>
          <a:lstStyle/>
          <a:p>
            <a:pPr algn="just">
              <a:lnSpc>
                <a:spcPct val="115000"/>
              </a:lnSpc>
              <a:spcAft>
                <a:spcPts val="0"/>
              </a:spcAft>
            </a:pPr>
            <a:r>
              <a:rPr lang="ru-RU" sz="1600" u="sng" dirty="0">
                <a:latin typeface="Times New Roman"/>
                <a:ea typeface="Calibri"/>
                <a:cs typeface="Times New Roman"/>
              </a:rPr>
              <a:t>Кузя: </a:t>
            </a:r>
            <a:r>
              <a:rPr lang="ru-RU" sz="1600" dirty="0">
                <a:latin typeface="Times New Roman"/>
                <a:ea typeface="Calibri"/>
                <a:cs typeface="Times New Roman"/>
              </a:rPr>
              <a:t>Ну и кашка! Просто смак! Из тарелочки лаковой, да ложечкой хохломской. Ох, и вкусно! Наелся! Теперь пойдем на ярмарку</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Кузя и Ваня уходят, стол и скамейка убираются</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Ведущая: </a:t>
            </a:r>
            <a:r>
              <a:rPr lang="ru-RU" sz="1600" dirty="0">
                <a:latin typeface="Times New Roman"/>
                <a:ea typeface="Calibri"/>
                <a:cs typeface="Times New Roman"/>
              </a:rPr>
              <a:t>Так уж повелось на Руси, что два раза в год, весной и осенью, бывают праздничные ярмарки: весенняя и осенняя.</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1 ребенок: Всех гостей сегодня вместе мы не зря собрали,</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Танцы, песни, прибаутки снова в этом зале!</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2 ребенок:  Добро пожаловать, друзья, к нам на ярмарку сюда!</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Здесь продаются смех и шутки, небылицы, прибаутки,</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Танцы, игры, песни, чтоб было интересней</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В середине двое детей делают воротца. Через них проходят дети-продавцы и встают на свои рабочие места. Проходят остальные дети, как бы гуляя по ярмарке. Садятся на места. Выходят под веселую музыку Кузя и Ваня с корзинкой.</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Кузя: </a:t>
            </a:r>
            <a:r>
              <a:rPr lang="ru-RU" sz="1600" dirty="0">
                <a:latin typeface="Times New Roman"/>
                <a:ea typeface="Calibri"/>
                <a:cs typeface="Times New Roman"/>
              </a:rPr>
              <a:t>Ну, что, Иванушка, не желаешь ли пройтись по веселой ярмарке, людей посмотреть, себя показать</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Под музыку Кузя и Ваня идут мимо ребят-продавцов, рассматривают товары. Ваня в корзинку покупает курочку, уточку, барашка и корову, как бы торгуясь с продавцами, но музыка звучит громко и этого не слышно. Пройдя по всей ярмарке, Ваня и Кузя останавливаются в центре зала, музыка затихает, и продавцы начинают расхваливать товары.</a:t>
            </a:r>
            <a:endParaRPr lang="ru-RU" sz="1400" dirty="0">
              <a:ea typeface="Calibri"/>
              <a:cs typeface="Times New Roman"/>
            </a:endParaRPr>
          </a:p>
        </p:txBody>
      </p:sp>
    </p:spTree>
    <p:extLst>
      <p:ext uri="{BB962C8B-B14F-4D97-AF65-F5344CB8AC3E}">
        <p14:creationId xmlns:p14="http://schemas.microsoft.com/office/powerpoint/2010/main" val="399611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30309"/>
            <a:ext cx="6973695" cy="7100405"/>
          </a:xfrm>
          <a:prstGeom prst="rect">
            <a:avLst/>
          </a:prstGeom>
          <a:noFill/>
        </p:spPr>
        <p:txBody>
          <a:bodyPr wrap="square" rtlCol="0">
            <a:spAutoFit/>
          </a:bodyPr>
          <a:lstStyle/>
          <a:p>
            <a:pPr algn="just">
              <a:lnSpc>
                <a:spcPct val="115000"/>
              </a:lnSpc>
              <a:spcAft>
                <a:spcPts val="0"/>
              </a:spcAft>
            </a:pPr>
            <a:r>
              <a:rPr lang="ru-RU" sz="1600" dirty="0">
                <a:latin typeface="Times New Roman"/>
                <a:ea typeface="Calibri"/>
                <a:cs typeface="Times New Roman"/>
              </a:rPr>
              <a:t>1. Здесь на ярмарке игрушки, конфеты и погремушки!</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Есть красивые флажки, расписные сундучки</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2</a:t>
            </a:r>
            <a:r>
              <a:rPr lang="ru-RU" sz="1600" dirty="0" smtClean="0">
                <a:latin typeface="Times New Roman"/>
                <a:ea typeface="Calibri"/>
                <a:cs typeface="Times New Roman"/>
              </a:rPr>
              <a:t>. Брошки</a:t>
            </a:r>
            <a:r>
              <a:rPr lang="ru-RU" sz="1600" dirty="0">
                <a:latin typeface="Times New Roman"/>
                <a:ea typeface="Calibri"/>
                <a:cs typeface="Times New Roman"/>
              </a:rPr>
              <a:t>, сережки, да деревянные ложки!</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Вот деревянные ложки, кому ложки?</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Ложки деревянные, золоченые,</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Узоры на них крученые</a:t>
            </a:r>
            <a:r>
              <a:rPr lang="ru-RU" sz="1600" dirty="0" smtClean="0">
                <a:latin typeface="Times New Roman"/>
                <a:ea typeface="Calibri"/>
                <a:cs typeface="Times New Roman"/>
              </a:rPr>
              <a:t>!</a:t>
            </a:r>
          </a:p>
          <a:p>
            <a:pPr algn="just">
              <a:lnSpc>
                <a:spcPct val="115000"/>
              </a:lnSpc>
              <a:spcAft>
                <a:spcPts val="0"/>
              </a:spcAft>
            </a:pPr>
            <a:r>
              <a:rPr lang="ru-RU" sz="1600" dirty="0">
                <a:latin typeface="Times New Roman"/>
                <a:ea typeface="Calibri"/>
                <a:cs typeface="Times New Roman"/>
              </a:rPr>
              <a:t>Подбегают дети.</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Девочка</a:t>
            </a:r>
            <a:r>
              <a:rPr lang="ru-RU" sz="1600" dirty="0">
                <a:latin typeface="Times New Roman"/>
                <a:ea typeface="Calibri"/>
                <a:cs typeface="Times New Roman"/>
              </a:rPr>
              <a:t>: Продай нам ложки, а мы тебе за это на них сыграем! Иванушку повеселим!</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Дети берут ложки, а Иванушка корзинку и встают на песню. Дети-продавцы и скоморохи садятся на свои места</a:t>
            </a:r>
            <a:r>
              <a:rPr lang="ru-RU" sz="1600" dirty="0" smtClean="0">
                <a:latin typeface="Times New Roman"/>
                <a:ea typeface="Calibri"/>
                <a:cs typeface="Times New Roman"/>
              </a:rPr>
              <a:t>.</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Дети: </a:t>
            </a:r>
            <a:r>
              <a:rPr lang="ru-RU" sz="1600" dirty="0">
                <a:latin typeface="Times New Roman"/>
                <a:ea typeface="Calibri"/>
                <a:cs typeface="Times New Roman"/>
              </a:rPr>
              <a:t>Где был Иванушка?</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 </a:t>
            </a:r>
            <a:r>
              <a:rPr lang="ru-RU" sz="1600" dirty="0">
                <a:latin typeface="Times New Roman"/>
                <a:ea typeface="Calibri"/>
                <a:cs typeface="Times New Roman"/>
              </a:rPr>
              <a:t>На ярмарке!</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Дети: </a:t>
            </a:r>
            <a:r>
              <a:rPr lang="ru-RU" sz="1600" dirty="0">
                <a:latin typeface="Times New Roman"/>
                <a:ea typeface="Calibri"/>
                <a:cs typeface="Times New Roman"/>
              </a:rPr>
              <a:t>На ярмарке</a:t>
            </a:r>
            <a:r>
              <a:rPr lang="ru-RU" sz="1600" dirty="0" smtClean="0">
                <a:latin typeface="Times New Roman"/>
                <a:ea typeface="Calibri"/>
                <a:cs typeface="Times New Roman"/>
              </a:rPr>
              <a:t>?</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Исполняется инсценировка песни </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«Где был, Иванушка»</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Русская народная песня в обработке М. </a:t>
            </a:r>
            <a:r>
              <a:rPr lang="ru-RU" sz="1600" dirty="0" smtClean="0">
                <a:latin typeface="Times New Roman"/>
                <a:ea typeface="Calibri"/>
                <a:cs typeface="Times New Roman"/>
              </a:rPr>
              <a:t>Иорданского</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Ведущая</a:t>
            </a:r>
            <a:r>
              <a:rPr lang="ru-RU" sz="1600" dirty="0">
                <a:latin typeface="Times New Roman"/>
                <a:ea typeface="Calibri"/>
                <a:cs typeface="Times New Roman"/>
              </a:rPr>
              <a:t>: Сколько ты Иванушка накупил товаров.</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                     И какую красивую рубашку</a:t>
            </a:r>
            <a:r>
              <a:rPr lang="ru-RU" sz="1600" dirty="0" smtClean="0">
                <a:latin typeface="Times New Roman"/>
                <a:ea typeface="Calibri"/>
                <a:cs typeface="Times New Roman"/>
              </a:rPr>
              <a:t>!</a:t>
            </a:r>
            <a:endParaRPr lang="ru-RU" sz="16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Ваня</a:t>
            </a:r>
            <a:r>
              <a:rPr lang="ru-RU" sz="1600" dirty="0">
                <a:latin typeface="Times New Roman"/>
                <a:ea typeface="Calibri"/>
                <a:cs typeface="Times New Roman"/>
              </a:rPr>
              <a:t>: Вот она под вашим взором.</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             Вся покрыта узором.</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             Не кафтан и не папаха,</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             А простая русская рубаха.</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             Да еще и пояс</a:t>
            </a:r>
            <a:r>
              <a:rPr lang="ru-RU" sz="1600" dirty="0" smtClean="0">
                <a:latin typeface="Times New Roman"/>
                <a:ea typeface="Calibri"/>
                <a:cs typeface="Times New Roman"/>
              </a:rPr>
              <a:t>.</a:t>
            </a:r>
            <a:endParaRPr lang="ru-RU" sz="1600" dirty="0">
              <a:ea typeface="Calibri"/>
              <a:cs typeface="Times New Roman"/>
            </a:endParaRPr>
          </a:p>
        </p:txBody>
      </p:sp>
    </p:spTree>
    <p:extLst>
      <p:ext uri="{BB962C8B-B14F-4D97-AF65-F5344CB8AC3E}">
        <p14:creationId xmlns:p14="http://schemas.microsoft.com/office/powerpoint/2010/main" val="3699789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9"/>
            <a:ext cx="1812681"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79712" y="458162"/>
            <a:ext cx="6646892" cy="5940088"/>
          </a:xfrm>
          <a:prstGeom prst="rect">
            <a:avLst/>
          </a:prstGeom>
          <a:noFill/>
        </p:spPr>
        <p:txBody>
          <a:bodyPr wrap="square" rtlCol="0">
            <a:spAutoFit/>
          </a:bodyPr>
          <a:lstStyle/>
          <a:p>
            <a:pPr algn="ctr"/>
            <a:r>
              <a:rPr lang="ru-RU" sz="2000" dirty="0" smtClean="0">
                <a:latin typeface="Times New Roman" panose="02020603050405020304" pitchFamily="18" charset="0"/>
                <a:cs typeface="Times New Roman" panose="02020603050405020304" pitchFamily="18" charset="0"/>
              </a:rPr>
              <a:t>Нас , живущих в России, 150 миллионов человек. </a:t>
            </a:r>
          </a:p>
          <a:p>
            <a:pPr algn="ctr"/>
            <a:r>
              <a:rPr lang="ru-RU" sz="2000" dirty="0" smtClean="0">
                <a:latin typeface="Times New Roman" panose="02020603050405020304" pitchFamily="18" charset="0"/>
                <a:cs typeface="Times New Roman" panose="02020603050405020304" pitchFamily="18" charset="0"/>
              </a:rPr>
              <a:t>200 больших и малых народов нашей страны составляют Великую Русскую Нацию. Вы знаете, что историю любого народа можно «прочитать» по национальному костюму. Конечно, все костюмы разные. Но, если внимательно приглядеться, не трудно заметить великое множество похожих рисунков и деталей, форм…</a:t>
            </a:r>
          </a:p>
          <a:p>
            <a:pPr algn="ctr"/>
            <a:r>
              <a:rPr lang="ru-RU" sz="2000" dirty="0" smtClean="0">
                <a:latin typeface="Times New Roman" panose="02020603050405020304" pitchFamily="18" charset="0"/>
                <a:cs typeface="Times New Roman" panose="02020603050405020304" pitchFamily="18" charset="0"/>
              </a:rPr>
              <a:t>Посмотрите, как тесно переплелись корни народов России, которые живут  вместе сотни, а то и тысячи лет!</a:t>
            </a:r>
          </a:p>
          <a:p>
            <a:pPr algn="ctr"/>
            <a:r>
              <a:rPr lang="ru-RU" sz="2000" dirty="0" smtClean="0">
                <a:latin typeface="Times New Roman" panose="02020603050405020304" pitchFamily="18" charset="0"/>
                <a:cs typeface="Times New Roman" panose="02020603050405020304" pitchFamily="18" charset="0"/>
              </a:rPr>
              <a:t>Наша главная задача – сохранить это огромное богатство!</a:t>
            </a:r>
          </a:p>
          <a:p>
            <a:pPr algn="ctr"/>
            <a:r>
              <a:rPr lang="ru-RU" sz="2000" dirty="0">
                <a:latin typeface="Times New Roman" panose="02020603050405020304" pitchFamily="18" charset="0"/>
                <a:cs typeface="Times New Roman" panose="02020603050405020304" pitchFamily="18" charset="0"/>
              </a:rPr>
              <a:t>Еврей и тувинец, бурят и удмурт,</a:t>
            </a:r>
          </a:p>
          <a:p>
            <a:pPr algn="ctr"/>
            <a:r>
              <a:rPr lang="ru-RU" sz="2000" dirty="0">
                <a:latin typeface="Times New Roman" panose="02020603050405020304" pitchFamily="18" charset="0"/>
                <a:cs typeface="Times New Roman" panose="02020603050405020304" pitchFamily="18" charset="0"/>
              </a:rPr>
              <a:t>Русский, татарин, башкир и якут.</a:t>
            </a:r>
          </a:p>
          <a:p>
            <a:pPr algn="ctr"/>
            <a:r>
              <a:rPr lang="ru-RU" sz="2000" dirty="0">
                <a:latin typeface="Times New Roman" panose="02020603050405020304" pitchFamily="18" charset="0"/>
                <a:cs typeface="Times New Roman" panose="02020603050405020304" pitchFamily="18" charset="0"/>
              </a:rPr>
              <a:t>Разных народов большая семья,</a:t>
            </a:r>
          </a:p>
          <a:p>
            <a:pPr algn="ctr"/>
            <a:r>
              <a:rPr lang="ru-RU" sz="2000" dirty="0">
                <a:latin typeface="Times New Roman" panose="02020603050405020304" pitchFamily="18" charset="0"/>
                <a:cs typeface="Times New Roman" panose="02020603050405020304" pitchFamily="18" charset="0"/>
              </a:rPr>
              <a:t>И этим гордиться должны мы друзья</a:t>
            </a:r>
          </a:p>
          <a:p>
            <a:pPr algn="ctr"/>
            <a:r>
              <a:rPr lang="ru-RU" sz="2000" dirty="0">
                <a:latin typeface="Times New Roman" panose="02020603050405020304" pitchFamily="18" charset="0"/>
                <a:cs typeface="Times New Roman" panose="02020603050405020304" pitchFamily="18" charset="0"/>
              </a:rPr>
              <a:t>Россией зовется общий наш дом,</a:t>
            </a:r>
          </a:p>
          <a:p>
            <a:pPr algn="ctr"/>
            <a:r>
              <a:rPr lang="ru-RU" sz="2000" dirty="0">
                <a:latin typeface="Times New Roman" panose="02020603050405020304" pitchFamily="18" charset="0"/>
                <a:cs typeface="Times New Roman" panose="02020603050405020304" pitchFamily="18" charset="0"/>
              </a:rPr>
              <a:t>Пусть будет уютно каждому в нем.</a:t>
            </a:r>
          </a:p>
          <a:p>
            <a:pPr algn="ctr"/>
            <a:r>
              <a:rPr lang="ru-RU" sz="2000" dirty="0">
                <a:latin typeface="Times New Roman" panose="02020603050405020304" pitchFamily="18" charset="0"/>
                <a:cs typeface="Times New Roman" panose="02020603050405020304" pitchFamily="18" charset="0"/>
              </a:rPr>
              <a:t>Любые мы трудности вместе осилим</a:t>
            </a:r>
          </a:p>
          <a:p>
            <a:pPr algn="ctr"/>
            <a:r>
              <a:rPr lang="ru-RU" sz="2000" dirty="0">
                <a:latin typeface="Times New Roman" panose="02020603050405020304" pitchFamily="18" charset="0"/>
                <a:cs typeface="Times New Roman" panose="02020603050405020304" pitchFamily="18" charset="0"/>
              </a:rPr>
              <a:t>И только в единстве сила России.</a:t>
            </a:r>
          </a:p>
          <a:p>
            <a:pPr algn="ct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717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116632"/>
            <a:ext cx="7045703" cy="6888039"/>
          </a:xfrm>
          <a:prstGeom prst="rect">
            <a:avLst/>
          </a:prstGeom>
          <a:noFill/>
        </p:spPr>
        <p:txBody>
          <a:bodyPr wrap="square" rtlCol="0">
            <a:spAutoFit/>
          </a:bodyPr>
          <a:lstStyle/>
          <a:p>
            <a:pPr algn="just">
              <a:lnSpc>
                <a:spcPct val="115000"/>
              </a:lnSpc>
              <a:spcAft>
                <a:spcPts val="0"/>
              </a:spcAft>
            </a:pPr>
            <a:r>
              <a:rPr lang="ru-RU" sz="1600" u="sng" dirty="0">
                <a:latin typeface="Times New Roman"/>
                <a:ea typeface="Calibri"/>
                <a:cs typeface="Times New Roman"/>
              </a:rPr>
              <a:t>Ведущая: </a:t>
            </a:r>
            <a:r>
              <a:rPr lang="ru-RU" sz="1600" dirty="0">
                <a:latin typeface="Times New Roman"/>
                <a:ea typeface="Calibri"/>
                <a:cs typeface="Times New Roman"/>
              </a:rPr>
              <a:t>А знаете ли вы, что раньше на Руси ходить не подпоясанным считалось позором. Предлагаю вам поиграть</a:t>
            </a:r>
            <a:r>
              <a:rPr lang="ru-RU" sz="1600" dirty="0" smtClean="0">
                <a:latin typeface="Times New Roman"/>
                <a:ea typeface="Calibri"/>
                <a:cs typeface="Times New Roman"/>
              </a:rPr>
              <a:t>.</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Проводится игра «Подвяжи пояс»</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Дети по команде разбегаются по залу, собирают пояса, быстро завязывают их поверх рубашек и встают в две команды – по цвету пояса. </a:t>
            </a:r>
            <a:endParaRPr lang="ru-RU" sz="14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Ведущая: </a:t>
            </a:r>
            <a:r>
              <a:rPr lang="ru-RU" sz="1600" dirty="0">
                <a:latin typeface="Times New Roman"/>
                <a:ea typeface="Calibri"/>
                <a:cs typeface="Times New Roman"/>
              </a:rPr>
              <a:t>Рубахи носили все: и мужчины, и женщины. Сначала рубахи шились широкими, длинными. Вот посмотрите (одеть взрослую рубаху). С рукавами значительно длиннее рук. Не закатав рукава, работать в рубахе было невозможно, отсюда и выражение «работать спустя рукава» – т. е. плохо, кое-как. А человека несуразно одетого на Руси называли пугалом огородным.</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Проводится игра «Пугало»</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По разным сторонам встают два «пугала». Одеты в отрепья, на головах шапки. Перед ними корзины с «картошкой» (мячи маленького размера). Задача «пугала» - мешать  детям брать «картошку» из корзинок</a:t>
            </a:r>
            <a:r>
              <a:rPr lang="ru-RU" sz="1600" dirty="0" smtClean="0">
                <a:latin typeface="Times New Roman"/>
                <a:ea typeface="Calibri"/>
                <a:cs typeface="Times New Roman"/>
              </a:rPr>
              <a:t>.</a:t>
            </a:r>
          </a:p>
          <a:p>
            <a:pPr algn="just">
              <a:lnSpc>
                <a:spcPct val="115000"/>
              </a:lnSpc>
              <a:spcAft>
                <a:spcPts val="0"/>
              </a:spcAft>
            </a:pPr>
            <a:r>
              <a:rPr lang="ru-RU" sz="1600" u="sng" dirty="0">
                <a:latin typeface="Times New Roman"/>
                <a:ea typeface="Calibri"/>
                <a:cs typeface="Times New Roman"/>
              </a:rPr>
              <a:t>Дети: </a:t>
            </a:r>
            <a:r>
              <a:rPr lang="ru-RU" sz="1600" dirty="0">
                <a:latin typeface="Times New Roman"/>
                <a:ea typeface="Calibri"/>
                <a:cs typeface="Times New Roman"/>
              </a:rPr>
              <a:t>В поле пугало стоит и на нас оно глядит. Не боимся мы его.  </a:t>
            </a:r>
            <a:endParaRPr lang="ru-RU" sz="1600" dirty="0">
              <a:ea typeface="Calibri"/>
              <a:cs typeface="Times New Roman"/>
            </a:endParaRPr>
          </a:p>
          <a:p>
            <a:pPr algn="just">
              <a:lnSpc>
                <a:spcPct val="115000"/>
              </a:lnSpc>
              <a:spcAft>
                <a:spcPts val="0"/>
              </a:spcAft>
            </a:pPr>
            <a:r>
              <a:rPr lang="ru-RU" sz="1600" dirty="0">
                <a:latin typeface="Times New Roman"/>
                <a:ea typeface="Calibri"/>
                <a:cs typeface="Times New Roman"/>
              </a:rPr>
              <a:t>Дети пытаются вытащить «картошку» из корзинок и переложить в ведро. Тот, кого коснется «пугало», выбывает из игры. </a:t>
            </a:r>
            <a:endParaRPr lang="ru-RU" sz="1600" dirty="0" smtClean="0">
              <a:latin typeface="Times New Roman"/>
              <a:ea typeface="Calibri"/>
              <a:cs typeface="Times New Roman"/>
            </a:endParaRPr>
          </a:p>
          <a:p>
            <a:pPr algn="just">
              <a:lnSpc>
                <a:spcPct val="115000"/>
              </a:lnSpc>
              <a:spcAft>
                <a:spcPts val="0"/>
              </a:spcAft>
            </a:pPr>
            <a:r>
              <a:rPr lang="ru-RU" sz="1600" u="sng" dirty="0" smtClean="0">
                <a:latin typeface="Times New Roman"/>
                <a:ea typeface="Calibri"/>
                <a:cs typeface="Times New Roman"/>
              </a:rPr>
              <a:t>Ведущая: </a:t>
            </a:r>
            <a:r>
              <a:rPr lang="ru-RU" sz="1600" dirty="0">
                <a:latin typeface="Times New Roman"/>
                <a:ea typeface="Calibri"/>
                <a:cs typeface="Times New Roman"/>
              </a:rPr>
              <a:t>Каждый знает, что портной – это (ответы детей). Это человек, который шьет одежду. А вот почему его так называли? А потому, что в Древней Руси вся одежда называлась порты или </a:t>
            </a:r>
            <a:r>
              <a:rPr lang="ru-RU" sz="1600" dirty="0" err="1">
                <a:latin typeface="Times New Roman"/>
                <a:ea typeface="Calibri"/>
                <a:cs typeface="Times New Roman"/>
              </a:rPr>
              <a:t>портище</a:t>
            </a:r>
            <a:r>
              <a:rPr lang="ru-RU" sz="1600" dirty="0">
                <a:latin typeface="Times New Roman"/>
                <a:ea typeface="Calibri"/>
                <a:cs typeface="Times New Roman"/>
              </a:rPr>
              <a:t>. </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А портные, в зависимости от того, что они шили, называли шубниками, </a:t>
            </a:r>
            <a:r>
              <a:rPr lang="ru-RU" sz="1600" dirty="0" err="1">
                <a:latin typeface="Times New Roman"/>
                <a:ea typeface="Calibri"/>
                <a:cs typeface="Times New Roman"/>
              </a:rPr>
              <a:t>кафтанниками</a:t>
            </a:r>
            <a:r>
              <a:rPr lang="ru-RU" sz="1600" dirty="0">
                <a:latin typeface="Times New Roman"/>
                <a:ea typeface="Calibri"/>
                <a:cs typeface="Times New Roman"/>
              </a:rPr>
              <a:t>, рукавичниками…Но прежде чем сшить рубаху, необходимо сначала соткать ткань из пряжи. Это делали пряхи. Они наматывали нить на веретено</a:t>
            </a:r>
            <a:r>
              <a:rPr lang="ru-RU" sz="1600" dirty="0" smtClean="0">
                <a:latin typeface="Times New Roman"/>
                <a:ea typeface="Calibri"/>
                <a:cs typeface="Times New Roman"/>
              </a:rPr>
              <a:t>.</a:t>
            </a:r>
            <a:endParaRPr lang="ru-RU" sz="1400" dirty="0">
              <a:ea typeface="Calibri"/>
              <a:cs typeface="Times New Roman"/>
            </a:endParaRPr>
          </a:p>
        </p:txBody>
      </p:sp>
    </p:spTree>
    <p:extLst>
      <p:ext uri="{BB962C8B-B14F-4D97-AF65-F5344CB8AC3E}">
        <p14:creationId xmlns:p14="http://schemas.microsoft.com/office/powerpoint/2010/main" val="145686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188640"/>
            <a:ext cx="7045703" cy="6604885"/>
          </a:xfrm>
          <a:prstGeom prst="rect">
            <a:avLst/>
          </a:prstGeom>
          <a:noFill/>
        </p:spPr>
        <p:txBody>
          <a:bodyPr wrap="square" rtlCol="0">
            <a:spAutoFit/>
          </a:bodyPr>
          <a:lstStyle/>
          <a:p>
            <a:pPr lvl="0" algn="just">
              <a:lnSpc>
                <a:spcPct val="115000"/>
              </a:lnSpc>
            </a:pPr>
            <a:r>
              <a:rPr lang="ru-RU" sz="1600" u="sng" dirty="0" smtClean="0">
                <a:solidFill>
                  <a:prstClr val="black"/>
                </a:solidFill>
                <a:latin typeface="Times New Roman"/>
                <a:ea typeface="Calibri"/>
                <a:cs typeface="Times New Roman"/>
              </a:rPr>
              <a:t>Ведущая: </a:t>
            </a:r>
            <a:r>
              <a:rPr lang="ru-RU" sz="1600" dirty="0">
                <a:solidFill>
                  <a:prstClr val="black"/>
                </a:solidFill>
                <a:latin typeface="Times New Roman"/>
                <a:ea typeface="Calibri"/>
                <a:cs typeface="Times New Roman"/>
              </a:rPr>
              <a:t>Без веретена - не пряха,</a:t>
            </a:r>
            <a:endParaRPr lang="ru-RU" sz="1400" dirty="0">
              <a:solidFill>
                <a:prstClr val="black"/>
              </a:solidFill>
              <a:ea typeface="Calibri"/>
              <a:cs typeface="Times New Roman"/>
            </a:endParaRPr>
          </a:p>
          <a:p>
            <a:pPr lvl="0" algn="just">
              <a:lnSpc>
                <a:spcPct val="115000"/>
              </a:lnSpc>
            </a:pPr>
            <a:r>
              <a:rPr lang="ru-RU" sz="1600" dirty="0">
                <a:solidFill>
                  <a:prstClr val="black"/>
                </a:solidFill>
                <a:latin typeface="Times New Roman"/>
                <a:ea typeface="Calibri"/>
                <a:cs typeface="Times New Roman"/>
              </a:rPr>
              <a:t>                    Без иглы – не портной.</a:t>
            </a:r>
            <a:endParaRPr lang="ru-RU" sz="1400" dirty="0">
              <a:solidFill>
                <a:prstClr val="black"/>
              </a:solidFill>
              <a:ea typeface="Calibri"/>
              <a:cs typeface="Times New Roman"/>
            </a:endParaRPr>
          </a:p>
          <a:p>
            <a:pPr lvl="0" algn="just">
              <a:lnSpc>
                <a:spcPct val="115000"/>
              </a:lnSpc>
            </a:pPr>
            <a:r>
              <a:rPr lang="ru-RU" sz="1600" dirty="0">
                <a:solidFill>
                  <a:prstClr val="black"/>
                </a:solidFill>
                <a:latin typeface="Times New Roman"/>
                <a:ea typeface="Calibri"/>
                <a:cs typeface="Times New Roman"/>
              </a:rPr>
              <a:t>                    У ленивой прялки нет про себя и рубахи!</a:t>
            </a:r>
            <a:endParaRPr lang="ru-RU" sz="1400" dirty="0">
              <a:solidFill>
                <a:prstClr val="black"/>
              </a:solidFill>
              <a:ea typeface="Calibri"/>
              <a:cs typeface="Times New Roman"/>
            </a:endParaRPr>
          </a:p>
          <a:p>
            <a:pPr lvl="0" algn="just">
              <a:lnSpc>
                <a:spcPct val="115000"/>
              </a:lnSpc>
            </a:pPr>
            <a:r>
              <a:rPr lang="ru-RU" sz="1600" dirty="0">
                <a:solidFill>
                  <a:prstClr val="black"/>
                </a:solidFill>
                <a:latin typeface="Times New Roman"/>
                <a:ea typeface="Calibri"/>
                <a:cs typeface="Times New Roman"/>
              </a:rPr>
              <a:t>                    Чтоб рубаху нам соткать,</a:t>
            </a:r>
            <a:endParaRPr lang="ru-RU" sz="1400" dirty="0">
              <a:solidFill>
                <a:prstClr val="black"/>
              </a:solidFill>
              <a:ea typeface="Calibri"/>
              <a:cs typeface="Times New Roman"/>
            </a:endParaRPr>
          </a:p>
          <a:p>
            <a:pPr lvl="0" algn="just">
              <a:lnSpc>
                <a:spcPct val="115000"/>
              </a:lnSpc>
            </a:pPr>
            <a:r>
              <a:rPr lang="ru-RU" sz="1600" dirty="0">
                <a:solidFill>
                  <a:prstClr val="black"/>
                </a:solidFill>
                <a:latin typeface="Times New Roman"/>
                <a:ea typeface="Calibri"/>
                <a:cs typeface="Times New Roman"/>
              </a:rPr>
              <a:t>                    Надо пряжу намотать.</a:t>
            </a:r>
            <a:endParaRPr lang="ru-RU" sz="1400" dirty="0">
              <a:solidFill>
                <a:prstClr val="black"/>
              </a:solidFill>
              <a:ea typeface="Calibri"/>
              <a:cs typeface="Times New Roman"/>
            </a:endParaRPr>
          </a:p>
          <a:p>
            <a:pPr lvl="0" algn="just">
              <a:lnSpc>
                <a:spcPct val="115000"/>
              </a:lnSpc>
            </a:pPr>
            <a:r>
              <a:rPr lang="ru-RU" sz="1600" dirty="0">
                <a:solidFill>
                  <a:prstClr val="black"/>
                </a:solidFill>
                <a:latin typeface="Times New Roman"/>
                <a:ea typeface="Calibri"/>
                <a:cs typeface="Times New Roman"/>
              </a:rPr>
              <a:t> </a:t>
            </a:r>
            <a:r>
              <a:rPr lang="ru-RU" sz="1600" dirty="0" smtClean="0">
                <a:solidFill>
                  <a:prstClr val="black"/>
                </a:solidFill>
                <a:latin typeface="Times New Roman"/>
                <a:ea typeface="Calibri"/>
                <a:cs typeface="Times New Roman"/>
              </a:rPr>
              <a:t> </a:t>
            </a:r>
            <a:r>
              <a:rPr lang="ru-RU" sz="1600" dirty="0">
                <a:solidFill>
                  <a:prstClr val="black"/>
                </a:solidFill>
                <a:latin typeface="Times New Roman"/>
                <a:ea typeface="Calibri"/>
                <a:cs typeface="Times New Roman"/>
              </a:rPr>
              <a:t>Предлагаю поиграть в игру «Веретено</a:t>
            </a:r>
            <a:r>
              <a:rPr lang="ru-RU" sz="1600" dirty="0" smtClean="0">
                <a:solidFill>
                  <a:prstClr val="black"/>
                </a:solidFill>
                <a:latin typeface="Times New Roman"/>
                <a:ea typeface="Calibri"/>
                <a:cs typeface="Times New Roman"/>
              </a:rPr>
              <a:t>».</a:t>
            </a:r>
          </a:p>
          <a:p>
            <a:pPr algn="just">
              <a:lnSpc>
                <a:spcPct val="115000"/>
              </a:lnSpc>
              <a:spcAft>
                <a:spcPts val="0"/>
              </a:spcAft>
            </a:pPr>
            <a:r>
              <a:rPr lang="ru-RU" sz="1600" dirty="0">
                <a:latin typeface="Times New Roman"/>
                <a:ea typeface="Calibri"/>
                <a:cs typeface="Times New Roman"/>
              </a:rPr>
              <a:t>Проводится игра «Веретено</a:t>
            </a:r>
            <a:r>
              <a:rPr lang="ru-RU" sz="1600" dirty="0" smtClean="0">
                <a:latin typeface="Times New Roman"/>
                <a:ea typeface="Calibri"/>
                <a:cs typeface="Times New Roman"/>
              </a:rPr>
              <a:t>».</a:t>
            </a:r>
          </a:p>
          <a:p>
            <a:pPr algn="just">
              <a:lnSpc>
                <a:spcPct val="115000"/>
              </a:lnSpc>
              <a:spcAft>
                <a:spcPts val="0"/>
              </a:spcAft>
            </a:pPr>
            <a:r>
              <a:rPr lang="ru-RU" sz="1600" dirty="0" smtClean="0">
                <a:latin typeface="Times New Roman"/>
                <a:ea typeface="Calibri"/>
                <a:cs typeface="Times New Roman"/>
              </a:rPr>
              <a:t>(на палочку наматывается лента, кто быстрее намотает тот победил).</a:t>
            </a:r>
            <a:endParaRPr lang="ru-RU" sz="1600" dirty="0">
              <a:ea typeface="Calibri"/>
              <a:cs typeface="Times New Roman"/>
            </a:endParaRPr>
          </a:p>
          <a:p>
            <a:pPr algn="just">
              <a:lnSpc>
                <a:spcPct val="115000"/>
              </a:lnSpc>
              <a:spcAft>
                <a:spcPts val="0"/>
              </a:spcAft>
            </a:pPr>
            <a:r>
              <a:rPr lang="ru-RU" sz="1600" u="sng" dirty="0">
                <a:latin typeface="Times New Roman" panose="02020603050405020304" pitchFamily="18" charset="0"/>
                <a:ea typeface="Calibri"/>
                <a:cs typeface="Times New Roman" panose="02020603050405020304" pitchFamily="18" charset="0"/>
              </a:rPr>
              <a:t>Ведущая: </a:t>
            </a:r>
            <a:r>
              <a:rPr lang="ru-RU" sz="1600" dirty="0">
                <a:latin typeface="Times New Roman" panose="02020603050405020304" pitchFamily="18" charset="0"/>
                <a:ea typeface="Calibri"/>
                <a:cs typeface="Times New Roman" panose="02020603050405020304" pitchFamily="18" charset="0"/>
              </a:rPr>
              <a:t>Ох, сколько ниток намотали, сколько холста наткали</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lnSpc>
                <a:spcPct val="115000"/>
              </a:lnSpc>
              <a:spcAft>
                <a:spcPts val="0"/>
              </a:spcAft>
            </a:pPr>
            <a:r>
              <a:rPr lang="ru-RU" sz="1600" u="sng" dirty="0">
                <a:latin typeface="Times New Roman" panose="02020603050405020304" pitchFamily="18" charset="0"/>
                <a:ea typeface="Calibri"/>
                <a:cs typeface="Times New Roman" panose="02020603050405020304" pitchFamily="18" charset="0"/>
              </a:rPr>
              <a:t>Ведущая</a:t>
            </a:r>
            <a:r>
              <a:rPr lang="ru-RU" sz="1600" dirty="0">
                <a:latin typeface="Times New Roman" panose="02020603050405020304" pitchFamily="18" charset="0"/>
                <a:ea typeface="Calibri"/>
                <a:cs typeface="Times New Roman" panose="02020603050405020304" pitchFamily="18" charset="0"/>
              </a:rPr>
              <a:t>: Затевай честной народ</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                      Развеселый хоровод</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Исполняется хоровод</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a:t>
            </a:r>
            <a:r>
              <a:rPr lang="ru-RU" sz="1600" dirty="0" err="1">
                <a:latin typeface="Times New Roman" panose="02020603050405020304" pitchFamily="18" charset="0"/>
                <a:ea typeface="Calibri"/>
                <a:cs typeface="Times New Roman" panose="02020603050405020304" pitchFamily="18" charset="0"/>
              </a:rPr>
              <a:t>Земелюшка</a:t>
            </a:r>
            <a:r>
              <a:rPr lang="ru-RU" sz="1600" dirty="0">
                <a:latin typeface="Times New Roman" panose="02020603050405020304" pitchFamily="18" charset="0"/>
                <a:ea typeface="Calibri"/>
                <a:cs typeface="Times New Roman" panose="02020603050405020304" pitchFamily="18" charset="0"/>
              </a:rPr>
              <a:t>-чернозем»</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Дети встают полукругом. </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Ведущая – А еще я предлагаю поиграть в игру «Тяни холсты</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Проводится игра «Тяни холсты»</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Середина холста отмечена яркой </a:t>
            </a:r>
            <a:r>
              <a:rPr lang="ru-RU" sz="1600" dirty="0" smtClean="0">
                <a:latin typeface="Times New Roman" panose="02020603050405020304" pitchFamily="18" charset="0"/>
                <a:ea typeface="Calibri"/>
                <a:cs typeface="Times New Roman" panose="02020603050405020304" pitchFamily="18" charset="0"/>
              </a:rPr>
              <a:t>лентой. </a:t>
            </a:r>
            <a:r>
              <a:rPr lang="ru-RU" sz="1600" dirty="0">
                <a:latin typeface="Times New Roman" panose="02020603050405020304" pitchFamily="18" charset="0"/>
                <a:ea typeface="Calibri"/>
                <a:cs typeface="Times New Roman" panose="02020603050405020304" pitchFamily="18" charset="0"/>
              </a:rPr>
              <a:t>Дети тянут так, чтобы середина холста оказалась на их половине. Эта игра очень похожа на перетягивание каната, только вместо каната – полотно ткани с пришитой посередине полоской бумаги или яркой </a:t>
            </a:r>
            <a:r>
              <a:rPr lang="ru-RU" sz="1600" dirty="0" smtClean="0">
                <a:latin typeface="Times New Roman" panose="02020603050405020304" pitchFamily="18" charset="0"/>
                <a:ea typeface="Calibri"/>
                <a:cs typeface="Times New Roman" panose="02020603050405020304" pitchFamily="18" charset="0"/>
              </a:rPr>
              <a:t>лентой.</a:t>
            </a:r>
            <a:endParaRPr lang="ru-RU" sz="1600" dirty="0">
              <a:latin typeface="Times New Roman" panose="02020603050405020304" pitchFamily="18" charset="0"/>
              <a:ea typeface="Calibri"/>
              <a:cs typeface="Times New Roman" panose="02020603050405020304" pitchFamily="18" charset="0"/>
            </a:endParaRP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Дети сопровождают игру стихом:</a:t>
            </a:r>
          </a:p>
          <a:p>
            <a:pPr algn="just">
              <a:lnSpc>
                <a:spcPct val="115000"/>
              </a:lnSpc>
              <a:spcAft>
                <a:spcPts val="0"/>
              </a:spcAft>
            </a:pPr>
            <a:r>
              <a:rPr lang="ru-RU" sz="1400" dirty="0">
                <a:latin typeface="Times New Roman"/>
                <a:ea typeface="Calibri"/>
                <a:cs typeface="Times New Roman"/>
              </a:rPr>
              <a:t> </a:t>
            </a:r>
            <a:r>
              <a:rPr lang="ru-RU" sz="1600" dirty="0">
                <a:latin typeface="Times New Roman" panose="02020603050405020304" pitchFamily="18" charset="0"/>
                <a:ea typeface="Calibri"/>
                <a:cs typeface="Times New Roman" panose="02020603050405020304" pitchFamily="18" charset="0"/>
              </a:rPr>
              <a:t>Тяни холсты, потягивай!</a:t>
            </a:r>
          </a:p>
          <a:p>
            <a:pPr algn="just">
              <a:lnSpc>
                <a:spcPct val="115000"/>
              </a:lnSpc>
              <a:spcAft>
                <a:spcPts val="0"/>
              </a:spcAft>
            </a:pPr>
            <a:r>
              <a:rPr lang="ru-RU" sz="1600" dirty="0">
                <a:latin typeface="Times New Roman" panose="02020603050405020304" pitchFamily="18" charset="0"/>
                <a:ea typeface="Calibri"/>
                <a:cs typeface="Times New Roman" panose="02020603050405020304" pitchFamily="18" charset="0"/>
              </a:rPr>
              <a:t>В коробочку </a:t>
            </a:r>
            <a:r>
              <a:rPr lang="ru-RU" sz="1600" dirty="0" err="1">
                <a:latin typeface="Times New Roman" panose="02020603050405020304" pitchFamily="18" charset="0"/>
                <a:ea typeface="Calibri"/>
                <a:cs typeface="Times New Roman" panose="02020603050405020304" pitchFamily="18" charset="0"/>
              </a:rPr>
              <a:t>поскладывай</a:t>
            </a:r>
            <a:r>
              <a:rPr lang="ru-RU" sz="1600" dirty="0" smtClean="0">
                <a:latin typeface="Times New Roman" panose="02020603050405020304" pitchFamily="18" charset="0"/>
                <a:ea typeface="Calibri"/>
                <a:cs typeface="Times New Roman" panose="02020603050405020304" pitchFamily="18" charset="0"/>
              </a:rPr>
              <a:t>.</a:t>
            </a:r>
            <a:endParaRPr lang="ru-RU" sz="16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930944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188640"/>
            <a:ext cx="7045703" cy="3207032"/>
          </a:xfrm>
          <a:prstGeom prst="rect">
            <a:avLst/>
          </a:prstGeom>
          <a:noFill/>
        </p:spPr>
        <p:txBody>
          <a:bodyPr wrap="square" rtlCol="0">
            <a:spAutoFit/>
          </a:bodyPr>
          <a:lstStyle/>
          <a:p>
            <a:pPr lvl="0" algn="just">
              <a:lnSpc>
                <a:spcPct val="115000"/>
              </a:lnSpc>
            </a:pPr>
            <a:r>
              <a:rPr lang="ru-RU" sz="1600" dirty="0">
                <a:solidFill>
                  <a:prstClr val="black"/>
                </a:solidFill>
                <a:latin typeface="Times New Roman" panose="02020603050405020304" pitchFamily="18" charset="0"/>
                <a:ea typeface="Calibri"/>
                <a:cs typeface="Times New Roman" panose="02020603050405020304" pitchFamily="18" charset="0"/>
              </a:rPr>
              <a:t>Тяни холсты, тяни холсты,</a:t>
            </a:r>
          </a:p>
          <a:p>
            <a:pPr lvl="0" algn="just">
              <a:lnSpc>
                <a:spcPct val="115000"/>
              </a:lnSpc>
            </a:pPr>
            <a:r>
              <a:rPr lang="ru-RU" sz="1600" dirty="0">
                <a:solidFill>
                  <a:prstClr val="black"/>
                </a:solidFill>
                <a:latin typeface="Times New Roman" panose="02020603050405020304" pitchFamily="18" charset="0"/>
                <a:ea typeface="Calibri"/>
                <a:cs typeface="Times New Roman" panose="02020603050405020304" pitchFamily="18" charset="0"/>
              </a:rPr>
              <a:t>На рубашечку, на столешницу!</a:t>
            </a:r>
          </a:p>
          <a:p>
            <a:pPr lvl="0" algn="just">
              <a:lnSpc>
                <a:spcPct val="115000"/>
              </a:lnSpc>
            </a:pPr>
            <a:r>
              <a:rPr lang="ru-RU" sz="1600" dirty="0">
                <a:solidFill>
                  <a:prstClr val="black"/>
                </a:solidFill>
                <a:latin typeface="Times New Roman" panose="02020603050405020304" pitchFamily="18" charset="0"/>
                <a:ea typeface="Calibri"/>
                <a:cs typeface="Times New Roman" panose="02020603050405020304" pitchFamily="18" charset="0"/>
              </a:rPr>
              <a:t>Тяни холсты, потягивай.</a:t>
            </a:r>
          </a:p>
          <a:p>
            <a:pPr lvl="0" algn="just">
              <a:lnSpc>
                <a:spcPct val="115000"/>
              </a:lnSpc>
            </a:pPr>
            <a:r>
              <a:rPr lang="ru-RU" sz="1600" dirty="0">
                <a:solidFill>
                  <a:prstClr val="black"/>
                </a:solidFill>
                <a:latin typeface="Times New Roman" panose="02020603050405020304" pitchFamily="18" charset="0"/>
                <a:ea typeface="Calibri"/>
                <a:cs typeface="Times New Roman" panose="02020603050405020304" pitchFamily="18" charset="0"/>
              </a:rPr>
              <a:t>Да поперек подкладывай</a:t>
            </a:r>
            <a:r>
              <a:rPr lang="ru-RU" sz="1600" dirty="0" smtClean="0">
                <a:solidFill>
                  <a:prstClr val="black"/>
                </a:solidFill>
                <a:latin typeface="Times New Roman" panose="02020603050405020304" pitchFamily="18" charset="0"/>
                <a:ea typeface="Calibri"/>
                <a:cs typeface="Times New Roman" panose="02020603050405020304" pitchFamily="18" charset="0"/>
              </a:rPr>
              <a:t>!</a:t>
            </a:r>
          </a:p>
          <a:p>
            <a:pPr algn="just">
              <a:lnSpc>
                <a:spcPct val="115000"/>
              </a:lnSpc>
              <a:spcAft>
                <a:spcPts val="0"/>
              </a:spcAft>
            </a:pPr>
            <a:r>
              <a:rPr lang="ru-RU" sz="1600" u="sng" dirty="0" smtClean="0">
                <a:latin typeface="Times New Roman"/>
                <a:ea typeface="Calibri"/>
                <a:cs typeface="Times New Roman"/>
              </a:rPr>
              <a:t>Ведущая: </a:t>
            </a:r>
            <a:r>
              <a:rPr lang="ru-RU" sz="1600" dirty="0">
                <a:latin typeface="Times New Roman"/>
                <a:ea typeface="Calibri"/>
                <a:cs typeface="Times New Roman"/>
              </a:rPr>
              <a:t>Дети, как же нам было весело! Вы доказали, что не перевелись еще на Руси крепкие телом и духом люди, и узнали много нового про простую рубаху!</a:t>
            </a:r>
            <a:endParaRPr lang="ru-RU" sz="1400" dirty="0">
              <a:ea typeface="Calibri"/>
              <a:cs typeface="Times New Roman"/>
            </a:endParaRPr>
          </a:p>
          <a:p>
            <a:pPr algn="just">
              <a:lnSpc>
                <a:spcPct val="115000"/>
              </a:lnSpc>
              <a:spcAft>
                <a:spcPts val="0"/>
              </a:spcAft>
            </a:pPr>
            <a:r>
              <a:rPr lang="ru-RU" sz="1600" dirty="0">
                <a:latin typeface="Times New Roman"/>
                <a:ea typeface="Calibri"/>
                <a:cs typeface="Times New Roman"/>
              </a:rPr>
              <a:t> </a:t>
            </a:r>
            <a:endParaRPr lang="ru-RU" sz="1400" dirty="0">
              <a:ea typeface="Calibri"/>
              <a:cs typeface="Times New Roman"/>
            </a:endParaRPr>
          </a:p>
          <a:p>
            <a:pPr algn="just">
              <a:lnSpc>
                <a:spcPct val="115000"/>
              </a:lnSpc>
              <a:spcAft>
                <a:spcPts val="0"/>
              </a:spcAft>
            </a:pPr>
            <a:r>
              <a:rPr lang="ru-RU" sz="1600" dirty="0" smtClean="0">
                <a:latin typeface="Times New Roman"/>
                <a:ea typeface="Calibri"/>
                <a:cs typeface="Times New Roman"/>
              </a:rPr>
              <a:t>Детям  вручается национальное русское угощение </a:t>
            </a:r>
            <a:r>
              <a:rPr lang="ru-RU" sz="1600" dirty="0">
                <a:latin typeface="Times New Roman"/>
                <a:ea typeface="Calibri"/>
                <a:cs typeface="Times New Roman"/>
              </a:rPr>
              <a:t>– </a:t>
            </a:r>
            <a:r>
              <a:rPr lang="ru-RU" sz="1600" dirty="0" smtClean="0">
                <a:latin typeface="Times New Roman"/>
                <a:ea typeface="Calibri"/>
                <a:cs typeface="Times New Roman"/>
              </a:rPr>
              <a:t>баранки </a:t>
            </a:r>
            <a:r>
              <a:rPr lang="ru-RU" sz="1600" dirty="0">
                <a:latin typeface="Times New Roman"/>
                <a:ea typeface="Calibri"/>
                <a:cs typeface="Times New Roman"/>
              </a:rPr>
              <a:t>и приглашаются все на чай.</a:t>
            </a:r>
            <a:endParaRPr lang="ru-RU" sz="1400" dirty="0">
              <a:ea typeface="Calibri"/>
              <a:cs typeface="Times New Roman"/>
            </a:endParaRPr>
          </a:p>
          <a:p>
            <a:pPr lvl="0" algn="just">
              <a:lnSpc>
                <a:spcPct val="115000"/>
              </a:lnSpc>
            </a:pPr>
            <a:endParaRPr lang="ru-RU" sz="16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79341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pic>
        <p:nvPicPr>
          <p:cNvPr id="4" name="Рисунок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7121" t="14747" r="13182" b="10303"/>
          <a:stretch/>
        </p:blipFill>
        <p:spPr>
          <a:xfrm>
            <a:off x="1805683" y="188640"/>
            <a:ext cx="4965219" cy="3502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6811996" y="323553"/>
            <a:ext cx="2268578" cy="1323439"/>
          </a:xfrm>
          <a:prstGeom prst="rect">
            <a:avLst/>
          </a:prstGeom>
          <a:noFill/>
        </p:spPr>
        <p:txBody>
          <a:bodyPr wrap="square" rtlCol="0">
            <a:spAutoFit/>
          </a:bodyPr>
          <a:lstStyle/>
          <a:p>
            <a:pPr algn="ctr"/>
            <a:r>
              <a:rPr lang="ru-RU" sz="2000" b="1" dirty="0">
                <a:latin typeface="Times New Roman" panose="02020603050405020304" pitchFamily="18" charset="0"/>
                <a:cs typeface="Times New Roman" panose="02020603050405020304" pitchFamily="18" charset="0"/>
              </a:rPr>
              <a:t>Беседа «Наша Родина – Россия, наш язык - русский</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350" t="16375" r="8594"/>
          <a:stretch/>
        </p:blipFill>
        <p:spPr>
          <a:xfrm>
            <a:off x="3995936" y="3284984"/>
            <a:ext cx="4956258" cy="3413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1805683" y="3861048"/>
            <a:ext cx="2190253" cy="1631216"/>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Знакомство с национальным русским женским костюмом</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678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pic>
        <p:nvPicPr>
          <p:cNvPr id="3" name="Рисунок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5469" t="35208"/>
          <a:stretch/>
        </p:blipFill>
        <p:spPr>
          <a:xfrm>
            <a:off x="3992193" y="260648"/>
            <a:ext cx="5042876" cy="2592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38" t="27083"/>
          <a:stretch/>
        </p:blipFill>
        <p:spPr>
          <a:xfrm>
            <a:off x="1868506" y="3573016"/>
            <a:ext cx="4783436" cy="3022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1846777" y="260648"/>
            <a:ext cx="2005143" cy="1631216"/>
          </a:xfrm>
          <a:prstGeom prst="rect">
            <a:avLst/>
          </a:prstGeom>
          <a:noFill/>
        </p:spPr>
        <p:txBody>
          <a:bodyPr wrap="square" rtlCol="0">
            <a:spAutoFit/>
          </a:bodyPr>
          <a:lstStyle/>
          <a:p>
            <a:pPr algn="ctr"/>
            <a:r>
              <a:rPr lang="ru-RU" sz="2000" b="1" dirty="0">
                <a:latin typeface="Times New Roman" panose="02020603050405020304" pitchFamily="18" charset="0"/>
                <a:cs typeface="Times New Roman" panose="02020603050405020304" pitchFamily="18" charset="0"/>
              </a:rPr>
              <a:t>Просмотр презентации «Русский народный костюм».</a:t>
            </a:r>
          </a:p>
        </p:txBody>
      </p:sp>
      <p:sp>
        <p:nvSpPr>
          <p:cNvPr id="6" name="TextBox 5"/>
          <p:cNvSpPr txBox="1"/>
          <p:nvPr/>
        </p:nvSpPr>
        <p:spPr>
          <a:xfrm>
            <a:off x="6732240" y="3573016"/>
            <a:ext cx="2302829" cy="2246769"/>
          </a:xfrm>
          <a:prstGeom prst="rect">
            <a:avLst/>
          </a:prstGeom>
          <a:noFill/>
        </p:spPr>
        <p:txBody>
          <a:bodyPr wrap="square" rtlCol="0">
            <a:spAutoFit/>
          </a:bodyPr>
          <a:lstStyle/>
          <a:p>
            <a:pPr algn="ctr"/>
            <a:r>
              <a:rPr lang="ru-RU" sz="2000" b="1" dirty="0">
                <a:latin typeface="Times New Roman" panose="02020603050405020304" pitchFamily="18" charset="0"/>
                <a:cs typeface="Times New Roman" panose="02020603050405020304" pitchFamily="18" charset="0"/>
              </a:rPr>
              <a:t>Рисование: «История русского народного костюма. Оденем Ваню и Маню в русский костюм»</a:t>
            </a:r>
          </a:p>
        </p:txBody>
      </p:sp>
    </p:spTree>
    <p:extLst>
      <p:ext uri="{BB962C8B-B14F-4D97-AF65-F5344CB8AC3E}">
        <p14:creationId xmlns:p14="http://schemas.microsoft.com/office/powerpoint/2010/main" val="3644710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188640"/>
            <a:ext cx="7045703" cy="400110"/>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Весеннее развлечение  </a:t>
            </a:r>
            <a:r>
              <a:rPr lang="ru-RU" sz="2000" b="1" dirty="0">
                <a:latin typeface="Times New Roman" panose="02020603050405020304" pitchFamily="18" charset="0"/>
                <a:cs typeface="Times New Roman" panose="02020603050405020304" pitchFamily="18" charset="0"/>
              </a:rPr>
              <a:t>«Праздник русской рубахи».</a:t>
            </a:r>
          </a:p>
        </p:txBody>
      </p:sp>
      <p:pic>
        <p:nvPicPr>
          <p:cNvPr id="4" name="Рисунок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t="2750" b="39375"/>
          <a:stretch/>
        </p:blipFill>
        <p:spPr>
          <a:xfrm>
            <a:off x="1846777" y="764704"/>
            <a:ext cx="6948264" cy="3015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14532" t="12917" r="22186" b="7917"/>
          <a:stretch/>
        </p:blipFill>
        <p:spPr>
          <a:xfrm>
            <a:off x="3275856" y="3674324"/>
            <a:ext cx="3240360" cy="3040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5892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pic>
        <p:nvPicPr>
          <p:cNvPr id="3" name="Рисунок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5156" t="15208" r="3749" b="5417"/>
          <a:stretch/>
        </p:blipFill>
        <p:spPr>
          <a:xfrm>
            <a:off x="1846777" y="1099764"/>
            <a:ext cx="6969751" cy="4554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5864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pic>
        <p:nvPicPr>
          <p:cNvPr id="3" name="Рисунок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4401" t="6441" r="17318" b="21267"/>
          <a:stretch/>
        </p:blipFill>
        <p:spPr>
          <a:xfrm>
            <a:off x="1846777" y="74042"/>
            <a:ext cx="5113322" cy="3541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4843" t="3125" r="5781" b="18125"/>
          <a:stretch/>
        </p:blipFill>
        <p:spPr>
          <a:xfrm>
            <a:off x="3851920" y="3212976"/>
            <a:ext cx="5137200" cy="3394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9677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pic>
        <p:nvPicPr>
          <p:cNvPr id="3" name="Рисунок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r="6094" b="7292"/>
          <a:stretch/>
        </p:blipFill>
        <p:spPr>
          <a:xfrm>
            <a:off x="2195736" y="1412776"/>
            <a:ext cx="6619315" cy="49011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339752" y="260648"/>
            <a:ext cx="6475299" cy="400110"/>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Детские рисунки</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584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398980" y="2536795"/>
            <a:ext cx="6827689" cy="1814720"/>
          </a:xfrm>
          <a:prstGeom prst="rect">
            <a:avLst/>
          </a:prstGeom>
        </p:spPr>
      </p:pic>
      <p:pic>
        <p:nvPicPr>
          <p:cNvPr id="3" name="Рисунок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b="5833"/>
          <a:stretch/>
        </p:blipFill>
        <p:spPr>
          <a:xfrm>
            <a:off x="2702074" y="215179"/>
            <a:ext cx="5143500" cy="6457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6504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9"/>
            <a:ext cx="1812681"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12681" y="14288"/>
            <a:ext cx="7212738" cy="6703374"/>
          </a:xfrm>
          <a:prstGeom prst="rect">
            <a:avLst/>
          </a:prstGeom>
          <a:noFill/>
        </p:spPr>
        <p:txBody>
          <a:bodyPr wrap="square" rtlCol="0">
            <a:spAutoFit/>
          </a:bodyPr>
          <a:lstStyle/>
          <a:p>
            <a:pPr lvl="0" indent="457200" algn="just"/>
            <a:endParaRPr lang="ru-RU" sz="1600" b="1" dirty="0" smtClean="0">
              <a:solidFill>
                <a:prstClr val="black"/>
              </a:solidFill>
              <a:latin typeface="Times New Roman" panose="02020603050405020304" pitchFamily="18" charset="0"/>
              <a:cs typeface="Times New Roman" panose="02020603050405020304" pitchFamily="18" charset="0"/>
            </a:endParaRPr>
          </a:p>
          <a:p>
            <a:pPr lvl="0" indent="457200" algn="just"/>
            <a:r>
              <a:rPr lang="ru-RU" sz="1600" b="1" dirty="0" smtClean="0">
                <a:solidFill>
                  <a:prstClr val="black"/>
                </a:solidFill>
                <a:latin typeface="Times New Roman" panose="02020603050405020304" pitchFamily="18" charset="0"/>
                <a:cs typeface="Times New Roman" panose="02020603050405020304" pitchFamily="18" charset="0"/>
              </a:rPr>
              <a:t>Название </a:t>
            </a:r>
            <a:r>
              <a:rPr lang="ru-RU" sz="1600" b="1" dirty="0">
                <a:solidFill>
                  <a:prstClr val="black"/>
                </a:solidFill>
                <a:latin typeface="Times New Roman" panose="02020603050405020304" pitchFamily="18" charset="0"/>
                <a:cs typeface="Times New Roman" panose="02020603050405020304" pitchFamily="18" charset="0"/>
              </a:rPr>
              <a:t>проекта</a:t>
            </a:r>
            <a:r>
              <a:rPr lang="ru-RU" sz="1600" b="1" dirty="0" smtClean="0">
                <a:solidFill>
                  <a:prstClr val="black"/>
                </a:solidFill>
                <a:latin typeface="Times New Roman" panose="02020603050405020304" pitchFamily="18" charset="0"/>
                <a:cs typeface="Times New Roman" panose="02020603050405020304" pitchFamily="18" charset="0"/>
              </a:rPr>
              <a:t>: </a:t>
            </a:r>
            <a:r>
              <a:rPr lang="ru-RU" sz="1600" dirty="0" smtClean="0">
                <a:solidFill>
                  <a:prstClr val="black"/>
                </a:solidFill>
                <a:latin typeface="Times New Roman" panose="02020603050405020304" pitchFamily="18" charset="0"/>
                <a:cs typeface="Times New Roman" panose="02020603050405020304" pitchFamily="18" charset="0"/>
              </a:rPr>
              <a:t>«Мы-Россияне. Национальный русский костюм».</a:t>
            </a:r>
            <a:endParaRPr lang="ru-RU" sz="1600" b="1" dirty="0">
              <a:solidFill>
                <a:prstClr val="black"/>
              </a:solidFill>
              <a:latin typeface="Times New Roman" panose="02020603050405020304" pitchFamily="18" charset="0"/>
              <a:cs typeface="Times New Roman" panose="02020603050405020304" pitchFamily="18" charset="0"/>
            </a:endParaRPr>
          </a:p>
          <a:p>
            <a:pPr lvl="0" indent="457200" algn="just"/>
            <a:r>
              <a:rPr lang="ru-RU" sz="1600" b="1" dirty="0" smtClean="0">
                <a:solidFill>
                  <a:prstClr val="black"/>
                </a:solidFill>
                <a:latin typeface="Times New Roman" panose="02020603050405020304" pitchFamily="18" charset="0"/>
                <a:cs typeface="Times New Roman" panose="02020603050405020304" pitchFamily="18" charset="0"/>
              </a:rPr>
              <a:t>Авторы </a:t>
            </a:r>
            <a:r>
              <a:rPr lang="ru-RU" sz="1600" b="1" dirty="0">
                <a:solidFill>
                  <a:prstClr val="black"/>
                </a:solidFill>
                <a:latin typeface="Times New Roman" panose="02020603050405020304" pitchFamily="18" charset="0"/>
                <a:cs typeface="Times New Roman" panose="02020603050405020304" pitchFamily="18" charset="0"/>
              </a:rPr>
              <a:t>проекта</a:t>
            </a:r>
            <a:r>
              <a:rPr lang="ru-RU" sz="1600" dirty="0">
                <a:solidFill>
                  <a:prstClr val="black"/>
                </a:solidFill>
                <a:latin typeface="Times New Roman" panose="02020603050405020304" pitchFamily="18" charset="0"/>
                <a:cs typeface="Times New Roman" panose="02020603050405020304" pitchFamily="18" charset="0"/>
              </a:rPr>
              <a:t>: </a:t>
            </a:r>
            <a:r>
              <a:rPr lang="ru-RU" sz="1600" dirty="0" err="1">
                <a:solidFill>
                  <a:prstClr val="black"/>
                </a:solidFill>
                <a:latin typeface="Times New Roman" panose="02020603050405020304" pitchFamily="18" charset="0"/>
                <a:cs typeface="Times New Roman" panose="02020603050405020304" pitchFamily="18" charset="0"/>
              </a:rPr>
              <a:t>Пивнева</a:t>
            </a:r>
            <a:r>
              <a:rPr lang="ru-RU" sz="1600" dirty="0">
                <a:solidFill>
                  <a:prstClr val="black"/>
                </a:solidFill>
                <a:latin typeface="Times New Roman" panose="02020603050405020304" pitchFamily="18" charset="0"/>
                <a:cs typeface="Times New Roman" panose="02020603050405020304" pitchFamily="18" charset="0"/>
              </a:rPr>
              <a:t> Людмила Николаевна,</a:t>
            </a:r>
          </a:p>
          <a:p>
            <a:pPr lvl="0" indent="457200" algn="just"/>
            <a:r>
              <a:rPr lang="ru-RU" sz="1600" dirty="0">
                <a:solidFill>
                  <a:prstClr val="black"/>
                </a:solidFill>
                <a:latin typeface="Times New Roman" panose="02020603050405020304" pitchFamily="18" charset="0"/>
                <a:cs typeface="Times New Roman" panose="02020603050405020304" pitchFamily="18" charset="0"/>
              </a:rPr>
              <a:t>                                </a:t>
            </a:r>
            <a:r>
              <a:rPr lang="ru-RU" sz="1600" dirty="0" err="1">
                <a:solidFill>
                  <a:prstClr val="black"/>
                </a:solidFill>
                <a:latin typeface="Times New Roman" panose="02020603050405020304" pitchFamily="18" charset="0"/>
                <a:cs typeface="Times New Roman" panose="02020603050405020304" pitchFamily="18" charset="0"/>
              </a:rPr>
              <a:t>Баюнова</a:t>
            </a:r>
            <a:r>
              <a:rPr lang="ru-RU" sz="1600" dirty="0">
                <a:solidFill>
                  <a:prstClr val="black"/>
                </a:solidFill>
                <a:latin typeface="Times New Roman" panose="02020603050405020304" pitchFamily="18" charset="0"/>
                <a:cs typeface="Times New Roman" panose="02020603050405020304" pitchFamily="18" charset="0"/>
              </a:rPr>
              <a:t> Светлана Владимировна</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b="1" dirty="0" smtClean="0">
              <a:solidFill>
                <a:prstClr val="black"/>
              </a:solidFill>
              <a:latin typeface="Times New Roman" panose="02020603050405020304" pitchFamily="18" charset="0"/>
              <a:cs typeface="Times New Roman" panose="02020603050405020304" pitchFamily="18" charset="0"/>
            </a:endParaRPr>
          </a:p>
          <a:p>
            <a:pPr lvl="0" indent="457200" algn="just">
              <a:lnSpc>
                <a:spcPct val="115000"/>
              </a:lnSpc>
            </a:pPr>
            <a:r>
              <a:rPr lang="ru-RU" sz="1600" b="1" dirty="0" smtClean="0">
                <a:solidFill>
                  <a:prstClr val="black"/>
                </a:solidFill>
                <a:latin typeface="Times New Roman" panose="02020603050405020304" pitchFamily="18" charset="0"/>
                <a:cs typeface="Times New Roman" panose="02020603050405020304" pitchFamily="18" charset="0"/>
              </a:rPr>
              <a:t>Участники </a:t>
            </a:r>
            <a:r>
              <a:rPr lang="ru-RU" sz="1600" b="1" dirty="0">
                <a:solidFill>
                  <a:prstClr val="black"/>
                </a:solidFill>
                <a:latin typeface="Times New Roman" panose="02020603050405020304" pitchFamily="18" charset="0"/>
                <a:cs typeface="Times New Roman" panose="02020603050405020304" pitchFamily="18" charset="0"/>
              </a:rPr>
              <a:t>проекта</a:t>
            </a:r>
            <a:r>
              <a:rPr lang="ru-RU" sz="1600" dirty="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a:ea typeface="Calibri"/>
                <a:cs typeface="Times New Roman"/>
              </a:rPr>
              <a:t>дети </a:t>
            </a:r>
            <a:r>
              <a:rPr lang="ru-RU" sz="1600" dirty="0" smtClean="0">
                <a:solidFill>
                  <a:prstClr val="black"/>
                </a:solidFill>
                <a:latin typeface="Times New Roman"/>
                <a:ea typeface="Calibri"/>
                <a:cs typeface="Times New Roman"/>
              </a:rPr>
              <a:t>старшей логопедической группы (ОНР), </a:t>
            </a:r>
            <a:r>
              <a:rPr lang="ru-RU" sz="1600" dirty="0">
                <a:solidFill>
                  <a:prstClr val="black"/>
                </a:solidFill>
                <a:latin typeface="Times New Roman"/>
                <a:ea typeface="Calibri"/>
                <a:cs typeface="Times New Roman"/>
              </a:rPr>
              <a:t>воспитатели, родители </a:t>
            </a:r>
            <a:r>
              <a:rPr lang="ru-RU" sz="1600" dirty="0" smtClean="0">
                <a:solidFill>
                  <a:prstClr val="black"/>
                </a:solidFill>
                <a:latin typeface="Times New Roman"/>
                <a:ea typeface="Calibri"/>
                <a:cs typeface="Times New Roman"/>
              </a:rPr>
              <a:t>воспитанников.</a:t>
            </a:r>
            <a:endParaRPr lang="ru-RU" sz="1200" dirty="0">
              <a:solidFill>
                <a:prstClr val="black"/>
              </a:solidFill>
              <a:ea typeface="Calibri"/>
              <a:cs typeface="Times New Roman"/>
            </a:endParaRPr>
          </a:p>
          <a:p>
            <a:pPr lvl="0" indent="457200" algn="just"/>
            <a:r>
              <a:rPr lang="ru-RU" sz="1600" b="1" dirty="0">
                <a:solidFill>
                  <a:prstClr val="black"/>
                </a:solidFill>
                <a:latin typeface="Times New Roman" panose="02020603050405020304" pitchFamily="18" charset="0"/>
                <a:cs typeface="Times New Roman" panose="02020603050405020304" pitchFamily="18" charset="0"/>
              </a:rPr>
              <a:t>Тип проекта</a:t>
            </a:r>
            <a:r>
              <a:rPr lang="ru-RU" sz="1600" dirty="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a:ea typeface="Calibri"/>
              </a:rPr>
              <a:t>познавательно-творческий, групповой</a:t>
            </a:r>
            <a:r>
              <a:rPr lang="ru-RU" sz="1600" dirty="0" smtClean="0">
                <a:solidFill>
                  <a:prstClr val="black"/>
                </a:solidFill>
                <a:latin typeface="Times New Roman"/>
                <a:ea typeface="Calibri"/>
              </a:rPr>
              <a:t>.</a:t>
            </a:r>
            <a:endParaRPr lang="ru-RU" sz="1600" b="1" dirty="0" smtClean="0">
              <a:effectLst/>
              <a:latin typeface="Times New Roman"/>
              <a:ea typeface="Calibri"/>
              <a:cs typeface="Times New Roman"/>
            </a:endParaRPr>
          </a:p>
          <a:p>
            <a:pPr indent="457200" algn="just">
              <a:lnSpc>
                <a:spcPct val="115000"/>
              </a:lnSpc>
            </a:pPr>
            <a:r>
              <a:rPr lang="ru-RU" sz="1600" b="1" dirty="0" smtClean="0">
                <a:effectLst/>
                <a:latin typeface="Times New Roman"/>
                <a:ea typeface="Calibri"/>
                <a:cs typeface="Times New Roman"/>
              </a:rPr>
              <a:t>Продолжительность: </a:t>
            </a:r>
            <a:r>
              <a:rPr lang="ru-RU" sz="1600" dirty="0" smtClean="0">
                <a:effectLst/>
                <a:latin typeface="Times New Roman"/>
                <a:ea typeface="Calibri"/>
                <a:cs typeface="Times New Roman"/>
              </a:rPr>
              <a:t>краткосрочный.</a:t>
            </a:r>
            <a:endParaRPr lang="ru-RU" sz="1200" dirty="0">
              <a:ea typeface="Calibri"/>
              <a:cs typeface="Times New Roman"/>
            </a:endParaRPr>
          </a:p>
          <a:p>
            <a:pPr lvl="0" indent="457200" algn="just">
              <a:lnSpc>
                <a:spcPct val="115000"/>
              </a:lnSpc>
            </a:pPr>
            <a:r>
              <a:rPr lang="ru-RU" sz="1600" b="1" dirty="0" smtClean="0">
                <a:solidFill>
                  <a:prstClr val="black"/>
                </a:solidFill>
                <a:latin typeface="Times New Roman"/>
                <a:ea typeface="Calibri"/>
                <a:cs typeface="Times New Roman"/>
              </a:rPr>
              <a:t>Цель проекта:</a:t>
            </a:r>
            <a:r>
              <a:rPr lang="ru-RU" sz="1200" dirty="0">
                <a:solidFill>
                  <a:prstClr val="black"/>
                </a:solidFill>
                <a:ea typeface="Calibri"/>
                <a:cs typeface="Times New Roman"/>
              </a:rPr>
              <a:t> </a:t>
            </a:r>
            <a:r>
              <a:rPr lang="ru-RU" sz="1600" dirty="0" smtClean="0">
                <a:solidFill>
                  <a:prstClr val="black"/>
                </a:solidFill>
                <a:latin typeface="Times New Roman"/>
                <a:ea typeface="Calibri"/>
                <a:cs typeface="Times New Roman"/>
              </a:rPr>
              <a:t>Формировать </a:t>
            </a:r>
            <a:r>
              <a:rPr lang="ru-RU" sz="1600" dirty="0">
                <a:solidFill>
                  <a:prstClr val="black"/>
                </a:solidFill>
                <a:latin typeface="Times New Roman"/>
                <a:ea typeface="Calibri"/>
                <a:cs typeface="Times New Roman"/>
              </a:rPr>
              <a:t>патриотические чувства у детей </a:t>
            </a:r>
            <a:r>
              <a:rPr lang="ru-RU" sz="1600" dirty="0" smtClean="0">
                <a:solidFill>
                  <a:prstClr val="black"/>
                </a:solidFill>
                <a:latin typeface="Times New Roman"/>
                <a:ea typeface="Calibri"/>
                <a:cs typeface="Times New Roman"/>
              </a:rPr>
              <a:t>посредством ознакомления </a:t>
            </a:r>
            <a:r>
              <a:rPr lang="ru-RU" sz="1600" dirty="0">
                <a:solidFill>
                  <a:prstClr val="black"/>
                </a:solidFill>
                <a:latin typeface="Times New Roman"/>
                <a:ea typeface="Calibri"/>
                <a:cs typeface="Times New Roman"/>
              </a:rPr>
              <a:t>с русским народным </a:t>
            </a:r>
            <a:r>
              <a:rPr lang="ru-RU" sz="1600" dirty="0" smtClean="0">
                <a:solidFill>
                  <a:prstClr val="black"/>
                </a:solidFill>
                <a:latin typeface="Times New Roman"/>
                <a:ea typeface="Calibri"/>
                <a:cs typeface="Times New Roman"/>
              </a:rPr>
              <a:t>костюмом. Создать </a:t>
            </a:r>
            <a:r>
              <a:rPr lang="ru-RU" sz="1600" dirty="0">
                <a:solidFill>
                  <a:prstClr val="black"/>
                </a:solidFill>
                <a:latin typeface="Times New Roman"/>
                <a:ea typeface="Calibri"/>
                <a:cs typeface="Times New Roman"/>
              </a:rPr>
              <a:t>в детском учреждении предметно-развивающую среду, способствующую этому воспитанию</a:t>
            </a:r>
            <a:r>
              <a:rPr lang="ru-RU" sz="1600" dirty="0" smtClean="0">
                <a:solidFill>
                  <a:prstClr val="black"/>
                </a:solidFill>
                <a:latin typeface="Times New Roman"/>
                <a:ea typeface="Calibri"/>
                <a:cs typeface="Times New Roman"/>
              </a:rPr>
              <a:t>.</a:t>
            </a:r>
          </a:p>
          <a:p>
            <a:pPr lvl="0" indent="457200" algn="just">
              <a:lnSpc>
                <a:spcPct val="115000"/>
              </a:lnSpc>
            </a:pPr>
            <a:r>
              <a:rPr lang="ru-RU" sz="1600" b="1" dirty="0">
                <a:solidFill>
                  <a:prstClr val="black"/>
                </a:solidFill>
                <a:latin typeface="Times New Roman"/>
                <a:ea typeface="Calibri"/>
                <a:cs typeface="Times New Roman"/>
              </a:rPr>
              <a:t>Задачи:</a:t>
            </a:r>
            <a:endParaRPr lang="ru-RU" sz="1600" dirty="0">
              <a:solidFill>
                <a:prstClr val="black"/>
              </a:solidFill>
              <a:ea typeface="Calibri"/>
              <a:cs typeface="Times New Roman"/>
            </a:endParaRPr>
          </a:p>
          <a:p>
            <a:pPr lvl="0" indent="457200" algn="just">
              <a:lnSpc>
                <a:spcPct val="115000"/>
              </a:lnSpc>
              <a:buFontTx/>
              <a:buChar char="-"/>
            </a:pPr>
            <a:r>
              <a:rPr lang="ru-RU" sz="1600" dirty="0">
                <a:solidFill>
                  <a:prstClr val="black"/>
                </a:solidFill>
                <a:latin typeface="Times New Roman"/>
                <a:ea typeface="Calibri"/>
                <a:cs typeface="Times New Roman"/>
              </a:rPr>
              <a:t>углублять и уточнять представления о Родине — России;</a:t>
            </a:r>
            <a:endParaRPr lang="ru-RU" sz="1600" dirty="0">
              <a:solidFill>
                <a:prstClr val="black"/>
              </a:solidFill>
              <a:ea typeface="Calibri"/>
              <a:cs typeface="Times New Roman"/>
            </a:endParaRPr>
          </a:p>
          <a:p>
            <a:pPr lvl="0" indent="457200" algn="just">
              <a:lnSpc>
                <a:spcPct val="115000"/>
              </a:lnSpc>
              <a:buFontTx/>
              <a:buChar char="-"/>
            </a:pPr>
            <a:r>
              <a:rPr lang="ru-RU" sz="1600" dirty="0">
                <a:solidFill>
                  <a:prstClr val="black"/>
                </a:solidFill>
                <a:latin typeface="Times New Roman"/>
                <a:ea typeface="Calibri"/>
                <a:cs typeface="Times New Roman"/>
              </a:rPr>
              <a:t>воспитывать любовь к своей стране, гражданскую ответственность, чувства патриотизма и гордости за Родину;</a:t>
            </a:r>
            <a:endParaRPr lang="ru-RU" sz="1600" dirty="0">
              <a:solidFill>
                <a:prstClr val="black"/>
              </a:solidFill>
              <a:ea typeface="Calibri"/>
              <a:cs typeface="Times New Roman"/>
            </a:endParaRPr>
          </a:p>
          <a:p>
            <a:pPr lvl="0" indent="457200" algn="just">
              <a:lnSpc>
                <a:spcPct val="115000"/>
              </a:lnSpc>
              <a:buFontTx/>
              <a:buChar char="-"/>
            </a:pPr>
            <a:r>
              <a:rPr lang="ru-RU" sz="1600" dirty="0">
                <a:solidFill>
                  <a:prstClr val="black"/>
                </a:solidFill>
                <a:latin typeface="Times New Roman"/>
                <a:ea typeface="Calibri"/>
                <a:cs typeface="Times New Roman"/>
              </a:rPr>
              <a:t>расширять представления детей о старинном русском костюме.</a:t>
            </a:r>
          </a:p>
          <a:p>
            <a:pPr lvl="0" indent="457200" algn="just">
              <a:lnSpc>
                <a:spcPct val="115000"/>
              </a:lnSpc>
              <a:buFontTx/>
              <a:buChar char="-"/>
            </a:pPr>
            <a:r>
              <a:rPr lang="ru-RU" sz="1600" dirty="0">
                <a:solidFill>
                  <a:prstClr val="black"/>
                </a:solidFill>
                <a:latin typeface="Times New Roman"/>
                <a:ea typeface="Calibri"/>
                <a:cs typeface="Times New Roman"/>
              </a:rPr>
              <a:t>формировать интерес к прошлому наших предков, их представлениям об окружающем мире и отражении этих представлений в оформлении национального костюма;</a:t>
            </a:r>
          </a:p>
          <a:p>
            <a:pPr lvl="0" indent="457200" algn="just">
              <a:lnSpc>
                <a:spcPct val="115000"/>
              </a:lnSpc>
              <a:buFontTx/>
              <a:buChar char="-"/>
            </a:pPr>
            <a:r>
              <a:rPr lang="ru-RU" sz="1600" dirty="0" smtClean="0">
                <a:solidFill>
                  <a:prstClr val="black"/>
                </a:solidFill>
                <a:latin typeface="Times New Roman"/>
                <a:ea typeface="Calibri"/>
                <a:cs typeface="Times New Roman"/>
              </a:rPr>
              <a:t>развивать </a:t>
            </a:r>
            <a:r>
              <a:rPr lang="ru-RU" sz="1600" dirty="0">
                <a:solidFill>
                  <a:prstClr val="black"/>
                </a:solidFill>
                <a:latin typeface="Times New Roman"/>
                <a:ea typeface="Calibri"/>
                <a:cs typeface="Times New Roman"/>
              </a:rPr>
              <a:t>творческие способности дошкольников к различным видам деятельности;</a:t>
            </a:r>
            <a:endParaRPr lang="ru-RU" sz="1600" dirty="0">
              <a:solidFill>
                <a:prstClr val="black"/>
              </a:solidFill>
              <a:ea typeface="Calibri"/>
              <a:cs typeface="Times New Roman"/>
            </a:endParaRPr>
          </a:p>
          <a:p>
            <a:pPr lvl="0" indent="457200" algn="just">
              <a:lnSpc>
                <a:spcPct val="115000"/>
              </a:lnSpc>
              <a:buFontTx/>
              <a:buChar char="-"/>
            </a:pPr>
            <a:r>
              <a:rPr lang="ru-RU" sz="1600" dirty="0">
                <a:solidFill>
                  <a:prstClr val="black"/>
                </a:solidFill>
                <a:latin typeface="Times New Roman"/>
                <a:ea typeface="Calibri"/>
                <a:cs typeface="Times New Roman"/>
              </a:rPr>
              <a:t>развивать умения рассуждать, сопоставлять, делать </a:t>
            </a:r>
            <a:r>
              <a:rPr lang="ru-RU" sz="1600" dirty="0" smtClean="0">
                <a:solidFill>
                  <a:prstClr val="black"/>
                </a:solidFill>
                <a:latin typeface="Times New Roman"/>
                <a:ea typeface="Calibri"/>
                <a:cs typeface="Times New Roman"/>
              </a:rPr>
              <a:t>выводы;</a:t>
            </a:r>
          </a:p>
          <a:p>
            <a:pPr lvl="0" indent="457200" algn="just">
              <a:lnSpc>
                <a:spcPct val="115000"/>
              </a:lnSpc>
              <a:buFontTx/>
              <a:buChar char="-"/>
            </a:pPr>
            <a:r>
              <a:rPr lang="ru-RU" sz="1600" dirty="0" smtClean="0">
                <a:solidFill>
                  <a:prstClr val="black"/>
                </a:solidFill>
                <a:latin typeface="Times New Roman"/>
                <a:ea typeface="Calibri"/>
                <a:cs typeface="Times New Roman"/>
              </a:rPr>
              <a:t>обогащать </a:t>
            </a:r>
            <a:r>
              <a:rPr lang="ru-RU" sz="1600" dirty="0">
                <a:solidFill>
                  <a:prstClr val="black"/>
                </a:solidFill>
                <a:latin typeface="Times New Roman"/>
                <a:ea typeface="Calibri"/>
                <a:cs typeface="Times New Roman"/>
              </a:rPr>
              <a:t>словарный запас детей: </a:t>
            </a:r>
            <a:r>
              <a:rPr lang="ru-RU" sz="1600" dirty="0" smtClean="0">
                <a:solidFill>
                  <a:prstClr val="black"/>
                </a:solidFill>
                <a:latin typeface="Times New Roman"/>
                <a:ea typeface="Calibri"/>
                <a:cs typeface="Times New Roman"/>
              </a:rPr>
              <a:t>душегрея, кокошник, лапти, кафтан, портки.</a:t>
            </a:r>
            <a:endParaRPr lang="ru-RU" sz="1600" dirty="0">
              <a:solidFill>
                <a:prstClr val="black"/>
              </a:solidFill>
              <a:latin typeface="Times New Roman"/>
              <a:ea typeface="Calibri"/>
              <a:cs typeface="Times New Roman"/>
            </a:endParaRPr>
          </a:p>
        </p:txBody>
      </p:sp>
    </p:spTree>
    <p:extLst>
      <p:ext uri="{BB962C8B-B14F-4D97-AF65-F5344CB8AC3E}">
        <p14:creationId xmlns:p14="http://schemas.microsoft.com/office/powerpoint/2010/main" val="395870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04664"/>
            <a:ext cx="3962400" cy="584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57"/>
            <a:ext cx="1811337"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434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816" y="332656"/>
            <a:ext cx="5616624" cy="4401205"/>
          </a:xfrm>
          <a:prstGeom prst="rect">
            <a:avLst/>
          </a:prstGeom>
          <a:noFill/>
        </p:spPr>
        <p:txBody>
          <a:bodyPr wrap="square" rtlCol="0">
            <a:spAutoFit/>
          </a:bodyPr>
          <a:lstStyle/>
          <a:p>
            <a:pPr algn="ctr"/>
            <a:endParaRPr lang="ru-RU" sz="2000" b="1" dirty="0">
              <a:latin typeface="Times New Roman" panose="02020603050405020304" pitchFamily="18" charset="0"/>
              <a:cs typeface="Times New Roman" panose="02020603050405020304" pitchFamily="18" charset="0"/>
            </a:endParaRPr>
          </a:p>
          <a:p>
            <a:pPr algn="ctr"/>
            <a:endParaRPr lang="ru-RU" sz="2000" b="1" dirty="0" smtClean="0">
              <a:latin typeface="Times New Roman" panose="02020603050405020304" pitchFamily="18" charset="0"/>
              <a:cs typeface="Times New Roman" panose="02020603050405020304" pitchFamily="18" charset="0"/>
            </a:endParaRPr>
          </a:p>
          <a:p>
            <a:pPr algn="ctr"/>
            <a:r>
              <a:rPr lang="ru-RU" sz="2000" b="1" dirty="0" smtClean="0">
                <a:latin typeface="Times New Roman" panose="02020603050405020304" pitchFamily="18" charset="0"/>
                <a:cs typeface="Times New Roman" panose="02020603050405020304" pitchFamily="18" charset="0"/>
              </a:rPr>
              <a:t>Нам</a:t>
            </a:r>
            <a:r>
              <a:rPr lang="ru-RU" sz="2000" b="1" dirty="0">
                <a:latin typeface="Times New Roman" panose="02020603050405020304" pitchFamily="18" charset="0"/>
                <a:cs typeface="Times New Roman" panose="02020603050405020304" pitchFamily="18" charset="0"/>
              </a:rPr>
              <a:t>, россиянам, русского </a:t>
            </a:r>
            <a:r>
              <a:rPr lang="ru-RU" sz="2000" b="1" dirty="0" smtClean="0">
                <a:latin typeface="Times New Roman" panose="02020603050405020304" pitchFamily="18" charset="0"/>
                <a:cs typeface="Times New Roman" panose="02020603050405020304" pitchFamily="18" charset="0"/>
              </a:rPr>
              <a:t>костюма</a:t>
            </a: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Историю полезно очень знать</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Костюм о людях призовет подумать</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О быте, нравах может рассказать</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В себе не станем мы растить невежду</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По выставке пройдемся не спеша</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Рассмотрим русскую одежду</a:t>
            </a:r>
            <a:r>
              <a:rPr lang="ru-RU" sz="2000" b="1" dirty="0" smtClean="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Не правда ли проста и хороша</a:t>
            </a:r>
            <a:r>
              <a:rPr lang="ru-RU" sz="2000" b="1" dirty="0" smtClean="0">
                <a:latin typeface="Times New Roman" panose="02020603050405020304" pitchFamily="18" charset="0"/>
                <a:cs typeface="Times New Roman" panose="02020603050405020304" pitchFamily="18" charset="0"/>
              </a:rPr>
              <a:t>!</a:t>
            </a:r>
          </a:p>
          <a:p>
            <a:pPr algn="ctr"/>
            <a:endParaRPr lang="ru-RU" sz="2000" b="1" dirty="0">
              <a:latin typeface="Times New Roman" panose="02020603050405020304" pitchFamily="18" charset="0"/>
              <a:cs typeface="Times New Roman" panose="02020603050405020304" pitchFamily="18" charset="0"/>
            </a:endParaRPr>
          </a:p>
          <a:p>
            <a:pPr algn="ctr"/>
            <a:endParaRPr lang="ru-RU" sz="2000" b="1" dirty="0" smtClean="0">
              <a:latin typeface="Times New Roman" panose="02020603050405020304" pitchFamily="18" charset="0"/>
              <a:cs typeface="Times New Roman" panose="02020603050405020304" pitchFamily="18" charset="0"/>
            </a:endParaRPr>
          </a:p>
          <a:p>
            <a:pPr algn="ctr"/>
            <a:endParaRPr lang="ru-RU" sz="2000" b="1" dirty="0">
              <a:latin typeface="Times New Roman" panose="02020603050405020304" pitchFamily="18" charset="0"/>
              <a:cs typeface="Times New Roman" panose="02020603050405020304" pitchFamily="18" charset="0"/>
            </a:endParaRPr>
          </a:p>
          <a:p>
            <a:pPr algn="ctr"/>
            <a:r>
              <a:rPr lang="ru-RU" sz="2000" b="1" dirty="0" smtClean="0">
                <a:latin typeface="Times New Roman" panose="02020603050405020304" pitchFamily="18" charset="0"/>
                <a:cs typeface="Times New Roman" panose="02020603050405020304" pitchFamily="18" charset="0"/>
              </a:rPr>
              <a:t>СПАСИБО ЗА ВНИМАНИЕ!</a:t>
            </a:r>
            <a:endParaRPr lang="ru-RU" sz="20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Tree>
    <p:extLst>
      <p:ext uri="{BB962C8B-B14F-4D97-AF65-F5344CB8AC3E}">
        <p14:creationId xmlns:p14="http://schemas.microsoft.com/office/powerpoint/2010/main" val="1122401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4"/>
            <a:ext cx="1812681"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12680" y="86496"/>
            <a:ext cx="7212737" cy="6715172"/>
          </a:xfrm>
          <a:prstGeom prst="rect">
            <a:avLst/>
          </a:prstGeom>
          <a:noFill/>
        </p:spPr>
        <p:txBody>
          <a:bodyPr wrap="square" rtlCol="0">
            <a:spAutoFit/>
          </a:bodyPr>
          <a:lstStyle/>
          <a:p>
            <a:pPr lvl="0">
              <a:lnSpc>
                <a:spcPct val="115000"/>
              </a:lnSpc>
              <a:spcAft>
                <a:spcPts val="1000"/>
              </a:spcAft>
            </a:pPr>
            <a:r>
              <a:rPr lang="ru-RU" b="1" dirty="0">
                <a:solidFill>
                  <a:prstClr val="black"/>
                </a:solidFill>
                <a:latin typeface="Times New Roman"/>
                <a:ea typeface="Calibri"/>
                <a:cs typeface="Times New Roman"/>
              </a:rPr>
              <a:t>Актуальность проекта</a:t>
            </a:r>
            <a:r>
              <a:rPr lang="ru-RU" b="1" dirty="0" smtClean="0">
                <a:solidFill>
                  <a:prstClr val="black"/>
                </a:solidFill>
                <a:latin typeface="Times New Roman"/>
                <a:ea typeface="Calibri"/>
                <a:cs typeface="Times New Roman"/>
              </a:rPr>
              <a:t>:</a:t>
            </a:r>
            <a:endParaRPr lang="ru-RU" sz="1600" dirty="0" smtClean="0">
              <a:effectLst/>
              <a:latin typeface="Times New Roman"/>
              <a:ea typeface="Calibri"/>
              <a:cs typeface="Times New Roman"/>
            </a:endParaRPr>
          </a:p>
          <a:p>
            <a:pPr algn="just">
              <a:lnSpc>
                <a:spcPct val="115000"/>
              </a:lnSpc>
              <a:spcAft>
                <a:spcPts val="1000"/>
              </a:spcAft>
            </a:pPr>
            <a:r>
              <a:rPr lang="ru-RU" sz="1600" dirty="0" smtClean="0">
                <a:effectLst/>
                <a:latin typeface="Times New Roman"/>
                <a:ea typeface="Calibri"/>
                <a:cs typeface="Times New Roman"/>
              </a:rPr>
              <a:t>Проблема воспитания у детей любви к Родине была актуальной всегда, и особую значимость она приобрела и в настоящее время. Идея воспитания патриотизма приобретает все большое значение. Чувство патриотизма так многообразно по своему содержанию, что не может быть определено несколькими словами. Это и любовь к родным местам, и гордость за свой народ, и ощущение неразрывно со всем окружающим, и желание сохранять, приумножать богатства своей страны. </a:t>
            </a:r>
            <a:r>
              <a:rPr lang="ru-RU" sz="1600" dirty="0">
                <a:latin typeface="Times New Roman"/>
                <a:ea typeface="Calibri"/>
                <a:cs typeface="Times New Roman"/>
              </a:rPr>
              <a:t>Россия – родина для многих. Но для того, чтобы считать себя её сыном или дочерью, необходимо ощутить духовную жизнь своего народа и творчески утвердить себя в ней, принять русский язык, историю и культуру страны как свои </a:t>
            </a:r>
            <a:r>
              <a:rPr lang="ru-RU" sz="1600" dirty="0" smtClean="0">
                <a:latin typeface="Times New Roman"/>
                <a:ea typeface="Calibri"/>
                <a:cs typeface="Times New Roman"/>
              </a:rPr>
              <a:t>собственные. В </a:t>
            </a:r>
            <a:r>
              <a:rPr lang="ru-RU" sz="1600" dirty="0" smtClean="0">
                <a:effectLst/>
                <a:latin typeface="Times New Roman"/>
                <a:ea typeface="Calibri"/>
                <a:cs typeface="Times New Roman"/>
              </a:rPr>
              <a:t>настоящее время повышается интерес к  народной культуре. </a:t>
            </a:r>
          </a:p>
          <a:p>
            <a:pPr algn="just">
              <a:lnSpc>
                <a:spcPct val="115000"/>
              </a:lnSpc>
              <a:spcAft>
                <a:spcPts val="1000"/>
              </a:spcAft>
            </a:pPr>
            <a:r>
              <a:rPr lang="ru-RU" sz="1600" dirty="0" smtClean="0">
                <a:effectLst/>
                <a:latin typeface="Times New Roman"/>
                <a:ea typeface="Calibri"/>
                <a:cs typeface="Times New Roman"/>
              </a:rPr>
              <a:t>Традиционный костюм - важная часть традиционной культуры. </a:t>
            </a:r>
          </a:p>
          <a:p>
            <a:pPr algn="just">
              <a:lnSpc>
                <a:spcPct val="115000"/>
              </a:lnSpc>
              <a:spcAft>
                <a:spcPts val="1000"/>
              </a:spcAft>
            </a:pPr>
            <a:r>
              <a:rPr lang="ru-RU" sz="1600" dirty="0" smtClean="0">
                <a:effectLst/>
                <a:latin typeface="Times New Roman"/>
                <a:ea typeface="Calibri"/>
                <a:cs typeface="Times New Roman"/>
              </a:rPr>
              <a:t>У  национальной одежды многовековая история. Народный костюм является частью духовного богатства своего народа, его культуры.</a:t>
            </a:r>
          </a:p>
          <a:p>
            <a:pPr lvl="0" algn="just">
              <a:lnSpc>
                <a:spcPct val="115000"/>
              </a:lnSpc>
              <a:spcAft>
                <a:spcPts val="1000"/>
              </a:spcAft>
            </a:pPr>
            <a:r>
              <a:rPr lang="ru-RU" sz="1600" dirty="0" smtClean="0">
                <a:solidFill>
                  <a:prstClr val="black"/>
                </a:solidFill>
                <a:latin typeface="Times New Roman"/>
                <a:ea typeface="Calibri"/>
                <a:cs typeface="Times New Roman"/>
              </a:rPr>
              <a:t>Национальная </a:t>
            </a:r>
            <a:r>
              <a:rPr lang="ru-RU" sz="1600" dirty="0">
                <a:solidFill>
                  <a:prstClr val="black"/>
                </a:solidFill>
                <a:latin typeface="Times New Roman"/>
                <a:ea typeface="Calibri"/>
                <a:cs typeface="Times New Roman"/>
              </a:rPr>
              <a:t>одежда - это своеобразная книга, научившись читать которую, можно много узнать о традициях, обычаях и истории своего народа. Изучение народного костюма способствует воспитанию уважения к истории и традициям народов населяющих нашу многонациональную Родину.</a:t>
            </a:r>
          </a:p>
          <a:p>
            <a:pPr lvl="0" algn="just">
              <a:lnSpc>
                <a:spcPct val="115000"/>
              </a:lnSpc>
              <a:spcAft>
                <a:spcPts val="1000"/>
              </a:spcAft>
            </a:pPr>
            <a:r>
              <a:rPr lang="ru-RU" sz="1600" dirty="0">
                <a:solidFill>
                  <a:prstClr val="black"/>
                </a:solidFill>
                <a:latin typeface="Times New Roman"/>
                <a:ea typeface="Calibri"/>
                <a:cs typeface="Times New Roman"/>
              </a:rPr>
              <a:t>Гипотеза: Национальная одежда - это часть  истории, отражение многовековой жизни народов нашей родины, их обычаев и традиций</a:t>
            </a:r>
            <a:r>
              <a:rPr lang="ru-RU" sz="1600" dirty="0" smtClean="0">
                <a:solidFill>
                  <a:prstClr val="black"/>
                </a:solidFill>
                <a:latin typeface="Times New Roman"/>
                <a:ea typeface="Calibri"/>
                <a:cs typeface="Times New Roman"/>
              </a:rPr>
              <a:t>.</a:t>
            </a:r>
            <a:endParaRPr lang="ru-RU" sz="1200" dirty="0">
              <a:solidFill>
                <a:prstClr val="black"/>
              </a:solidFill>
              <a:ea typeface="Calibri"/>
              <a:cs typeface="Times New Roman"/>
            </a:endParaRPr>
          </a:p>
        </p:txBody>
      </p:sp>
    </p:spTree>
    <p:extLst>
      <p:ext uri="{BB962C8B-B14F-4D97-AF65-F5344CB8AC3E}">
        <p14:creationId xmlns:p14="http://schemas.microsoft.com/office/powerpoint/2010/main" val="4232750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 y="30164"/>
            <a:ext cx="1812681"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18886" y="260648"/>
            <a:ext cx="7007125" cy="4976747"/>
          </a:xfrm>
          <a:prstGeom prst="rect">
            <a:avLst/>
          </a:prstGeom>
          <a:noFill/>
        </p:spPr>
        <p:txBody>
          <a:bodyPr wrap="square" rtlCol="0">
            <a:spAutoFit/>
          </a:bodyPr>
          <a:lstStyle/>
          <a:p>
            <a:pPr>
              <a:lnSpc>
                <a:spcPct val="115000"/>
              </a:lnSpc>
            </a:pPr>
            <a:r>
              <a:rPr lang="ru-RU" b="1" dirty="0" smtClean="0">
                <a:effectLst/>
                <a:latin typeface="Times New Roman"/>
                <a:ea typeface="Calibri"/>
                <a:cs typeface="Times New Roman"/>
              </a:rPr>
              <a:t>Этапы реализации проекта</a:t>
            </a:r>
          </a:p>
          <a:p>
            <a:pPr>
              <a:lnSpc>
                <a:spcPct val="115000"/>
              </a:lnSpc>
            </a:pPr>
            <a:r>
              <a:rPr lang="ru-RU" sz="1600" dirty="0">
                <a:latin typeface="Times New Roman"/>
                <a:ea typeface="Calibri"/>
              </a:rPr>
              <a:t>Создание проблемной ситуации: </a:t>
            </a:r>
            <a:r>
              <a:rPr lang="ru-RU" sz="1600" dirty="0" smtClean="0">
                <a:latin typeface="Times New Roman"/>
                <a:ea typeface="Calibri"/>
              </a:rPr>
              <a:t>Во время проведения беседы в патриотическом уголке о России, народах проживающих на территории России</a:t>
            </a:r>
            <a:endParaRPr lang="ru-RU" sz="1600" b="1" dirty="0">
              <a:ea typeface="Calibri"/>
              <a:cs typeface="Times New Roman"/>
            </a:endParaRPr>
          </a:p>
          <a:p>
            <a:pPr>
              <a:lnSpc>
                <a:spcPct val="115000"/>
              </a:lnSpc>
            </a:pPr>
            <a:r>
              <a:rPr lang="ru-RU" b="1" dirty="0" smtClean="0">
                <a:effectLst/>
                <a:latin typeface="Times New Roman"/>
                <a:ea typeface="Calibri"/>
                <a:cs typeface="Times New Roman"/>
              </a:rPr>
              <a:t>1 этап </a:t>
            </a:r>
            <a:r>
              <a:rPr lang="ru-RU" dirty="0" smtClean="0">
                <a:effectLst/>
                <a:latin typeface="Times New Roman"/>
                <a:ea typeface="Calibri"/>
                <a:cs typeface="Times New Roman"/>
              </a:rPr>
              <a:t>– </a:t>
            </a:r>
            <a:r>
              <a:rPr lang="ru-RU" sz="1600" dirty="0" smtClean="0">
                <a:effectLst/>
                <a:latin typeface="Times New Roman"/>
                <a:ea typeface="Calibri"/>
                <a:cs typeface="Times New Roman"/>
              </a:rPr>
              <a:t>Подготовительный</a:t>
            </a:r>
            <a:endParaRPr lang="ru-RU" sz="1600" dirty="0">
              <a:ea typeface="Calibri"/>
              <a:cs typeface="Times New Roman"/>
            </a:endParaRPr>
          </a:p>
          <a:p>
            <a:pPr>
              <a:lnSpc>
                <a:spcPct val="115000"/>
              </a:lnSpc>
            </a:pPr>
            <a:r>
              <a:rPr lang="ru-RU" sz="1600" dirty="0" smtClean="0">
                <a:latin typeface="Times New Roman"/>
                <a:ea typeface="Calibri"/>
                <a:cs typeface="Times New Roman"/>
              </a:rPr>
              <a:t>Определение </a:t>
            </a:r>
            <a:r>
              <a:rPr lang="ru-RU" sz="1600" dirty="0">
                <a:latin typeface="Times New Roman"/>
                <a:ea typeface="Calibri"/>
                <a:cs typeface="Times New Roman"/>
              </a:rPr>
              <a:t>цели и задач проекта. </a:t>
            </a:r>
            <a:endParaRPr lang="ru-RU" sz="1600" dirty="0" smtClean="0">
              <a:latin typeface="Times New Roman"/>
              <a:ea typeface="Calibri"/>
              <a:cs typeface="Times New Roman"/>
            </a:endParaRPr>
          </a:p>
          <a:p>
            <a:pPr>
              <a:lnSpc>
                <a:spcPct val="115000"/>
              </a:lnSpc>
            </a:pPr>
            <a:r>
              <a:rPr lang="ru-RU" sz="1600" dirty="0" smtClean="0">
                <a:latin typeface="Times New Roman"/>
                <a:ea typeface="Calibri"/>
                <a:cs typeface="Times New Roman"/>
              </a:rPr>
              <a:t>Составление </a:t>
            </a:r>
            <a:r>
              <a:rPr lang="ru-RU" sz="1600" dirty="0">
                <a:latin typeface="Times New Roman"/>
                <a:ea typeface="Calibri"/>
                <a:cs typeface="Times New Roman"/>
              </a:rPr>
              <a:t>плана основного этапа проектирования. </a:t>
            </a:r>
            <a:endParaRPr lang="ru-RU" sz="1600" dirty="0" smtClean="0">
              <a:latin typeface="Times New Roman"/>
              <a:ea typeface="Calibri"/>
              <a:cs typeface="Times New Roman"/>
            </a:endParaRPr>
          </a:p>
          <a:p>
            <a:pPr>
              <a:lnSpc>
                <a:spcPct val="115000"/>
              </a:lnSpc>
            </a:pPr>
            <a:r>
              <a:rPr lang="ru-RU" sz="1600" dirty="0" smtClean="0">
                <a:latin typeface="Times New Roman"/>
                <a:ea typeface="Calibri"/>
                <a:cs typeface="Times New Roman"/>
              </a:rPr>
              <a:t>Разработка </a:t>
            </a:r>
            <a:r>
              <a:rPr lang="ru-RU" sz="1600" dirty="0">
                <a:latin typeface="Times New Roman"/>
                <a:ea typeface="Calibri"/>
                <a:cs typeface="Times New Roman"/>
              </a:rPr>
              <a:t>перспективного плана. </a:t>
            </a:r>
            <a:endParaRPr lang="ru-RU" sz="1600" dirty="0" smtClean="0">
              <a:latin typeface="Times New Roman"/>
              <a:ea typeface="Calibri"/>
              <a:cs typeface="Times New Roman"/>
            </a:endParaRPr>
          </a:p>
          <a:p>
            <a:pPr>
              <a:lnSpc>
                <a:spcPct val="115000"/>
              </a:lnSpc>
            </a:pPr>
            <a:r>
              <a:rPr lang="ru-RU" sz="1600" dirty="0" smtClean="0">
                <a:latin typeface="Times New Roman"/>
                <a:ea typeface="Calibri"/>
                <a:cs typeface="Times New Roman"/>
              </a:rPr>
              <a:t>Изучение </a:t>
            </a:r>
            <a:r>
              <a:rPr lang="ru-RU" sz="1600" dirty="0">
                <a:latin typeface="Times New Roman"/>
                <a:ea typeface="Calibri"/>
                <a:cs typeface="Times New Roman"/>
              </a:rPr>
              <a:t>необходимой литературы, поиск необходимых сведений в интернет ресурсах</a:t>
            </a:r>
            <a:r>
              <a:rPr lang="ru-RU" sz="1600" dirty="0" smtClean="0">
                <a:latin typeface="Times New Roman"/>
                <a:ea typeface="Calibri"/>
                <a:cs typeface="Times New Roman"/>
              </a:rPr>
              <a:t>. </a:t>
            </a:r>
          </a:p>
          <a:p>
            <a:pPr>
              <a:lnSpc>
                <a:spcPct val="115000"/>
              </a:lnSpc>
            </a:pPr>
            <a:r>
              <a:rPr lang="ru-RU" sz="1600" dirty="0" smtClean="0">
                <a:latin typeface="Times New Roman"/>
                <a:ea typeface="Calibri"/>
                <a:cs typeface="Times New Roman"/>
              </a:rPr>
              <a:t>Подготовка </a:t>
            </a:r>
            <a:r>
              <a:rPr lang="ru-RU" sz="1600" dirty="0">
                <a:latin typeface="Times New Roman"/>
                <a:ea typeface="Calibri"/>
                <a:cs typeface="Times New Roman"/>
              </a:rPr>
              <a:t>материала необходимого для проведения проекта.</a:t>
            </a:r>
          </a:p>
          <a:p>
            <a:pPr>
              <a:lnSpc>
                <a:spcPct val="115000"/>
              </a:lnSpc>
            </a:pPr>
            <a:r>
              <a:rPr lang="ru-RU" sz="1600" dirty="0" smtClean="0">
                <a:latin typeface="Times New Roman"/>
                <a:ea typeface="Calibri"/>
                <a:cs typeface="Times New Roman"/>
              </a:rPr>
              <a:t>Создание </a:t>
            </a:r>
            <a:r>
              <a:rPr lang="ru-RU" sz="1600" dirty="0">
                <a:latin typeface="Times New Roman"/>
                <a:ea typeface="Calibri"/>
                <a:cs typeface="Times New Roman"/>
              </a:rPr>
              <a:t>предметно развивающей среды по теме проекта.</a:t>
            </a:r>
          </a:p>
          <a:p>
            <a:pPr>
              <a:lnSpc>
                <a:spcPct val="115000"/>
              </a:lnSpc>
            </a:pPr>
            <a:r>
              <a:rPr lang="ru-RU" sz="1600" dirty="0" smtClean="0">
                <a:latin typeface="Times New Roman"/>
                <a:ea typeface="Calibri"/>
                <a:cs typeface="Times New Roman"/>
              </a:rPr>
              <a:t>Деятельность </a:t>
            </a:r>
            <a:r>
              <a:rPr lang="ru-RU" sz="1600" dirty="0">
                <a:latin typeface="Times New Roman"/>
                <a:ea typeface="Calibri"/>
                <a:cs typeface="Times New Roman"/>
              </a:rPr>
              <a:t>детей состоит из трех вопросов:</a:t>
            </a:r>
          </a:p>
          <a:p>
            <a:pPr>
              <a:lnSpc>
                <a:spcPct val="115000"/>
              </a:lnSpc>
            </a:pPr>
            <a:r>
              <a:rPr lang="ru-RU" sz="1600" dirty="0" smtClean="0">
                <a:latin typeface="Times New Roman"/>
                <a:ea typeface="Calibri"/>
                <a:cs typeface="Times New Roman"/>
              </a:rPr>
              <a:t>1</a:t>
            </a:r>
            <a:r>
              <a:rPr lang="ru-RU" sz="1600" dirty="0">
                <a:latin typeface="Times New Roman"/>
                <a:ea typeface="Calibri"/>
                <a:cs typeface="Times New Roman"/>
              </a:rPr>
              <a:t>. Что мы знаем?</a:t>
            </a:r>
          </a:p>
          <a:p>
            <a:pPr>
              <a:lnSpc>
                <a:spcPct val="115000"/>
              </a:lnSpc>
            </a:pPr>
            <a:r>
              <a:rPr lang="ru-RU" sz="1600" dirty="0" smtClean="0">
                <a:latin typeface="Times New Roman"/>
                <a:ea typeface="Calibri"/>
                <a:cs typeface="Times New Roman"/>
              </a:rPr>
              <a:t>2</a:t>
            </a:r>
            <a:r>
              <a:rPr lang="ru-RU" sz="1600" dirty="0">
                <a:latin typeface="Times New Roman"/>
                <a:ea typeface="Calibri"/>
                <a:cs typeface="Times New Roman"/>
              </a:rPr>
              <a:t>. Что хотим узнать?</a:t>
            </a:r>
          </a:p>
          <a:p>
            <a:pPr>
              <a:lnSpc>
                <a:spcPct val="115000"/>
              </a:lnSpc>
            </a:pPr>
            <a:r>
              <a:rPr lang="ru-RU" sz="1600" dirty="0" smtClean="0">
                <a:latin typeface="Times New Roman"/>
                <a:ea typeface="Calibri"/>
                <a:cs typeface="Times New Roman"/>
              </a:rPr>
              <a:t>3</a:t>
            </a:r>
            <a:r>
              <a:rPr lang="ru-RU" sz="1600" dirty="0">
                <a:latin typeface="Times New Roman"/>
                <a:ea typeface="Calibri"/>
                <a:cs typeface="Times New Roman"/>
              </a:rPr>
              <a:t>. Где и как это можно узнать</a:t>
            </a:r>
            <a:r>
              <a:rPr lang="ru-RU" sz="1600" dirty="0" smtClean="0">
                <a:latin typeface="Times New Roman"/>
                <a:ea typeface="Calibri"/>
                <a:cs typeface="Times New Roman"/>
              </a:rPr>
              <a:t>?</a:t>
            </a:r>
            <a:endParaRPr lang="ru-RU" sz="1600" dirty="0">
              <a:ea typeface="Calibri"/>
              <a:cs typeface="Times New Roman"/>
            </a:endParaRPr>
          </a:p>
          <a:p>
            <a:pPr>
              <a:lnSpc>
                <a:spcPct val="115000"/>
              </a:lnSpc>
            </a:pPr>
            <a:endParaRPr lang="ru-RU" sz="1600" dirty="0">
              <a:ea typeface="Calibri"/>
              <a:cs typeface="Times New Roman"/>
            </a:endParaRPr>
          </a:p>
        </p:txBody>
      </p:sp>
    </p:spTree>
    <p:extLst>
      <p:ext uri="{BB962C8B-B14F-4D97-AF65-F5344CB8AC3E}">
        <p14:creationId xmlns:p14="http://schemas.microsoft.com/office/powerpoint/2010/main" val="1999560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 y="30164"/>
            <a:ext cx="1812681"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18886" y="188640"/>
            <a:ext cx="7073594" cy="2622769"/>
          </a:xfrm>
          <a:prstGeom prst="rect">
            <a:avLst/>
          </a:prstGeom>
          <a:noFill/>
        </p:spPr>
        <p:txBody>
          <a:bodyPr wrap="square" rtlCol="0">
            <a:spAutoFit/>
          </a:bodyPr>
          <a:lstStyle/>
          <a:p>
            <a:pPr lvl="0">
              <a:lnSpc>
                <a:spcPct val="115000"/>
              </a:lnSpc>
            </a:pPr>
            <a:r>
              <a:rPr lang="ru-RU" sz="1600" b="1" dirty="0">
                <a:solidFill>
                  <a:prstClr val="black"/>
                </a:solidFill>
                <a:latin typeface="Times New Roman"/>
                <a:ea typeface="Calibri"/>
                <a:cs typeface="Times New Roman"/>
              </a:rPr>
              <a:t>2 этап- </a:t>
            </a:r>
            <a:r>
              <a:rPr lang="ru-RU" sz="1600" dirty="0">
                <a:solidFill>
                  <a:prstClr val="black"/>
                </a:solidFill>
                <a:latin typeface="Times New Roman"/>
                <a:ea typeface="Calibri"/>
                <a:cs typeface="Times New Roman"/>
              </a:rPr>
              <a:t>Основной</a:t>
            </a:r>
            <a:endParaRPr lang="ru-RU" sz="1600" dirty="0">
              <a:solidFill>
                <a:prstClr val="black"/>
              </a:solidFill>
              <a:ea typeface="Calibri"/>
              <a:cs typeface="Times New Roman"/>
            </a:endParaRPr>
          </a:p>
          <a:p>
            <a:pPr lvl="0">
              <a:lnSpc>
                <a:spcPct val="115000"/>
              </a:lnSpc>
            </a:pPr>
            <a:r>
              <a:rPr lang="ru-RU" sz="1600" dirty="0">
                <a:solidFill>
                  <a:prstClr val="black"/>
                </a:solidFill>
                <a:latin typeface="Times New Roman"/>
                <a:ea typeface="Calibri"/>
                <a:cs typeface="Times New Roman"/>
              </a:rPr>
              <a:t>Организация деятельности детей в соответствии с перспективным планом реализации проекта;</a:t>
            </a:r>
          </a:p>
          <a:p>
            <a:pPr lvl="0">
              <a:lnSpc>
                <a:spcPct val="115000"/>
              </a:lnSpc>
            </a:pPr>
            <a:r>
              <a:rPr lang="ru-RU" sz="1600" dirty="0">
                <a:solidFill>
                  <a:prstClr val="black"/>
                </a:solidFill>
                <a:latin typeface="Times New Roman"/>
                <a:ea typeface="Calibri"/>
                <a:cs typeface="Times New Roman"/>
              </a:rPr>
              <a:t>Рассматривание иллюстраций и фотографий, репродукций картин, просмотр презентаций. Проведение бесед по теме. Вовлечение родителей в проектную деятельность. </a:t>
            </a:r>
          </a:p>
          <a:p>
            <a:pPr lvl="0">
              <a:lnSpc>
                <a:spcPct val="115000"/>
              </a:lnSpc>
            </a:pPr>
            <a:r>
              <a:rPr lang="ru-RU" sz="1600" b="1" dirty="0">
                <a:solidFill>
                  <a:prstClr val="black"/>
                </a:solidFill>
                <a:latin typeface="Times New Roman"/>
                <a:ea typeface="Calibri"/>
                <a:cs typeface="Times New Roman"/>
              </a:rPr>
              <a:t>3 этап- </a:t>
            </a:r>
            <a:r>
              <a:rPr lang="ru-RU" sz="1600" dirty="0">
                <a:solidFill>
                  <a:prstClr val="black"/>
                </a:solidFill>
                <a:latin typeface="Times New Roman"/>
                <a:ea typeface="Calibri"/>
                <a:cs typeface="Times New Roman"/>
              </a:rPr>
              <a:t>Заключительный.</a:t>
            </a:r>
          </a:p>
          <a:p>
            <a:pPr lvl="0">
              <a:lnSpc>
                <a:spcPct val="115000"/>
              </a:lnSpc>
            </a:pPr>
            <a:r>
              <a:rPr lang="ru-RU" sz="1600" dirty="0">
                <a:solidFill>
                  <a:prstClr val="black"/>
                </a:solidFill>
                <a:latin typeface="Times New Roman"/>
                <a:ea typeface="Calibri"/>
                <a:cs typeface="Times New Roman"/>
              </a:rPr>
              <a:t>Оформление альбома «Русский национальный костюм»;</a:t>
            </a:r>
            <a:endParaRPr lang="ru-RU" sz="1600" dirty="0">
              <a:solidFill>
                <a:prstClr val="black"/>
              </a:solidFill>
              <a:ea typeface="Calibri"/>
              <a:cs typeface="Times New Roman"/>
            </a:endParaRPr>
          </a:p>
          <a:p>
            <a:pPr lvl="0">
              <a:lnSpc>
                <a:spcPct val="115000"/>
              </a:lnSpc>
            </a:pPr>
            <a:r>
              <a:rPr lang="ru-RU" sz="1600" dirty="0">
                <a:solidFill>
                  <a:prstClr val="black"/>
                </a:solidFill>
                <a:latin typeface="Times New Roman"/>
                <a:ea typeface="Calibri"/>
                <a:cs typeface="Times New Roman"/>
              </a:rPr>
              <a:t>Презентация проекта.</a:t>
            </a:r>
            <a:endParaRPr lang="ru-RU" dirty="0"/>
          </a:p>
        </p:txBody>
      </p:sp>
    </p:spTree>
    <p:extLst>
      <p:ext uri="{BB962C8B-B14F-4D97-AF65-F5344CB8AC3E}">
        <p14:creationId xmlns:p14="http://schemas.microsoft.com/office/powerpoint/2010/main" val="502184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4"/>
            <a:ext cx="1812681"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12681" y="188640"/>
            <a:ext cx="7013330" cy="6494085"/>
          </a:xfrm>
          <a:prstGeom prst="rect">
            <a:avLst/>
          </a:prstGeom>
          <a:noFill/>
        </p:spPr>
        <p:txBody>
          <a:bodyPr wrap="square" rtlCol="0">
            <a:spAutoFit/>
          </a:bodyPr>
          <a:lstStyle/>
          <a:p>
            <a:r>
              <a:rPr lang="ru-RU" sz="1600" b="1" dirty="0">
                <a:latin typeface="Times New Roman" panose="02020603050405020304" pitchFamily="18" charset="0"/>
                <a:cs typeface="Times New Roman" panose="02020603050405020304" pitchFamily="18" charset="0"/>
              </a:rPr>
              <a:t>План работы</a:t>
            </a:r>
            <a:r>
              <a:rPr lang="ru-RU" sz="1600" b="1"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1.Цикл бесед</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285750" indent="-285750">
              <a:buFontTx/>
              <a:buChar char="-"/>
            </a:pPr>
            <a:r>
              <a:rPr lang="ru-RU" sz="1600" dirty="0" smtClean="0">
                <a:latin typeface="Times New Roman" panose="02020603050405020304" pitchFamily="18" charset="0"/>
                <a:cs typeface="Times New Roman" panose="02020603050405020304" pitchFamily="18" charset="0"/>
              </a:rPr>
              <a:t>Беседа </a:t>
            </a:r>
            <a:r>
              <a:rPr lang="ru-RU" sz="1600" dirty="0">
                <a:latin typeface="Times New Roman" panose="02020603050405020304" pitchFamily="18" charset="0"/>
                <a:cs typeface="Times New Roman" panose="02020603050405020304" pitchFamily="18" charset="0"/>
              </a:rPr>
              <a:t>«Наша Родина – Россия, наш язык - русский</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285750" indent="-285750">
              <a:buFontTx/>
              <a:buChar char="-"/>
            </a:pPr>
            <a:r>
              <a:rPr lang="ru-RU" sz="1600" dirty="0" smtClean="0">
                <a:latin typeface="Times New Roman" panose="02020603050405020304" pitchFamily="18" charset="0"/>
                <a:cs typeface="Times New Roman" panose="02020603050405020304" pitchFamily="18" charset="0"/>
              </a:rPr>
              <a:t>Беседа </a:t>
            </a:r>
            <a:r>
              <a:rPr lang="ru-RU" sz="1600" dirty="0">
                <a:latin typeface="Times New Roman" panose="02020603050405020304" pitchFamily="18" charset="0"/>
                <a:cs typeface="Times New Roman" panose="02020603050405020304" pitchFamily="18" charset="0"/>
              </a:rPr>
              <a:t>«История </a:t>
            </a:r>
            <a:r>
              <a:rPr lang="ru-RU" sz="1600" dirty="0" smtClean="0">
                <a:latin typeface="Times New Roman" panose="02020603050405020304" pitchFamily="18" charset="0"/>
                <a:cs typeface="Times New Roman" panose="02020603050405020304" pitchFamily="18" charset="0"/>
              </a:rPr>
              <a:t>русского женского </a:t>
            </a:r>
            <a:r>
              <a:rPr lang="ru-RU" sz="1600" dirty="0">
                <a:latin typeface="Times New Roman" panose="02020603050405020304" pitchFamily="18" charset="0"/>
                <a:cs typeface="Times New Roman" panose="02020603050405020304" pitchFamily="18" charset="0"/>
              </a:rPr>
              <a:t>костюма</a:t>
            </a:r>
            <a:r>
              <a:rPr lang="ru-RU" sz="1600" dirty="0" smtClean="0">
                <a:latin typeface="Times New Roman" panose="02020603050405020304" pitchFamily="18" charset="0"/>
                <a:cs typeface="Times New Roman" panose="02020603050405020304" pitchFamily="18" charset="0"/>
              </a:rPr>
              <a:t>»..</a:t>
            </a:r>
          </a:p>
          <a:p>
            <a:pPr marL="285750" indent="-285750">
              <a:buFontTx/>
              <a:buChar char="-"/>
            </a:pPr>
            <a:r>
              <a:rPr lang="ru-RU" sz="1600" dirty="0" smtClean="0">
                <a:latin typeface="Times New Roman" panose="02020603050405020304" pitchFamily="18" charset="0"/>
                <a:cs typeface="Times New Roman" panose="02020603050405020304" pitchFamily="18" charset="0"/>
              </a:rPr>
              <a:t>Беседа </a:t>
            </a:r>
            <a:r>
              <a:rPr lang="ru-RU" sz="1600" dirty="0">
                <a:latin typeface="Times New Roman" panose="02020603050405020304" pitchFamily="18" charset="0"/>
                <a:cs typeface="Times New Roman" panose="02020603050405020304" pitchFamily="18" charset="0"/>
              </a:rPr>
              <a:t>«История </a:t>
            </a:r>
            <a:r>
              <a:rPr lang="ru-RU" sz="1600" dirty="0" smtClean="0">
                <a:latin typeface="Times New Roman" panose="02020603050405020304" pitchFamily="18" charset="0"/>
                <a:cs typeface="Times New Roman" panose="02020603050405020304" pitchFamily="18" charset="0"/>
              </a:rPr>
              <a:t>русского мужского </a:t>
            </a:r>
            <a:r>
              <a:rPr lang="ru-RU" sz="1600" dirty="0">
                <a:latin typeface="Times New Roman" panose="02020603050405020304" pitchFamily="18" charset="0"/>
                <a:cs typeface="Times New Roman" panose="02020603050405020304" pitchFamily="18" charset="0"/>
              </a:rPr>
              <a:t>костюма</a:t>
            </a:r>
            <a:r>
              <a:rPr lang="ru-RU" sz="1600" dirty="0" smtClean="0">
                <a:latin typeface="Times New Roman" panose="02020603050405020304" pitchFamily="18" charset="0"/>
                <a:cs typeface="Times New Roman" panose="02020603050405020304" pitchFamily="18" charset="0"/>
              </a:rPr>
              <a:t>».</a:t>
            </a:r>
          </a:p>
          <a:p>
            <a:pPr marL="285750" indent="-285750">
              <a:buFontTx/>
              <a:buChar char="-"/>
            </a:pPr>
            <a:endParaRPr lang="ru-RU" sz="1600" dirty="0" smtClean="0">
              <a:latin typeface="Times New Roman" panose="02020603050405020304" pitchFamily="18" charset="0"/>
              <a:cs typeface="Times New Roman" panose="02020603050405020304" pitchFamily="18" charset="0"/>
            </a:endParaRPr>
          </a:p>
          <a:p>
            <a:pPr lvl="0"/>
            <a:r>
              <a:rPr lang="ru-RU" sz="1600" dirty="0" smtClean="0">
                <a:solidFill>
                  <a:prstClr val="black"/>
                </a:solidFill>
                <a:latin typeface="Times New Roman" panose="02020603050405020304" pitchFamily="18" charset="0"/>
                <a:cs typeface="Times New Roman" panose="02020603050405020304" pitchFamily="18" charset="0"/>
              </a:rPr>
              <a:t>2. НОД</a:t>
            </a:r>
            <a:r>
              <a:rPr lang="ru-RU" sz="1600" dirty="0">
                <a:solidFill>
                  <a:prstClr val="black"/>
                </a:solidFill>
                <a:latin typeface="Times New Roman" panose="02020603050405020304" pitchFamily="18" charset="0"/>
                <a:cs typeface="Times New Roman" panose="02020603050405020304" pitchFamily="18" charset="0"/>
              </a:rPr>
              <a:t>: </a:t>
            </a:r>
          </a:p>
          <a:p>
            <a:pPr marL="285750" lvl="0" indent="-285750">
              <a:buFontTx/>
              <a:buChar char="-"/>
            </a:pPr>
            <a:r>
              <a:rPr lang="ru-RU" sz="1600" dirty="0">
                <a:solidFill>
                  <a:prstClr val="black"/>
                </a:solidFill>
                <a:latin typeface="Times New Roman" panose="02020603050405020304" pitchFamily="18" charset="0"/>
                <a:cs typeface="Times New Roman" panose="02020603050405020304" pitchFamily="18" charset="0"/>
              </a:rPr>
              <a:t>Развитие речи: «Одежда».</a:t>
            </a:r>
          </a:p>
          <a:p>
            <a:pPr marL="285750" lvl="0" indent="-285750">
              <a:buFontTx/>
              <a:buChar char="-"/>
            </a:pPr>
            <a:r>
              <a:rPr lang="ru-RU" sz="1600" dirty="0">
                <a:solidFill>
                  <a:prstClr val="black"/>
                </a:solidFill>
                <a:latin typeface="Times New Roman" panose="02020603050405020304" pitchFamily="18" charset="0"/>
                <a:cs typeface="Times New Roman" panose="02020603050405020304" pitchFamily="18" charset="0"/>
              </a:rPr>
              <a:t>Рисование: «История русского народного костюма. Оденем Ваню и Маню в русский костюм»</a:t>
            </a:r>
          </a:p>
          <a:p>
            <a:pPr marL="285750" lvl="0" indent="-285750">
              <a:buFontTx/>
              <a:buChar char="-"/>
            </a:pPr>
            <a:r>
              <a:rPr lang="ru-RU" sz="1600" dirty="0">
                <a:solidFill>
                  <a:prstClr val="black"/>
                </a:solidFill>
                <a:latin typeface="Times New Roman" panose="02020603050405020304" pitchFamily="18" charset="0"/>
                <a:cs typeface="Times New Roman" panose="02020603050405020304" pitchFamily="18" charset="0"/>
              </a:rPr>
              <a:t>Лепка: «Кукла в национальном костюме»;</a:t>
            </a:r>
          </a:p>
          <a:p>
            <a:pPr marL="285750" lvl="0" indent="-285750">
              <a:buFontTx/>
              <a:buChar char="-"/>
            </a:pPr>
            <a:r>
              <a:rPr lang="ru-RU" sz="1600" dirty="0">
                <a:solidFill>
                  <a:prstClr val="black"/>
                </a:solidFill>
                <a:latin typeface="Times New Roman" panose="02020603050405020304" pitchFamily="18" charset="0"/>
                <a:cs typeface="Times New Roman" panose="02020603050405020304" pitchFamily="18" charset="0"/>
              </a:rPr>
              <a:t>Аппликация: «Кукла Аленка</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a:p>
            <a:pPr lvl="0"/>
            <a:r>
              <a:rPr lang="ru-RU" sz="1600" dirty="0" smtClean="0">
                <a:solidFill>
                  <a:prstClr val="black"/>
                </a:solidFill>
                <a:latin typeface="Times New Roman" panose="02020603050405020304" pitchFamily="18" charset="0"/>
                <a:cs typeface="Times New Roman" panose="02020603050405020304" pitchFamily="18" charset="0"/>
              </a:rPr>
              <a:t>3. </a:t>
            </a:r>
            <a:r>
              <a:rPr lang="ru-RU" sz="1600" dirty="0">
                <a:solidFill>
                  <a:prstClr val="black"/>
                </a:solidFill>
                <a:latin typeface="Times New Roman" panose="02020603050405020304" pitchFamily="18" charset="0"/>
                <a:cs typeface="Times New Roman" panose="02020603050405020304" pitchFamily="18" charset="0"/>
              </a:rPr>
              <a:t>Развлечение: тема: «Праздник русской рубахи</a:t>
            </a:r>
            <a:r>
              <a:rPr lang="ru-RU" sz="1600" dirty="0" smtClean="0">
                <a:solidFill>
                  <a:prstClr val="black"/>
                </a:solidFill>
                <a:latin typeface="Times New Roman" panose="02020603050405020304" pitchFamily="18" charset="0"/>
                <a:cs typeface="Times New Roman" panose="02020603050405020304" pitchFamily="18" charset="0"/>
              </a:rPr>
              <a:t>».</a:t>
            </a:r>
          </a:p>
          <a:p>
            <a:pPr lvl="0"/>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4.Чтение </a:t>
            </a:r>
            <a:r>
              <a:rPr lang="ru-RU" sz="1600" dirty="0">
                <a:latin typeface="Times New Roman" panose="02020603050405020304" pitchFamily="18" charset="0"/>
                <a:cs typeface="Times New Roman" panose="02020603050405020304" pitchFamily="18" charset="0"/>
              </a:rPr>
              <a:t>художественной литературы, рассматривание иллюстраций</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Рассматривание иллюстраций о русском быте</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Рассматривание репродукций картин В. Васнецова к русским народным сказкам и другим художественным произведениям</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Знакомство с пословицами и поговорками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Чтение рассказа К. Д. Ушинского «Как рубашка в поле выросла», беседа по произведению</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Чтение русской народной сказки «Бычок – смоляной бочок</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285750" indent="-285750">
              <a:buFontTx/>
              <a:buChar char="-"/>
            </a:pPr>
            <a:r>
              <a:rPr lang="ru-RU" sz="1600" dirty="0" smtClean="0">
                <a:latin typeface="Times New Roman" panose="02020603050405020304" pitchFamily="18" charset="0"/>
                <a:cs typeface="Times New Roman" panose="02020603050405020304" pitchFamily="18" charset="0"/>
              </a:rPr>
              <a:t>Чтение </a:t>
            </a:r>
            <a:r>
              <a:rPr lang="ru-RU" sz="1600" dirty="0">
                <a:latin typeface="Times New Roman" panose="02020603050405020304" pitchFamily="18" charset="0"/>
                <a:cs typeface="Times New Roman" panose="02020603050405020304" pitchFamily="18" charset="0"/>
              </a:rPr>
              <a:t>сказки «Морозко</a:t>
            </a:r>
            <a:r>
              <a:rPr lang="ru-RU" sz="1600" dirty="0" smtClean="0">
                <a:latin typeface="Times New Roman" panose="02020603050405020304" pitchFamily="18" charset="0"/>
                <a:cs typeface="Times New Roman" panose="02020603050405020304" pitchFamily="18" charset="0"/>
              </a:rPr>
              <a:t>».</a:t>
            </a:r>
          </a:p>
          <a:p>
            <a:endParaRPr lang="ru-RU" sz="1600" dirty="0" smtClean="0">
              <a:latin typeface="Times New Roman" panose="02020603050405020304" pitchFamily="18" charset="0"/>
              <a:cs typeface="Times New Roman" panose="02020603050405020304" pitchFamily="18" charset="0"/>
            </a:endParaRPr>
          </a:p>
          <a:p>
            <a:pPr lvl="0"/>
            <a:r>
              <a:rPr lang="ru-RU" sz="1600" dirty="0" smtClean="0">
                <a:latin typeface="Times New Roman" panose="02020603050405020304" pitchFamily="18" charset="0"/>
                <a:cs typeface="Times New Roman" panose="02020603050405020304" pitchFamily="18" charset="0"/>
              </a:rPr>
              <a:t>5.</a:t>
            </a:r>
            <a:r>
              <a:rPr lang="ru-RU" sz="1600" dirty="0">
                <a:solidFill>
                  <a:prstClr val="black"/>
                </a:solidFill>
                <a:latin typeface="Times New Roman" panose="02020603050405020304" pitchFamily="18" charset="0"/>
                <a:cs typeface="Times New Roman" panose="02020603050405020304" pitchFamily="18" charset="0"/>
              </a:rPr>
              <a:t> . Дидактические игры: «Собери узор», «Сложи картинку», «Оденем куклу в русский народный костюм</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467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6" y="30309"/>
            <a:ext cx="7112173" cy="6986528"/>
          </a:xfrm>
          <a:prstGeom prst="rect">
            <a:avLst/>
          </a:prstGeom>
          <a:noFill/>
        </p:spPr>
        <p:txBody>
          <a:bodyPr wrap="square" rtlCol="0">
            <a:spAutoFit/>
          </a:bodyPr>
          <a:lstStyle/>
          <a:p>
            <a:pPr lvl="0"/>
            <a:r>
              <a:rPr lang="ru-RU" sz="1600" dirty="0" smtClean="0">
                <a:latin typeface="Times New Roman" panose="02020603050405020304" pitchFamily="18" charset="0"/>
                <a:cs typeface="Times New Roman" panose="02020603050405020304" pitchFamily="18" charset="0"/>
              </a:rPr>
              <a:t>6</a:t>
            </a:r>
            <a:r>
              <a:rPr lang="ru-RU" sz="1600" dirty="0" smtClean="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Просмотр презентации «Русский народный костюм».</a:t>
            </a:r>
          </a:p>
          <a:p>
            <a:pPr marL="285750" lvl="0" indent="-285750">
              <a:buFontTx/>
              <a:buChar char="-"/>
            </a:pPr>
            <a:r>
              <a:rPr lang="ru-RU" sz="1600" dirty="0">
                <a:solidFill>
                  <a:prstClr val="black"/>
                </a:solidFill>
                <a:latin typeface="Times New Roman" panose="02020603050405020304" pitchFamily="18" charset="0"/>
                <a:cs typeface="Times New Roman" panose="02020603050405020304" pitchFamily="18" charset="0"/>
              </a:rPr>
              <a:t>Просмотр видео и мультипликационных фильмов:</a:t>
            </a:r>
          </a:p>
          <a:p>
            <a:pPr marL="285750" lvl="0" indent="-285750">
              <a:buFontTx/>
              <a:buChar char="-"/>
            </a:pPr>
            <a:r>
              <a:rPr lang="ru-RU" sz="1600" dirty="0">
                <a:solidFill>
                  <a:prstClr val="black"/>
                </a:solidFill>
                <a:latin typeface="Times New Roman" panose="02020603050405020304" pitchFamily="18" charset="0"/>
                <a:cs typeface="Times New Roman" panose="02020603050405020304" pitchFamily="18" charset="0"/>
              </a:rPr>
              <a:t>«Морозко»;</a:t>
            </a:r>
          </a:p>
          <a:p>
            <a:pPr marL="285750" lvl="0" indent="-285750">
              <a:buFontTx/>
              <a:buChar char="-"/>
            </a:pPr>
            <a:r>
              <a:rPr lang="ru-RU" sz="1600" dirty="0">
                <a:solidFill>
                  <a:prstClr val="black"/>
                </a:solidFill>
                <a:latin typeface="Times New Roman" panose="02020603050405020304" pitchFamily="18" charset="0"/>
                <a:cs typeface="Times New Roman" panose="02020603050405020304" pitchFamily="18" charset="0"/>
              </a:rPr>
              <a:t>«Гуси – лебеди</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a:p>
            <a:pPr lvl="0"/>
            <a:r>
              <a:rPr lang="ru-RU" sz="1600" dirty="0" smtClean="0">
                <a:solidFill>
                  <a:prstClr val="black"/>
                </a:solidFill>
                <a:latin typeface="Times New Roman" panose="02020603050405020304" pitchFamily="18" charset="0"/>
                <a:cs typeface="Times New Roman" panose="02020603050405020304" pitchFamily="18" charset="0"/>
              </a:rPr>
              <a:t>7. </a:t>
            </a:r>
            <a:r>
              <a:rPr lang="ru-RU" sz="1600" dirty="0">
                <a:solidFill>
                  <a:prstClr val="black"/>
                </a:solidFill>
                <a:latin typeface="Times New Roman" panose="02020603050405020304" pitchFamily="18" charset="0"/>
                <a:cs typeface="Times New Roman" panose="02020603050405020304" pitchFamily="18" charset="0"/>
              </a:rPr>
              <a:t>Народные подвижные игры: «Ручеек», «Сова», Гуси-лебеди», «Каравай», «Колечко», «Цепи кованные», «У медведя во бору» и др</a:t>
            </a:r>
            <a:r>
              <a:rPr lang="ru-RU" sz="1600" dirty="0" smtClean="0">
                <a:solidFill>
                  <a:prstClr val="black"/>
                </a:solidFill>
                <a:latin typeface="Times New Roman" panose="02020603050405020304" pitchFamily="18" charset="0"/>
                <a:cs typeface="Times New Roman" panose="02020603050405020304" pitchFamily="18" charset="0"/>
              </a:rPr>
              <a:t>.</a:t>
            </a:r>
          </a:p>
          <a:p>
            <a:pPr lvl="0"/>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Работа с родителями:</a:t>
            </a: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проведение бесед о создании и значении проекта;</a:t>
            </a:r>
          </a:p>
          <a:p>
            <a:r>
              <a:rPr lang="ru-RU" sz="1600" dirty="0" smtClean="0">
                <a:latin typeface="Times New Roman" panose="02020603050405020304" pitchFamily="18" charset="0"/>
                <a:cs typeface="Times New Roman" panose="02020603050405020304" pitchFamily="18" charset="0"/>
              </a:rPr>
              <a:t>Консультации:</a:t>
            </a:r>
          </a:p>
          <a:p>
            <a:pPr marL="285750" indent="-285750">
              <a:buFontTx/>
              <a:buChar char="-"/>
            </a:pPr>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Сказки читаем — речь развиваем</a:t>
            </a:r>
            <a:r>
              <a:rPr lang="ru-RU" sz="1600" dirty="0" smtClean="0">
                <a:latin typeface="Times New Roman" panose="02020603050405020304" pitchFamily="18" charset="0"/>
                <a:cs typeface="Times New Roman" panose="02020603050405020304" pitchFamily="18" charset="0"/>
              </a:rPr>
              <a:t>!»;</a:t>
            </a:r>
          </a:p>
          <a:p>
            <a:pPr marL="285750" indent="-285750">
              <a:buFontTx/>
              <a:buChar char="-"/>
            </a:pPr>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Знакомьте детей с народным фольклором</a:t>
            </a:r>
            <a:r>
              <a:rPr lang="ru-RU" sz="1600" dirty="0" smtClean="0">
                <a:latin typeface="Times New Roman" panose="02020603050405020304" pitchFamily="18" charset="0"/>
                <a:cs typeface="Times New Roman" panose="02020603050405020304" pitchFamily="18" charset="0"/>
              </a:rPr>
              <a:t>»;</a:t>
            </a:r>
          </a:p>
          <a:p>
            <a:pPr marL="285750" indent="-285750">
              <a:buFontTx/>
              <a:buChar char="-"/>
            </a:pPr>
            <a:r>
              <a:rPr lang="ru-RU" sz="1600" dirty="0">
                <a:latin typeface="Times New Roman" panose="02020603050405020304" pitchFamily="18" charset="0"/>
                <a:cs typeface="Times New Roman" panose="02020603050405020304" pitchFamily="18" charset="0"/>
              </a:rPr>
              <a:t>П</a:t>
            </a:r>
            <a:r>
              <a:rPr lang="ru-RU" sz="1600" dirty="0" smtClean="0">
                <a:latin typeface="Times New Roman" panose="02020603050405020304" pitchFamily="18" charset="0"/>
                <a:cs typeface="Times New Roman" panose="02020603050405020304" pitchFamily="18" charset="0"/>
              </a:rPr>
              <a:t>риобщение </a:t>
            </a:r>
            <a:r>
              <a:rPr lang="ru-RU" sz="1600" dirty="0">
                <a:latin typeface="Times New Roman" panose="02020603050405020304" pitchFamily="18" charset="0"/>
                <a:cs typeface="Times New Roman" panose="02020603050405020304" pitchFamily="18" charset="0"/>
              </a:rPr>
              <a:t>родителей к пошиву русских народных костюмов для мальчиков и </a:t>
            </a:r>
            <a:r>
              <a:rPr lang="ru-RU" sz="1600" dirty="0" smtClean="0">
                <a:latin typeface="Times New Roman" panose="02020603050405020304" pitchFamily="18" charset="0"/>
                <a:cs typeface="Times New Roman" panose="02020603050405020304" pitchFamily="18" charset="0"/>
              </a:rPr>
              <a:t>девочек;</a:t>
            </a:r>
          </a:p>
          <a:p>
            <a:pPr marL="285750" indent="-285750">
              <a:buFontTx/>
              <a:buChar char="-"/>
            </a:pPr>
            <a:r>
              <a:rPr lang="ru-RU" sz="1600" dirty="0">
                <a:latin typeface="Times New Roman" panose="02020603050405020304" pitchFamily="18" charset="0"/>
                <a:cs typeface="Times New Roman" panose="02020603050405020304" pitchFamily="18" charset="0"/>
              </a:rPr>
              <a:t>П</a:t>
            </a:r>
            <a:r>
              <a:rPr lang="ru-RU" sz="1600" dirty="0" smtClean="0">
                <a:latin typeface="Times New Roman" panose="02020603050405020304" pitchFamily="18" charset="0"/>
                <a:cs typeface="Times New Roman" panose="02020603050405020304" pitchFamily="18" charset="0"/>
              </a:rPr>
              <a:t>риобщение </a:t>
            </a:r>
            <a:r>
              <a:rPr lang="ru-RU" sz="1600" dirty="0">
                <a:latin typeface="Times New Roman" panose="02020603050405020304" pitchFamily="18" charset="0"/>
                <a:cs typeface="Times New Roman" panose="02020603050405020304" pitchFamily="18" charset="0"/>
              </a:rPr>
              <a:t>родителей к изготовлению поделок к конкурсу «Кукла в национальном </a:t>
            </a:r>
            <a:r>
              <a:rPr lang="ru-RU" sz="1600" dirty="0" smtClean="0">
                <a:latin typeface="Times New Roman" panose="02020603050405020304" pitchFamily="18" charset="0"/>
                <a:cs typeface="Times New Roman" panose="02020603050405020304" pitchFamily="18" charset="0"/>
              </a:rPr>
              <a:t>костюме.</a:t>
            </a:r>
          </a:p>
          <a:p>
            <a:pPr marL="285750" indent="-285750">
              <a:buFontTx/>
              <a:buChar char="-"/>
            </a:pPr>
            <a:r>
              <a:rPr lang="ru-RU" sz="1600" dirty="0" smtClean="0">
                <a:latin typeface="Times New Roman" panose="02020603050405020304" pitchFamily="18" charset="0"/>
                <a:cs typeface="Times New Roman" panose="02020603050405020304" pitchFamily="18" charset="0"/>
              </a:rPr>
              <a:t>Вовлекать </a:t>
            </a:r>
            <a:r>
              <a:rPr lang="ru-RU" sz="1600" dirty="0">
                <a:latin typeface="Times New Roman" panose="02020603050405020304" pitchFamily="18" charset="0"/>
                <a:cs typeface="Times New Roman" panose="02020603050405020304" pitchFamily="18" charset="0"/>
              </a:rPr>
              <a:t>родителей в детскую деятельность как равных по общению партнеров </a:t>
            </a:r>
            <a:r>
              <a:rPr lang="ru-RU" sz="1600" dirty="0" smtClean="0">
                <a:latin typeface="Times New Roman" panose="02020603050405020304" pitchFamily="18" charset="0"/>
                <a:cs typeface="Times New Roman" panose="02020603050405020304" pitchFamily="18" charset="0"/>
              </a:rPr>
              <a:t>детей;</a:t>
            </a:r>
          </a:p>
          <a:p>
            <a:pPr marL="285750" indent="-285750">
              <a:buFontTx/>
              <a:buChar char="-"/>
            </a:pPr>
            <a:r>
              <a:rPr lang="ru-RU" sz="1600" dirty="0" smtClean="0">
                <a:latin typeface="Times New Roman" panose="02020603050405020304" pitchFamily="18" charset="0"/>
                <a:cs typeface="Times New Roman" panose="02020603050405020304" pitchFamily="18" charset="0"/>
              </a:rPr>
              <a:t>Привлекать </a:t>
            </a:r>
            <a:r>
              <a:rPr lang="ru-RU" sz="1600" dirty="0">
                <a:latin typeface="Times New Roman" panose="02020603050405020304" pitchFamily="18" charset="0"/>
                <a:cs typeface="Times New Roman" panose="02020603050405020304" pitchFamily="18" charset="0"/>
              </a:rPr>
              <a:t>родителей к знакомству с результатами продуктивных видов деятельности и творчества</a:t>
            </a:r>
            <a:r>
              <a:rPr lang="ru-RU" sz="1600" dirty="0" smtClean="0">
                <a:latin typeface="Times New Roman" panose="02020603050405020304" pitchFamily="18" charset="0"/>
                <a:cs typeface="Times New Roman" panose="02020603050405020304" pitchFamily="18" charset="0"/>
              </a:rPr>
              <a:t>.</a:t>
            </a:r>
          </a:p>
          <a:p>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Результатами </a:t>
            </a:r>
            <a:r>
              <a:rPr lang="ru-RU" sz="1600" dirty="0">
                <a:latin typeface="Times New Roman" panose="02020603050405020304" pitchFamily="18" charset="0"/>
                <a:cs typeface="Times New Roman" panose="02020603050405020304" pitchFamily="18" charset="0"/>
              </a:rPr>
              <a:t>проведенной </a:t>
            </a:r>
            <a:r>
              <a:rPr lang="ru-RU" sz="1600" dirty="0" smtClean="0">
                <a:latin typeface="Times New Roman" panose="02020603050405020304" pitchFamily="18" charset="0"/>
                <a:cs typeface="Times New Roman" panose="02020603050405020304" pitchFamily="18" charset="0"/>
              </a:rPr>
              <a:t>работы являются</a:t>
            </a:r>
            <a:r>
              <a:rPr lang="ru-RU" sz="1600" dirty="0">
                <a:latin typeface="Times New Roman" panose="02020603050405020304" pitchFamily="18" charset="0"/>
                <a:cs typeface="Times New Roman" panose="02020603050405020304" pitchFamily="18" charset="0"/>
              </a:rPr>
              <a:t>:</a:t>
            </a:r>
          </a:p>
          <a:p>
            <a:pPr marL="285750" indent="-285750">
              <a:buFontTx/>
              <a:buChar char="-"/>
            </a:pPr>
            <a:endParaRPr lang="ru-RU" sz="1600" dirty="0">
              <a:latin typeface="Times New Roman" panose="02020603050405020304" pitchFamily="18" charset="0"/>
              <a:cs typeface="Times New Roman" panose="02020603050405020304" pitchFamily="18" charset="0"/>
            </a:endParaRPr>
          </a:p>
          <a:p>
            <a:pPr marL="285750" indent="-285750">
              <a:buFontTx/>
              <a:buChar char="-"/>
            </a:pPr>
            <a:r>
              <a:rPr lang="ru-RU" sz="1600" dirty="0" smtClean="0">
                <a:latin typeface="Times New Roman" panose="02020603050405020304" pitchFamily="18" charset="0"/>
                <a:cs typeface="Times New Roman" panose="02020603050405020304" pitchFamily="18" charset="0"/>
              </a:rPr>
              <a:t>Все </a:t>
            </a:r>
            <a:r>
              <a:rPr lang="ru-RU" sz="1600" dirty="0">
                <a:latin typeface="Times New Roman" panose="02020603050405020304" pitchFamily="18" charset="0"/>
                <a:cs typeface="Times New Roman" panose="02020603050405020304" pitchFamily="18" charset="0"/>
              </a:rPr>
              <a:t>участники проекта узнали много нового и интересного о том, как называлась одежда в старину, что носили наши прапрабабушки, что обозначает узор на сарафане. Дети обрели опыт работы в малых подгруппах и научились выполнять индивидуальные поручения</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970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4428" y="2536794"/>
            <a:ext cx="6827689" cy="1814720"/>
          </a:xfrm>
          <a:prstGeom prst="rect">
            <a:avLst/>
          </a:prstGeom>
        </p:spPr>
      </p:pic>
      <p:sp>
        <p:nvSpPr>
          <p:cNvPr id="3" name="TextBox 2"/>
          <p:cNvSpPr txBox="1"/>
          <p:nvPr/>
        </p:nvSpPr>
        <p:spPr>
          <a:xfrm>
            <a:off x="1846777" y="30309"/>
            <a:ext cx="7189719" cy="6888039"/>
          </a:xfrm>
          <a:prstGeom prst="rect">
            <a:avLst/>
          </a:prstGeom>
          <a:noFill/>
        </p:spPr>
        <p:txBody>
          <a:bodyPr wrap="square" rtlCol="0">
            <a:spAutoFit/>
          </a:bodyPr>
          <a:lstStyle/>
          <a:p>
            <a:pPr algn="just">
              <a:lnSpc>
                <a:spcPct val="115000"/>
              </a:lnSpc>
              <a:spcAft>
                <a:spcPts val="0"/>
              </a:spcAft>
            </a:pPr>
            <a:endParaRPr lang="ru-RU" sz="1600" dirty="0" smtClean="0">
              <a:latin typeface="Times New Roman"/>
              <a:ea typeface="Calibri"/>
              <a:cs typeface="Times New Roman"/>
            </a:endParaRPr>
          </a:p>
          <a:p>
            <a:pPr algn="just">
              <a:lnSpc>
                <a:spcPct val="115000"/>
              </a:lnSpc>
              <a:spcAft>
                <a:spcPts val="0"/>
              </a:spcAft>
            </a:pPr>
            <a:r>
              <a:rPr lang="ru-RU" sz="1600" dirty="0" smtClean="0">
                <a:latin typeface="Times New Roman"/>
                <a:ea typeface="Calibri"/>
                <a:cs typeface="Times New Roman"/>
              </a:rPr>
              <a:t>Конспект </a:t>
            </a:r>
            <a:r>
              <a:rPr lang="ru-RU" sz="1600" dirty="0">
                <a:latin typeface="Times New Roman"/>
                <a:ea typeface="Calibri"/>
                <a:cs typeface="Times New Roman"/>
              </a:rPr>
              <a:t>НОД по рисованию в старшей группе.</a:t>
            </a:r>
            <a:endParaRPr lang="ru-RU" sz="1200" dirty="0">
              <a:ea typeface="Calibri"/>
              <a:cs typeface="Times New Roman"/>
            </a:endParaRPr>
          </a:p>
          <a:p>
            <a:pPr algn="just">
              <a:lnSpc>
                <a:spcPct val="115000"/>
              </a:lnSpc>
              <a:spcAft>
                <a:spcPts val="0"/>
              </a:spcAft>
            </a:pPr>
            <a:r>
              <a:rPr lang="ru-RU" sz="1600" u="sng" dirty="0">
                <a:latin typeface="Times New Roman"/>
                <a:ea typeface="Calibri"/>
                <a:cs typeface="Times New Roman"/>
              </a:rPr>
              <a:t>Тема</a:t>
            </a:r>
            <a:r>
              <a:rPr lang="ru-RU" sz="1600" dirty="0">
                <a:latin typeface="Times New Roman"/>
                <a:ea typeface="Calibri"/>
                <a:cs typeface="Times New Roman"/>
              </a:rPr>
              <a:t>: </a:t>
            </a:r>
            <a:r>
              <a:rPr lang="ru-RU" sz="1600" i="1" dirty="0">
                <a:latin typeface="Times New Roman"/>
                <a:ea typeface="Calibri"/>
                <a:cs typeface="Times New Roman"/>
              </a:rPr>
              <a:t>«</a:t>
            </a:r>
            <a:r>
              <a:rPr lang="ru-RU" sz="1600" b="1" i="1" dirty="0">
                <a:latin typeface="Times New Roman"/>
                <a:ea typeface="Calibri"/>
                <a:cs typeface="Times New Roman"/>
              </a:rPr>
              <a:t>История русского народного костюма</a:t>
            </a:r>
            <a:r>
              <a:rPr lang="ru-RU" sz="1600" i="1"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i="1" dirty="0">
                <a:latin typeface="Times New Roman"/>
                <a:ea typeface="Calibri"/>
                <a:cs typeface="Times New Roman"/>
              </a:rPr>
              <a:t>«</a:t>
            </a:r>
            <a:r>
              <a:rPr lang="ru-RU" sz="1600" b="1" i="1" dirty="0">
                <a:latin typeface="Times New Roman"/>
                <a:ea typeface="Calibri"/>
                <a:cs typeface="Times New Roman"/>
              </a:rPr>
              <a:t>Оденем Ваню и Маню в русский костюм</a:t>
            </a:r>
            <a:r>
              <a:rPr lang="ru-RU" sz="1600" i="1"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b="1" dirty="0">
                <a:latin typeface="Times New Roman"/>
                <a:ea typeface="Calibri"/>
                <a:cs typeface="Times New Roman"/>
              </a:rPr>
              <a:t>Цель:</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Показать детям неразрывную связь между различными видами </a:t>
            </a:r>
            <a:r>
              <a:rPr lang="ru-RU" sz="1600" u="sng" dirty="0">
                <a:latin typeface="Times New Roman"/>
                <a:ea typeface="Calibri"/>
                <a:cs typeface="Times New Roman"/>
              </a:rPr>
              <a:t>искусства</a:t>
            </a:r>
            <a:r>
              <a:rPr lang="ru-RU" sz="1600" dirty="0">
                <a:latin typeface="Times New Roman"/>
                <a:ea typeface="Calibri"/>
                <a:cs typeface="Times New Roman"/>
              </a:rPr>
              <a:t>: народным промыслом, музыкой; познакомить детей с </a:t>
            </a:r>
            <a:r>
              <a:rPr lang="ru-RU" sz="1600" b="1" dirty="0">
                <a:latin typeface="Times New Roman"/>
                <a:ea typeface="Calibri"/>
                <a:cs typeface="Times New Roman"/>
              </a:rPr>
              <a:t>историей</a:t>
            </a:r>
            <a:r>
              <a:rPr lang="ru-RU" sz="1600" dirty="0">
                <a:latin typeface="Times New Roman"/>
                <a:ea typeface="Calibri"/>
                <a:cs typeface="Times New Roman"/>
              </a:rPr>
              <a:t> русского костюма.</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Программное содержание.</a:t>
            </a:r>
            <a:endParaRPr lang="ru-RU" sz="1200" dirty="0">
              <a:ea typeface="Calibri"/>
              <a:cs typeface="Times New Roman"/>
            </a:endParaRPr>
          </a:p>
          <a:p>
            <a:pPr algn="just">
              <a:lnSpc>
                <a:spcPct val="115000"/>
              </a:lnSpc>
              <a:spcAft>
                <a:spcPts val="0"/>
              </a:spcAft>
            </a:pPr>
            <a:r>
              <a:rPr lang="ru-RU" sz="1600" u="sng" dirty="0">
                <a:latin typeface="Times New Roman"/>
                <a:ea typeface="Calibri"/>
                <a:cs typeface="Times New Roman"/>
              </a:rPr>
              <a:t>Образовательные задачи</a:t>
            </a:r>
            <a:r>
              <a:rPr lang="ru-RU" sz="1600"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 Знакомить детей с </a:t>
            </a:r>
            <a:r>
              <a:rPr lang="ru-RU" sz="1600" b="1" dirty="0">
                <a:latin typeface="Times New Roman"/>
                <a:ea typeface="Calibri"/>
                <a:cs typeface="Times New Roman"/>
              </a:rPr>
              <a:t>историей и особенностями русского народного костюма</a:t>
            </a:r>
            <a:r>
              <a:rPr lang="ru-RU" sz="1600"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 Расширять знания о </a:t>
            </a:r>
            <a:r>
              <a:rPr lang="ru-RU" sz="1600" b="1" dirty="0">
                <a:latin typeface="Times New Roman"/>
                <a:ea typeface="Calibri"/>
                <a:cs typeface="Times New Roman"/>
              </a:rPr>
              <a:t>русской народной культуре</a:t>
            </a:r>
            <a:r>
              <a:rPr lang="ru-RU" sz="1600"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u="sng" dirty="0">
                <a:latin typeface="Times New Roman"/>
                <a:ea typeface="Calibri"/>
                <a:cs typeface="Times New Roman"/>
              </a:rPr>
              <a:t>Развивающие задачи</a:t>
            </a:r>
            <a:r>
              <a:rPr lang="ru-RU" sz="1600"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 Развивать эстетический вкус; формировать нравственные качества.</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 Показать </a:t>
            </a:r>
            <a:r>
              <a:rPr lang="ru-RU" sz="1600" dirty="0" err="1">
                <a:latin typeface="Times New Roman"/>
                <a:ea typeface="Calibri"/>
                <a:cs typeface="Times New Roman"/>
              </a:rPr>
              <a:t>видоизменеия</a:t>
            </a:r>
            <a:r>
              <a:rPr lang="ru-RU" sz="1600" dirty="0">
                <a:latin typeface="Times New Roman"/>
                <a:ea typeface="Calibri"/>
                <a:cs typeface="Times New Roman"/>
              </a:rPr>
              <a:t> </a:t>
            </a:r>
            <a:r>
              <a:rPr lang="ru-RU" sz="1600" b="1" dirty="0">
                <a:latin typeface="Times New Roman"/>
                <a:ea typeface="Calibri"/>
                <a:cs typeface="Times New Roman"/>
              </a:rPr>
              <a:t>русского костюма</a:t>
            </a:r>
            <a:r>
              <a:rPr lang="ru-RU" sz="1600"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 Закреплять технические умения и навыки </a:t>
            </a:r>
            <a:r>
              <a:rPr lang="ru-RU" sz="1600" b="1" dirty="0">
                <a:latin typeface="Times New Roman"/>
                <a:ea typeface="Calibri"/>
                <a:cs typeface="Times New Roman"/>
              </a:rPr>
              <a:t>рисования</a:t>
            </a:r>
            <a:r>
              <a:rPr lang="ru-RU" sz="1600" dirty="0">
                <a:latin typeface="Times New Roman"/>
                <a:ea typeface="Calibri"/>
                <a:cs typeface="Times New Roman"/>
              </a:rPr>
              <a:t> разнообразными художественными материалами на листе бумаги.</a:t>
            </a:r>
            <a:endParaRPr lang="ru-RU" sz="12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Воспитательные задачи</a:t>
            </a:r>
            <a:r>
              <a:rPr lang="ru-RU" sz="1600"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 Воспитывать интерес к народной культуре.</a:t>
            </a:r>
            <a:endParaRPr lang="ru-RU" sz="1200" dirty="0">
              <a:ea typeface="Calibri"/>
              <a:cs typeface="Times New Roman"/>
            </a:endParaRPr>
          </a:p>
          <a:p>
            <a:pPr algn="just">
              <a:lnSpc>
                <a:spcPct val="115000"/>
              </a:lnSpc>
              <a:spcAft>
                <a:spcPts val="0"/>
              </a:spcAft>
            </a:pPr>
            <a:r>
              <a:rPr lang="ru-RU" sz="1600" dirty="0">
                <a:latin typeface="Times New Roman"/>
                <a:ea typeface="Calibri"/>
                <a:cs typeface="Times New Roman"/>
              </a:rPr>
              <a:t>Освоение содержания образовательных </a:t>
            </a:r>
            <a:r>
              <a:rPr lang="ru-RU" sz="1600" u="sng" dirty="0">
                <a:latin typeface="Times New Roman"/>
                <a:ea typeface="Calibri"/>
                <a:cs typeface="Times New Roman"/>
              </a:rPr>
              <a:t>областей</a:t>
            </a:r>
            <a:r>
              <a:rPr lang="ru-RU" sz="1600" dirty="0">
                <a:latin typeface="Times New Roman"/>
                <a:ea typeface="Calibri"/>
                <a:cs typeface="Times New Roman"/>
              </a:rPr>
              <a:t>: </a:t>
            </a:r>
            <a:r>
              <a:rPr lang="ru-RU" sz="1600" i="1" dirty="0">
                <a:latin typeface="Times New Roman"/>
                <a:ea typeface="Calibri"/>
                <a:cs typeface="Times New Roman"/>
              </a:rPr>
              <a:t>«Художественно-эстетическое развитие»</a:t>
            </a:r>
            <a:r>
              <a:rPr lang="ru-RU" sz="1600" dirty="0">
                <a:latin typeface="Times New Roman"/>
                <a:ea typeface="Calibri"/>
                <a:cs typeface="Times New Roman"/>
              </a:rPr>
              <a:t>, </a:t>
            </a:r>
            <a:r>
              <a:rPr lang="ru-RU" sz="1600" i="1" dirty="0">
                <a:latin typeface="Times New Roman"/>
                <a:ea typeface="Calibri"/>
                <a:cs typeface="Times New Roman"/>
              </a:rPr>
              <a:t>«Познавательное развитие»</a:t>
            </a:r>
            <a:r>
              <a:rPr lang="ru-RU" sz="1600" dirty="0">
                <a:latin typeface="Times New Roman"/>
                <a:ea typeface="Calibri"/>
                <a:cs typeface="Times New Roman"/>
              </a:rPr>
              <a:t>, </a:t>
            </a:r>
            <a:r>
              <a:rPr lang="ru-RU" sz="1600" i="1" dirty="0">
                <a:latin typeface="Times New Roman"/>
                <a:ea typeface="Calibri"/>
                <a:cs typeface="Times New Roman"/>
              </a:rPr>
              <a:t>«Речевое развитие</a:t>
            </a:r>
            <a:r>
              <a:rPr lang="ru-RU" sz="1600" i="1" dirty="0" smtClean="0">
                <a:latin typeface="Times New Roman"/>
                <a:ea typeface="Calibri"/>
                <a:cs typeface="Times New Roman"/>
              </a:rPr>
              <a:t>»</a:t>
            </a:r>
            <a:r>
              <a:rPr lang="ru-RU" sz="1600" dirty="0" smtClean="0">
                <a:latin typeface="Times New Roman"/>
                <a:ea typeface="Calibri"/>
                <a:cs typeface="Times New Roman"/>
              </a:rPr>
              <a:t>.</a:t>
            </a:r>
          </a:p>
          <a:p>
            <a:pPr algn="just">
              <a:lnSpc>
                <a:spcPct val="115000"/>
              </a:lnSpc>
              <a:spcAft>
                <a:spcPts val="0"/>
              </a:spcAft>
            </a:pPr>
            <a:r>
              <a:rPr lang="ru-RU" sz="1600" u="sng" dirty="0">
                <a:latin typeface="Times New Roman"/>
                <a:ea typeface="Calibri"/>
                <a:cs typeface="Times New Roman"/>
              </a:rPr>
              <a:t>Направление</a:t>
            </a:r>
            <a:r>
              <a:rPr lang="ru-RU" sz="1600" dirty="0">
                <a:latin typeface="Times New Roman"/>
                <a:ea typeface="Calibri"/>
                <a:cs typeface="Times New Roman"/>
              </a:rPr>
              <a:t>: изобразительная деятельность </a:t>
            </a:r>
            <a:r>
              <a:rPr lang="ru-RU" sz="1600" i="1" dirty="0">
                <a:latin typeface="Times New Roman"/>
                <a:ea typeface="Calibri"/>
                <a:cs typeface="Times New Roman"/>
              </a:rPr>
              <a:t>(</a:t>
            </a:r>
            <a:r>
              <a:rPr lang="ru-RU" sz="1600" b="1" i="1" dirty="0">
                <a:latin typeface="Times New Roman"/>
                <a:ea typeface="Calibri"/>
                <a:cs typeface="Times New Roman"/>
              </a:rPr>
              <a:t>рисование</a:t>
            </a:r>
            <a:r>
              <a:rPr lang="ru-RU" sz="1600" i="1" dirty="0">
                <a:latin typeface="Times New Roman"/>
                <a:ea typeface="Calibri"/>
                <a:cs typeface="Times New Roman"/>
              </a:rPr>
              <a:t>)</a:t>
            </a:r>
            <a:r>
              <a:rPr lang="ru-RU" sz="1600" dirty="0">
                <a:latin typeface="Times New Roman"/>
                <a:ea typeface="Calibri"/>
                <a:cs typeface="Times New Roman"/>
              </a:rPr>
              <a:t>.</a:t>
            </a:r>
            <a:endParaRPr lang="ru-RU" sz="1200" dirty="0">
              <a:ea typeface="Calibri"/>
              <a:cs typeface="Times New Roman"/>
            </a:endParaRPr>
          </a:p>
          <a:p>
            <a:pPr algn="just">
              <a:lnSpc>
                <a:spcPct val="115000"/>
              </a:lnSpc>
              <a:spcAft>
                <a:spcPts val="0"/>
              </a:spcAft>
            </a:pPr>
            <a:r>
              <a:rPr lang="ru-RU" sz="1600" u="sng" dirty="0">
                <a:latin typeface="Times New Roman"/>
                <a:ea typeface="Calibri"/>
                <a:cs typeface="Times New Roman"/>
              </a:rPr>
              <a:t>Виды деятельности</a:t>
            </a:r>
            <a:r>
              <a:rPr lang="ru-RU" sz="1600" dirty="0">
                <a:latin typeface="Times New Roman"/>
                <a:ea typeface="Calibri"/>
                <a:cs typeface="Times New Roman"/>
              </a:rPr>
              <a:t>: изобразительная, коммуникативная, двигательная.</a:t>
            </a:r>
            <a:endParaRPr lang="ru-RU" sz="1200" dirty="0">
              <a:ea typeface="Calibri"/>
              <a:cs typeface="Times New Roman"/>
            </a:endParaRPr>
          </a:p>
          <a:p>
            <a:pPr algn="just">
              <a:lnSpc>
                <a:spcPct val="115000"/>
              </a:lnSpc>
              <a:spcAft>
                <a:spcPts val="0"/>
              </a:spcAft>
            </a:pPr>
            <a:endParaRPr lang="ru-RU" sz="16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51852465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TotalTime>
  <Words>2296</Words>
  <Application>Microsoft Office PowerPoint</Application>
  <PresentationFormat>Экран (4:3)</PresentationFormat>
  <Paragraphs>341</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Людмила Пивнева</dc:creator>
  <cp:lastModifiedBy>GORG</cp:lastModifiedBy>
  <cp:revision>43</cp:revision>
  <dcterms:created xsi:type="dcterms:W3CDTF">2018-10-31T10:16:26Z</dcterms:created>
  <dcterms:modified xsi:type="dcterms:W3CDTF">2024-10-25T04:41:12Z</dcterms:modified>
</cp:coreProperties>
</file>