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7" r:id="rId4"/>
  </p:sldMasterIdLst>
  <p:notesMasterIdLst>
    <p:notesMasterId r:id="rId54"/>
  </p:notesMasterIdLst>
  <p:handoutMasterIdLst>
    <p:handoutMasterId r:id="rId55"/>
  </p:handoutMasterIdLst>
  <p:sldIdLst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311" r:id="rId19"/>
    <p:sldId id="283" r:id="rId20"/>
    <p:sldId id="286" r:id="rId21"/>
    <p:sldId id="285" r:id="rId22"/>
    <p:sldId id="282" r:id="rId23"/>
    <p:sldId id="287" r:id="rId24"/>
    <p:sldId id="284" r:id="rId25"/>
    <p:sldId id="289" r:id="rId26"/>
    <p:sldId id="312" r:id="rId27"/>
    <p:sldId id="302" r:id="rId28"/>
    <p:sldId id="300" r:id="rId29"/>
    <p:sldId id="309" r:id="rId30"/>
    <p:sldId id="295" r:id="rId31"/>
    <p:sldId id="304" r:id="rId32"/>
    <p:sldId id="299" r:id="rId33"/>
    <p:sldId id="301" r:id="rId34"/>
    <p:sldId id="313" r:id="rId35"/>
    <p:sldId id="298" r:id="rId36"/>
    <p:sldId id="291" r:id="rId37"/>
    <p:sldId id="290" r:id="rId38"/>
    <p:sldId id="296" r:id="rId39"/>
    <p:sldId id="293" r:id="rId40"/>
    <p:sldId id="306" r:id="rId41"/>
    <p:sldId id="307" r:id="rId42"/>
    <p:sldId id="305" r:id="rId43"/>
    <p:sldId id="294" r:id="rId44"/>
    <p:sldId id="292" r:id="rId45"/>
    <p:sldId id="314" r:id="rId46"/>
    <p:sldId id="308" r:id="rId47"/>
    <p:sldId id="303" r:id="rId48"/>
    <p:sldId id="297" r:id="rId49"/>
    <p:sldId id="310" r:id="rId50"/>
    <p:sldId id="315" r:id="rId51"/>
    <p:sldId id="288" r:id="rId52"/>
    <p:sldId id="267" r:id="rId5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80"/>
  </p:normalViewPr>
  <p:slideViewPr>
    <p:cSldViewPr snapToGrid="0" snapToObjects="1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50987BA-D05C-40C1-B148-9AD3F10963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96FD1B-358E-41F3-8670-5F4BD6E78C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B361E-3319-4F3A-8BC4-E1F86CD285CB}" type="datetimeFigureOut">
              <a:rPr lang="ru-RU" smtClean="0"/>
              <a:t>27.11.2024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0E0641-2939-48BB-AD2A-2C1E323E64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B57399-AD03-4324-ABAA-7C3DF41257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E5E70-6B8B-45D8-ABB0-40FC6B684A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1FC39-5220-449E-B3BD-14C634CF0F13}" type="datetimeFigureOut">
              <a:rPr lang="ru-RU" smtClean="0"/>
              <a:t>27.11.2024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E93EA-94E1-4702-97A4-D0CA1F7CECF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4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E93EA-94E1-4702-97A4-D0CA1F7CECF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42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E93EA-94E1-4702-97A4-D0CA1F7CECFB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703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rtlCol="0"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3748AA-5F2B-4E95-BA56-A43BAB2338C8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Полилиния 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A5F996-8316-4174-A428-BDACDDD0BCEC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Полилиния 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89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Текст 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459814-593E-4F71-B8BA-FF17C91E7B48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1" name="Полилиния 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овое поле 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«</a:t>
            </a:r>
            <a:endParaRPr lang="ru-RU" sz="800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15" name="Текстовое поле 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»</a:t>
            </a:r>
            <a:endParaRPr lang="ru-RU" sz="800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96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rtlCol="0" anchor="b">
            <a:normAutofit/>
          </a:bodyPr>
          <a:lstStyle>
            <a:lvl1pPr algn="l">
              <a:defRPr sz="48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B707E2-7AE1-4396-BFCC-B4E47A20D7C1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Полилиния 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137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 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1" name="Текст 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ADEFDB-4982-4BEF-BD36-D1BC56373F2A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1" name="Полилиния 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овое поле 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«</a:t>
            </a:r>
            <a:endParaRPr lang="ru-RU" sz="800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18" name="Текстовое поле 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»</a:t>
            </a:r>
            <a:endParaRPr lang="ru-RU" sz="800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045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rtlCol="0" anchor="ctr">
            <a:normAutofit/>
          </a:bodyPr>
          <a:lstStyle>
            <a:lvl1pPr algn="l">
              <a:defRPr sz="48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1" name="Текст 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A30792-E5C8-49F3-A500-797380D78824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Полилиния 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38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254FBA-FDFE-442A-8FF2-473C8A7C8BB9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Полилиния 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32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rtlCol="0" anchor="ctr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42CAEB-FC87-48BB-94BB-9E689A8FDD9F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Полилиния 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1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7BB3A3-B59F-4584-A5BD-2CCE215CE6F3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Полилиния 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4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rtlCol="0"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88A495-D023-423A-B56B-1BEBEB6A5731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Полилиния 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39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 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 rtlCol="0">
            <a:normAutofit/>
          </a:bodyPr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 rtlCol="0">
            <a:normAutofit/>
          </a:bodyPr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BAB583-C8DE-4EA0-B280-30B3312CAED9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0" name="Полилиния 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1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6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 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 rtlCol="0">
            <a:normAutofit/>
          </a:bodyPr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 rtlCol="0">
            <a:normAutofit/>
          </a:bodyPr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027A78-6D8F-45BF-A169-2D27227E0424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2" name="Полилиния 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3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9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12376F-9843-4017-BBE4-92BE4063336B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Полилиния 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23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151D4D-90D7-4534-BAAF-7838F1986BF3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Полилиния 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529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rtlCol="0" anchor="b"/>
          <a:lstStyle>
            <a:lvl1pPr algn="l">
              <a:defRPr sz="20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557F1F-B35E-46E0-A7E9-1E53A2B09303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Полилиния 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0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589212" y="634965"/>
            <a:ext cx="8915400" cy="385497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/>
              <a:t>Щелкните значок, чтобы добавить изображение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924D5D-5C0F-4A53-A7AC-0D23AFA46567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Полилиния 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4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 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Полилиния 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 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 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 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 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 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Полилиния 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Полилиния 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Полилиния 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Полилиния 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Полилиния 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Полилиния 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Группа 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Полилиния 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Полилиния 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Полилиния 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Полилиния 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Полилиния 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Полилиния 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Полилиния 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Полилиния 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Полилиния 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Полилиния 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Полилиния 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Полилиния 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Прямоугольник 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A8C492A-D229-4BF0-B5C6-8DEFEF709616}" type="datetime1">
              <a:rPr lang="ru-RU" smtClean="0"/>
              <a:t>27.11.2024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D57F1E4F-1CFF-5643-939E-217C01CDF5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5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Прямоугольник 17">
            <a:extLst>
              <a:ext uri="{FF2B5EF4-FFF2-40B4-BE49-F238E27FC236}">
                <a16:creationId xmlns:a16="http://schemas.microsoft.com/office/drawing/2014/main" id="{93F2CC0B-D5F1-40B8-9CC6-4A36850B66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" name="Рисунок 4" descr="светлые пятна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"/>
            <a:ext cx="12192000" cy="6857990"/>
          </a:xfrm>
          <a:prstGeom prst="rect">
            <a:avLst/>
          </a:prstGeom>
        </p:spPr>
      </p:pic>
      <p:grpSp>
        <p:nvGrpSpPr>
          <p:cNvPr id="20" name="Группа 19">
            <a:extLst>
              <a:ext uri="{FF2B5EF4-FFF2-40B4-BE49-F238E27FC236}">
                <a16:creationId xmlns:a16="http://schemas.microsoft.com/office/drawing/2014/main" id="{631C6CE6-1810-44ED-A6D7-3FF53040A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1" name="Полилиния 11">
              <a:extLst>
                <a:ext uri="{FF2B5EF4-FFF2-40B4-BE49-F238E27FC236}">
                  <a16:creationId xmlns:a16="http://schemas.microsoft.com/office/drawing/2014/main" id="{1F6D8BFE-D0D0-4BAE-9D5A-701DE7D3CE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Полилиния 12">
              <a:extLst>
                <a:ext uri="{FF2B5EF4-FFF2-40B4-BE49-F238E27FC236}">
                  <a16:creationId xmlns:a16="http://schemas.microsoft.com/office/drawing/2014/main" id="{53F86D30-CEDB-4D96-AF73-AA3CD5A437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Полилиния 13">
              <a:extLst>
                <a:ext uri="{FF2B5EF4-FFF2-40B4-BE49-F238E27FC236}">
                  <a16:creationId xmlns:a16="http://schemas.microsoft.com/office/drawing/2014/main" id="{F5187540-C4C8-410C-A395-69FCB1C86C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Полилиния 14">
              <a:extLst>
                <a:ext uri="{FF2B5EF4-FFF2-40B4-BE49-F238E27FC236}">
                  <a16:creationId xmlns:a16="http://schemas.microsoft.com/office/drawing/2014/main" id="{75BD6E4A-797C-451B-B08F-D99C1A9D1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 15">
              <a:extLst>
                <a:ext uri="{FF2B5EF4-FFF2-40B4-BE49-F238E27FC236}">
                  <a16:creationId xmlns:a16="http://schemas.microsoft.com/office/drawing/2014/main" id="{0D241082-BAFA-462E-827B-5814B020F5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 16">
              <a:extLst>
                <a:ext uri="{FF2B5EF4-FFF2-40B4-BE49-F238E27FC236}">
                  <a16:creationId xmlns:a16="http://schemas.microsoft.com/office/drawing/2014/main" id="{2920CCBD-116D-450B-9608-99F05F7D78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 17">
              <a:extLst>
                <a:ext uri="{FF2B5EF4-FFF2-40B4-BE49-F238E27FC236}">
                  <a16:creationId xmlns:a16="http://schemas.microsoft.com/office/drawing/2014/main" id="{A57CD3DE-CEAF-4BD4-A5EF-24B3E622BB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 18">
              <a:extLst>
                <a:ext uri="{FF2B5EF4-FFF2-40B4-BE49-F238E27FC236}">
                  <a16:creationId xmlns:a16="http://schemas.microsoft.com/office/drawing/2014/main" id="{4EC3258C-366B-4629-A7D3-5173D3637D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 19">
              <a:extLst>
                <a:ext uri="{FF2B5EF4-FFF2-40B4-BE49-F238E27FC236}">
                  <a16:creationId xmlns:a16="http://schemas.microsoft.com/office/drawing/2014/main" id="{D444D63A-CE2B-4ACD-BA0E-4ADECAD86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Полилиния 20">
              <a:extLst>
                <a:ext uri="{FF2B5EF4-FFF2-40B4-BE49-F238E27FC236}">
                  <a16:creationId xmlns:a16="http://schemas.microsoft.com/office/drawing/2014/main" id="{7A504DF6-187A-4A54-96E8-3F3F28AAA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Полилиния 21">
              <a:extLst>
                <a:ext uri="{FF2B5EF4-FFF2-40B4-BE49-F238E27FC236}">
                  <a16:creationId xmlns:a16="http://schemas.microsoft.com/office/drawing/2014/main" id="{FE04C6F5-6DC5-4C7E-9278-9BE624FC78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Полилиния 22">
              <a:extLst>
                <a:ext uri="{FF2B5EF4-FFF2-40B4-BE49-F238E27FC236}">
                  <a16:creationId xmlns:a16="http://schemas.microsoft.com/office/drawing/2014/main" id="{94A02D9B-E6A9-4D6A-9D2A-D81C768024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4" name="Группа 33">
            <a:extLst>
              <a:ext uri="{FF2B5EF4-FFF2-40B4-BE49-F238E27FC236}">
                <a16:creationId xmlns:a16="http://schemas.microsoft.com/office/drawing/2014/main" id="{B78034A6-3565-46AA-9E73-1C954666A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5" name="Полилиния 27">
              <a:extLst>
                <a:ext uri="{FF2B5EF4-FFF2-40B4-BE49-F238E27FC236}">
                  <a16:creationId xmlns:a16="http://schemas.microsoft.com/office/drawing/2014/main" id="{04947AA2-A772-42CB-9CEC-065095D3DC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Полилиния 28">
              <a:extLst>
                <a:ext uri="{FF2B5EF4-FFF2-40B4-BE49-F238E27FC236}">
                  <a16:creationId xmlns:a16="http://schemas.microsoft.com/office/drawing/2014/main" id="{83C52D84-DEC1-4E16-972E-8EEA5D522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Полилиния 29">
              <a:extLst>
                <a:ext uri="{FF2B5EF4-FFF2-40B4-BE49-F238E27FC236}">
                  <a16:creationId xmlns:a16="http://schemas.microsoft.com/office/drawing/2014/main" id="{2036A28D-EF09-41F7-906F-CF4053615A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Полилиния 30">
              <a:extLst>
                <a:ext uri="{FF2B5EF4-FFF2-40B4-BE49-F238E27FC236}">
                  <a16:creationId xmlns:a16="http://schemas.microsoft.com/office/drawing/2014/main" id="{EE8D92C7-C907-4120-95E3-80E3DC85BB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Полилиния 31">
              <a:extLst>
                <a:ext uri="{FF2B5EF4-FFF2-40B4-BE49-F238E27FC236}">
                  <a16:creationId xmlns:a16="http://schemas.microsoft.com/office/drawing/2014/main" id="{BBCEAAB8-CD22-41D7-B330-702682A27C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Полилиния 32">
              <a:extLst>
                <a:ext uri="{FF2B5EF4-FFF2-40B4-BE49-F238E27FC236}">
                  <a16:creationId xmlns:a16="http://schemas.microsoft.com/office/drawing/2014/main" id="{6BBC1FEE-3D72-492B-8D8A-BE1A5507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Полилиния 33">
              <a:extLst>
                <a:ext uri="{FF2B5EF4-FFF2-40B4-BE49-F238E27FC236}">
                  <a16:creationId xmlns:a16="http://schemas.microsoft.com/office/drawing/2014/main" id="{C28C6E5C-C393-435C-96A1-AA2859BDCB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Полилиния 34">
              <a:extLst>
                <a:ext uri="{FF2B5EF4-FFF2-40B4-BE49-F238E27FC236}">
                  <a16:creationId xmlns:a16="http://schemas.microsoft.com/office/drawing/2014/main" id="{2C2C991F-AC51-4DF5-B8DD-19B08C1CBF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Полилиния 35">
              <a:extLst>
                <a:ext uri="{FF2B5EF4-FFF2-40B4-BE49-F238E27FC236}">
                  <a16:creationId xmlns:a16="http://schemas.microsoft.com/office/drawing/2014/main" id="{9C916B5F-285D-4F5A-9085-6781753AFB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Полилиния 36">
              <a:extLst>
                <a:ext uri="{FF2B5EF4-FFF2-40B4-BE49-F238E27FC236}">
                  <a16:creationId xmlns:a16="http://schemas.microsoft.com/office/drawing/2014/main" id="{0375DD5F-9D17-4873-B697-3D44A5EBEC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Полилиния 37">
              <a:extLst>
                <a:ext uri="{FF2B5EF4-FFF2-40B4-BE49-F238E27FC236}">
                  <a16:creationId xmlns:a16="http://schemas.microsoft.com/office/drawing/2014/main" id="{A159BBC7-6A8B-4612-94A8-56323452C7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Полилиния 38">
              <a:extLst>
                <a:ext uri="{FF2B5EF4-FFF2-40B4-BE49-F238E27FC236}">
                  <a16:creationId xmlns:a16="http://schemas.microsoft.com/office/drawing/2014/main" id="{177C901C-F8DE-4C99-95C8-F8CA1B84F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8" name="Прямоугольник 47">
            <a:extLst>
              <a:ext uri="{FF2B5EF4-FFF2-40B4-BE49-F238E27FC236}">
                <a16:creationId xmlns:a16="http://schemas.microsoft.com/office/drawing/2014/main" id="{D1D655F2-6D15-4265-ADEE-EF0075C13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50" name="Полилиния 69">
            <a:extLst>
              <a:ext uri="{FF2B5EF4-FFF2-40B4-BE49-F238E27FC236}">
                <a16:creationId xmlns:a16="http://schemas.microsoft.com/office/drawing/2014/main" id="{3248A930-1A6E-4EFB-8213-D1AC735BE0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1006299" y="1781172"/>
            <a:ext cx="1097272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«Обучение детей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 на музыкальных инструментах»</a:t>
            </a:r>
          </a:p>
          <a:p>
            <a:pPr algn="ctr"/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проекта: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Непряхина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М.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Сарыал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с. Хаты.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32805" y="408458"/>
            <a:ext cx="111719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«Кем бы ни стал в дальнейшем ребенок – музыкантом или врачом, ученым или рабочим, задача педагога – воспитать в нем творческое мышление. В индустриальном мире человек инстинктивно хочет творить и этому надо помочь».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Карл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Орф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(1895 – 1982)г.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5143" r="4850" b="70666"/>
          <a:stretch/>
        </p:blipFill>
        <p:spPr>
          <a:xfrm>
            <a:off x="502391" y="3262915"/>
            <a:ext cx="5421536" cy="30670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b="3105"/>
          <a:stretch/>
        </p:blipFill>
        <p:spPr>
          <a:xfrm>
            <a:off x="9359174" y="1930527"/>
            <a:ext cx="2469973" cy="3428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29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860484"/>
              </p:ext>
            </p:extLst>
          </p:nvPr>
        </p:nvGraphicFramePr>
        <p:xfrm>
          <a:off x="783771" y="882801"/>
          <a:ext cx="10959738" cy="5792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816">
                  <a:extLst>
                    <a:ext uri="{9D8B030D-6E8A-4147-A177-3AD203B41FA5}">
                      <a16:colId xmlns:a16="http://schemas.microsoft.com/office/drawing/2014/main" val="2219142480"/>
                    </a:ext>
                  </a:extLst>
                </a:gridCol>
                <a:gridCol w="9518922">
                  <a:extLst>
                    <a:ext uri="{9D8B030D-6E8A-4147-A177-3AD203B41FA5}">
                      <a16:colId xmlns:a16="http://schemas.microsoft.com/office/drawing/2014/main" val="217368958"/>
                    </a:ext>
                  </a:extLst>
                </a:gridCol>
              </a:tblGrid>
              <a:tr h="25198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Знакомство с инструментами и оркестрами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96080"/>
                  </a:ext>
                </a:extLst>
              </a:tr>
              <a:tr h="2521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Период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Программное содержание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extLst>
                  <a:ext uri="{0D108BD9-81ED-4DB2-BD59-A6C34878D82A}">
                    <a16:rowId xmlns:a16="http://schemas.microsoft.com/office/drawing/2014/main" val="221812238"/>
                  </a:ext>
                </a:extLst>
              </a:tr>
              <a:tr h="1315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Сентябрь-октябрь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Знакомить с различными приемами игры на детских шумовых музыкальных инструментах.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В произведениях различного характера и темпа слышать и отмечать метрическую пульсацию на деревянных палочках, бубне, треугольнике. Выделять сильную долю такта. Работать над ритмами: 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Ознакомление с национальными музыкальными инструментами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extLst>
                  <a:ext uri="{0D108BD9-81ED-4DB2-BD59-A6C34878D82A}">
                    <a16:rowId xmlns:a16="http://schemas.microsoft.com/office/drawing/2014/main" val="2631051470"/>
                  </a:ext>
                </a:extLst>
              </a:tr>
              <a:tr h="1846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Ноябрь-декабрь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Выделять сильную долю на слух и в игре на детских музыкальных инструментах.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Работать над ритмическими эталонами: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знакомить с тактированием и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</a:rPr>
                        <a:t>дирижированием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 на 2/4.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Передавать чередование метроритмического пульса и сильной доли такта.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Играть простейшие партитуры в размере 2/4: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Играть гаммы вверх и вниз.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Играть простые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</a:rPr>
                        <a:t>попевки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 на одном, двух звуках индивидуально и в ансамбле.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extLst>
                  <a:ext uri="{0D108BD9-81ED-4DB2-BD59-A6C34878D82A}">
                    <a16:rowId xmlns:a16="http://schemas.microsoft.com/office/drawing/2014/main" val="2651322532"/>
                  </a:ext>
                </a:extLst>
              </a:tr>
              <a:tr h="5178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Январь -февраль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Учить детей определять на слух размеры 2/4 и 3/4. В игре «Ритмическое эхо» учить детей без ошибок повторять ритмический рисунок, исполненный педагогом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extLst>
                  <a:ext uri="{0D108BD9-81ED-4DB2-BD59-A6C34878D82A}">
                    <a16:rowId xmlns:a16="http://schemas.microsoft.com/office/drawing/2014/main" val="1311533429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Работать над ритмическими эталонами в размере 2/4.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extLst>
                  <a:ext uri="{0D108BD9-81ED-4DB2-BD59-A6C34878D82A}">
                    <a16:rowId xmlns:a16="http://schemas.microsoft.com/office/drawing/2014/main" val="4146160497"/>
                  </a:ext>
                </a:extLst>
              </a:tr>
              <a:tr h="5178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Выделять сильную долю. Играть и петь гаммы До-мажор. Тактировать и дирижировать на 3/4.  Играть попевки индивидуально и в ансамбле.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extLst>
                  <a:ext uri="{0D108BD9-81ED-4DB2-BD59-A6C34878D82A}">
                    <a16:rowId xmlns:a16="http://schemas.microsoft.com/office/drawing/2014/main" val="737547490"/>
                  </a:ext>
                </a:extLst>
              </a:tr>
              <a:tr h="5178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Март -апрель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Передавать метроритмическую пульсацию и сильную долю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Определять на слух размеры 2/4, 3/4 и 4/4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extLst>
                  <a:ext uri="{0D108BD9-81ED-4DB2-BD59-A6C34878D82A}">
                    <a16:rowId xmlns:a16="http://schemas.microsoft.com/office/drawing/2014/main" val="425672950"/>
                  </a:ext>
                </a:extLst>
              </a:tr>
              <a:tr h="252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Май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Повторение и закрепление пройденного материала.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32" marR="17132" marT="0" marB="0"/>
                </a:tc>
                <a:extLst>
                  <a:ext uri="{0D108BD9-81ED-4DB2-BD59-A6C34878D82A}">
                    <a16:rowId xmlns:a16="http://schemas.microsoft.com/office/drawing/2014/main" val="164627520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34194" y="210570"/>
            <a:ext cx="81381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Примерное тематическое планирование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06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775960"/>
              </p:ext>
            </p:extLst>
          </p:nvPr>
        </p:nvGraphicFramePr>
        <p:xfrm>
          <a:off x="431074" y="898285"/>
          <a:ext cx="11456126" cy="5700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8757">
                  <a:extLst>
                    <a:ext uri="{9D8B030D-6E8A-4147-A177-3AD203B41FA5}">
                      <a16:colId xmlns:a16="http://schemas.microsoft.com/office/drawing/2014/main" val="2847145812"/>
                    </a:ext>
                  </a:extLst>
                </a:gridCol>
                <a:gridCol w="10057369">
                  <a:extLst>
                    <a:ext uri="{9D8B030D-6E8A-4147-A177-3AD203B41FA5}">
                      <a16:colId xmlns:a16="http://schemas.microsoft.com/office/drawing/2014/main" val="934132936"/>
                    </a:ext>
                  </a:extLst>
                </a:gridCol>
              </a:tblGrid>
              <a:tr h="16100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– октябрь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13" marR="22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детей: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играть простейшие партитуры в размере 2/4 индивидуально, небольшими подгруппами и в ансамбле (оркестре);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играть в ансамбле простые песенки и </a:t>
                      </a:r>
                      <a:r>
                        <a:rPr lang="ru-RU" sz="18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попевки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соблюдая общий темп, динамику и настроение;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индивидуальное разучивание.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13" marR="22713" marT="0" marB="0"/>
                </a:tc>
                <a:extLst>
                  <a:ext uri="{0D108BD9-81ED-4DB2-BD59-A6C34878D82A}">
                    <a16:rowId xmlns:a16="http://schemas.microsoft.com/office/drawing/2014/main" val="1783916760"/>
                  </a:ext>
                </a:extLst>
              </a:tr>
              <a:tr h="987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Ноябрь-декабрь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13" marR="22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Играть в шумовом оркестре. Учить своевременно вступать и заканчивать игру в соответствии с музыкой, сохраняя общий темп, динамику и настроение музыкального произведения.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Играть оркестровые партии индивидуально, небольшими группами и в составе оркестра.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13" marR="22713" marT="0" marB="0"/>
                </a:tc>
                <a:extLst>
                  <a:ext uri="{0D108BD9-81ED-4DB2-BD59-A6C34878D82A}">
                    <a16:rowId xmlns:a16="http://schemas.microsoft.com/office/drawing/2014/main" val="1733174212"/>
                  </a:ext>
                </a:extLst>
              </a:tr>
              <a:tr h="16100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Январь-февраль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13" marR="22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Играть индивидуально и в ансамбле простые песенки и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попевки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Играть гаммы в различных ритмических вариантах.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Разучивать партии индивидуально и небольшими группами.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Играть небольшими группами инструментов.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Играть всем оркестром, соблюдая темп, динамику, одновременно начинать и заканчивать исполнение.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13" marR="22713" marT="0" marB="0"/>
                </a:tc>
                <a:extLst>
                  <a:ext uri="{0D108BD9-81ED-4DB2-BD59-A6C34878D82A}">
                    <a16:rowId xmlns:a16="http://schemas.microsoft.com/office/drawing/2014/main" val="1014991515"/>
                  </a:ext>
                </a:extLst>
              </a:tr>
              <a:tr h="94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Март-апрель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13" marR="22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Играть индивидуально по партиям и небольшими группами инструментов.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Играть всем оркестром, исполняя знакомые песенки и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попевки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передавая их различный характер звучания.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13" marR="22713" marT="0" marB="0"/>
                </a:tc>
                <a:extLst>
                  <a:ext uri="{0D108BD9-81ED-4DB2-BD59-A6C34878D82A}">
                    <a16:rowId xmlns:a16="http://schemas.microsoft.com/office/drawing/2014/main" val="1167829623"/>
                  </a:ext>
                </a:extLst>
              </a:tr>
              <a:tr h="5517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13" marR="227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Повторение и закрепление пройденного. Подготовка и участие в мероприятии.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13" marR="22713" marT="0" marB="0"/>
                </a:tc>
                <a:extLst>
                  <a:ext uri="{0D108BD9-81ED-4DB2-BD59-A6C34878D82A}">
                    <a16:rowId xmlns:a16="http://schemas.microsoft.com/office/drawing/2014/main" val="389027371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55371" y="313509"/>
            <a:ext cx="8673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в оркестре (ансамбле)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738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2411" y="1018902"/>
            <a:ext cx="10502538" cy="527739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оценки получаемых 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Педагогический анализ музыкальных способностей детей проводится 2 раза в год: вводный – в сентябре, промежуточный – в феврале, итоговый – в мае. Главной оценкой получаемых результатов является отчетный концерт в конце учебного года (май месяц).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как процесс, позволяет выявить динамику развития музыкальных способностей ребенка. Наиболее яркий уровень музыкальных способностей ребенка можно выявить в процессе различных музыкальных игр.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чувства ритма включает выполнение заданий на воспроизведение в хлопках ритмического рисунка прозвучавшей мелодии или музыкального отрывка.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музыкально-слуховых представлений связана с выявлением способности воспроизводить мелодию по слуху голосом или на музыкальном инструменте.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22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3" b="4801"/>
          <a:stretch/>
        </p:blipFill>
        <p:spPr>
          <a:xfrm>
            <a:off x="1162595" y="248193"/>
            <a:ext cx="9875520" cy="641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7578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1"/>
          <a:stretch/>
        </p:blipFill>
        <p:spPr>
          <a:xfrm>
            <a:off x="86679" y="316301"/>
            <a:ext cx="2855183" cy="2643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16" y="316301"/>
            <a:ext cx="3427752" cy="2565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48" y="2139571"/>
            <a:ext cx="2946063" cy="2306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7" b="6095"/>
          <a:stretch/>
        </p:blipFill>
        <p:spPr>
          <a:xfrm>
            <a:off x="304974" y="3705208"/>
            <a:ext cx="4562615" cy="27049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0" t="44571" b="35238"/>
          <a:stretch/>
        </p:blipFill>
        <p:spPr>
          <a:xfrm>
            <a:off x="5431829" y="4760831"/>
            <a:ext cx="3850737" cy="191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5" b="37714"/>
          <a:stretch/>
        </p:blipFill>
        <p:spPr>
          <a:xfrm>
            <a:off x="6656063" y="316301"/>
            <a:ext cx="3165231" cy="1658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4019" y="2927969"/>
            <a:ext cx="2306534" cy="34226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5" b="10476"/>
          <a:stretch/>
        </p:blipFill>
        <p:spPr>
          <a:xfrm>
            <a:off x="10059483" y="316301"/>
            <a:ext cx="1828311" cy="2976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3144" y="3500249"/>
            <a:ext cx="2040988" cy="31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22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075" y="1367325"/>
            <a:ext cx="5617029" cy="3678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7" y="2576648"/>
            <a:ext cx="4829093" cy="36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90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38" y="1691476"/>
            <a:ext cx="8913124" cy="3779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593" y="445989"/>
            <a:ext cx="8756370" cy="613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2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3864" y="2702634"/>
            <a:ext cx="5303520" cy="3608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166" y="513662"/>
            <a:ext cx="5362495" cy="39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64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1149532"/>
            <a:ext cx="8020594" cy="50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63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17" y="730431"/>
            <a:ext cx="9405257" cy="586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3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54" y="624110"/>
            <a:ext cx="11364686" cy="599875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самообразовательный,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творческий;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руководитель, воспитанники детского, воспитатели, родители;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проекта: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 июля 2024 по 30 июня 2025гг и имеет долгосрочный характер;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Большое значение для сохранения физического и психологического здоровья детей имеет активизация их творческого потенциала, создание атмосферы поиска, радости, удовольствия, развитие детской индивидуальности, удовлетворение индивидуальных потребностей и интересов.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Музыка, как и другое искусство, способно воздействовать на всестороннее развитие ребенка, пробуждать к нравственно – эстетическим переживаниям, к активному мышлению.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Исполнительство на детских музыкальных инструментах - важный вид деятельности детей в процессе музыкально-эстетического воспитания в дошкольном учреждении наряду с пением, слушанием музыки, музыкально-ритмическими движениями. В процессе обучения игры на музыкальных инструментах ярко проявляются индивидуальные черты каждого исполнителя: наличие воли, эмоциональности, сосредоточенности, развиваются и совершенствуются творческие и музыкальные способности. Дети открывают для себя мир музыкальных звуков и их отношений, осознаннее различают красоту звучания различных инструментов. У них улучшается качество пения (чище интонируют), качество музыкально-ритмических движений (четче воспроизводят ритм); благодаря развитию мелкой моторики,  у детей лучше формируется речь, развивается координация. Многим детям игра на музыкальных инструментах помогает передать чувства, внутренний духовный мир. Важно отметить, что это прекрасное средство не только индивидуального развития, но и развития мышления, творческой инициативы, сознательных отношений между детьми, являющийся лучшей формой приобщения их к совместному коллективному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музицированию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Оркестр позволяет активно включать детей в музыкальную деятельность, где все становятся участниками в создании прекрасной музыки.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60" y="1570104"/>
            <a:ext cx="5382948" cy="3906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302" y="410656"/>
            <a:ext cx="4172115" cy="3112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124" y="3722914"/>
            <a:ext cx="4618472" cy="275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44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785" y="673797"/>
            <a:ext cx="5355065" cy="4329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776" r="17272" b="1907"/>
          <a:stretch/>
        </p:blipFill>
        <p:spPr>
          <a:xfrm>
            <a:off x="6831874" y="1998618"/>
            <a:ext cx="4807132" cy="43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74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134220"/>
            <a:ext cx="4206240" cy="54080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6" y="1134220"/>
            <a:ext cx="4232366" cy="5408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1029" y="248195"/>
            <a:ext cx="488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2023г</a:t>
            </a:r>
            <a:endParaRPr 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76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161" y="657556"/>
            <a:ext cx="9966960" cy="57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21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r="4572"/>
          <a:stretch/>
        </p:blipFill>
        <p:spPr>
          <a:xfrm>
            <a:off x="2076994" y="997130"/>
            <a:ext cx="7929155" cy="4646023"/>
          </a:xfrm>
        </p:spPr>
      </p:pic>
    </p:spTree>
    <p:extLst>
      <p:ext uri="{BB962C8B-B14F-4D97-AF65-F5344CB8AC3E}">
        <p14:creationId xmlns:p14="http://schemas.microsoft.com/office/powerpoint/2010/main" val="1935644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03" y="1171746"/>
            <a:ext cx="3566182" cy="4974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077975"/>
            <a:ext cx="5424494" cy="40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70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1131" y="457199"/>
            <a:ext cx="8983481" cy="1258389"/>
          </a:xfrm>
        </p:spPr>
        <p:txBody>
          <a:bodyPr>
            <a:noAutofit/>
          </a:bodyPr>
          <a:lstStyle/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НПК педагогических чтений 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Прокопьевские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чтения»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декабря 2023 г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5"/>
          <a:stretch/>
        </p:blipFill>
        <p:spPr>
          <a:xfrm>
            <a:off x="9700253" y="3813805"/>
            <a:ext cx="2287845" cy="274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 b="24381"/>
          <a:stretch/>
        </p:blipFill>
        <p:spPr>
          <a:xfrm>
            <a:off x="4874129" y="2842890"/>
            <a:ext cx="4569178" cy="252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09" y="1644120"/>
            <a:ext cx="4320120" cy="26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79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308615"/>
            <a:ext cx="3543576" cy="286073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76" y="308615"/>
            <a:ext cx="4034578" cy="317548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634" y="3670662"/>
            <a:ext cx="4114800" cy="27517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2" y="3670662"/>
            <a:ext cx="5086894" cy="28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43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1454081"/>
            <a:ext cx="7621985" cy="4771277"/>
          </a:xfrm>
        </p:spPr>
      </p:pic>
    </p:spTree>
    <p:extLst>
      <p:ext uri="{BB962C8B-B14F-4D97-AF65-F5344CB8AC3E}">
        <p14:creationId xmlns:p14="http://schemas.microsoft.com/office/powerpoint/2010/main" val="682374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21" y="1724296"/>
            <a:ext cx="8843555" cy="4624251"/>
          </a:xfrm>
        </p:spPr>
      </p:pic>
      <p:sp>
        <p:nvSpPr>
          <p:cNvPr id="2" name="TextBox 1"/>
          <p:cNvSpPr txBox="1"/>
          <p:nvPr/>
        </p:nvSpPr>
        <p:spPr>
          <a:xfrm>
            <a:off x="274321" y="222069"/>
            <a:ext cx="11569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профессионального мастерства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«Наставник +»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 «Лучшая презентация»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декабря 2023 год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457" y="624109"/>
            <a:ext cx="11142617" cy="5789754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музыкальных, творческих способностей детей дошкольного возраста в процессе обучения игре на детских музыкальных инструментах.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Создать условия для развития музыкальной творческой активности детей, участвующих в детском оркестре.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Обучать детей приёмам игры на разных музыкальных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инструментах (</a:t>
            </a:r>
            <a:r>
              <a:rPr lang="ru-RU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меропря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Развивать музыкальные способности детей: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звуковысотный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ритмический, тембровый, гармоничный слух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Расширять музыкальный кругозор детей, совершенствовать артистические навыки.</a:t>
            </a:r>
            <a:b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Воспитывать психологическую готовность к публичным выступлениям.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Приобщать детей к музыкальной культуре, обогащать их музыкальный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9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25" y="1267097"/>
            <a:ext cx="4426511" cy="496388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57" y="1358537"/>
            <a:ext cx="3585754" cy="47810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7177" y="169818"/>
            <a:ext cx="8059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2023 г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работник в сфере дошкольного образования»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803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904" y="624110"/>
            <a:ext cx="9849394" cy="4862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2024г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059" y="1455712"/>
            <a:ext cx="3468281" cy="4628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352" y="1479020"/>
            <a:ext cx="3456312" cy="460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53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470263"/>
            <a:ext cx="8987245" cy="6251485"/>
          </a:xfrm>
        </p:spPr>
      </p:pic>
    </p:spTree>
    <p:extLst>
      <p:ext uri="{BB962C8B-B14F-4D97-AF65-F5344CB8AC3E}">
        <p14:creationId xmlns:p14="http://schemas.microsoft.com/office/powerpoint/2010/main" val="1941529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5" y="370921"/>
            <a:ext cx="4750526" cy="30828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65" y="370921"/>
            <a:ext cx="3174274" cy="4232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95" y="3500845"/>
            <a:ext cx="2417171" cy="3222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896" y="2024744"/>
            <a:ext cx="3311433" cy="4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29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26621"/>
            <a:ext cx="10698480" cy="663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38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3" y="261258"/>
            <a:ext cx="9705703" cy="6264548"/>
          </a:xfrm>
        </p:spPr>
      </p:pic>
    </p:spTree>
    <p:extLst>
      <p:ext uri="{BB962C8B-B14F-4D97-AF65-F5344CB8AC3E}">
        <p14:creationId xmlns:p14="http://schemas.microsoft.com/office/powerpoint/2010/main" val="787768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4" y="2128611"/>
            <a:ext cx="5564778" cy="377825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97" y="702766"/>
            <a:ext cx="4571999" cy="584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67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5472" y="2303417"/>
            <a:ext cx="4472117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29" y="1133927"/>
            <a:ext cx="5578323" cy="396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49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741" y="222070"/>
            <a:ext cx="6490521" cy="64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42" y="2133600"/>
            <a:ext cx="6532141" cy="37782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29" y="978081"/>
            <a:ext cx="90106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4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527" y="378823"/>
            <a:ext cx="10655526" cy="6479177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 с учетом ФОП, реализуемой основной образовательной программы ДОУ с  интеграцией образовательных областей и по педагогике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К.Орфа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разделам: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«Музыкальное воспитание», где дети учатся слышать в музыке разнохарактерное её содержание, характер, образ музыкального произведения, передавать его движениями, жестами, мимикой.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«Изобразительная деятельность», где дети знакомятся с репродукциями картин, иллюстраций, близкими по содержанию музыкального произведения, или выражать в цвете услышанную мелодию.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«Коммуникация», у детей развивается речь, четкая дикция, ведётся работа над развитием артикуляционного аппарата.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«Чтение художественной литературы»: дети знакомятся с литературными произведениями, которые легли в основу музыкального произведения (можно пример).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«Познание»: дети знакомятся с явлениями общественной жизни, природными явлениями, предметами ближайшего окружения, знакомятся с творчеством якутских, российских и зарубежных композиторов.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71570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 b="11619"/>
          <a:stretch/>
        </p:blipFill>
        <p:spPr>
          <a:xfrm>
            <a:off x="1275807" y="1110343"/>
            <a:ext cx="9553302" cy="49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60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310" y="442059"/>
            <a:ext cx="5578988" cy="31640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94" y="1201782"/>
            <a:ext cx="4783802" cy="44413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27" y="4140926"/>
            <a:ext cx="5660571" cy="24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26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264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524948" cy="49929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«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Дьиэ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кэргэн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дьол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уйата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601" y="1397725"/>
            <a:ext cx="10552021" cy="505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13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40994"/>
          <a:stretch/>
        </p:blipFill>
        <p:spPr>
          <a:xfrm>
            <a:off x="491416" y="470263"/>
            <a:ext cx="4889409" cy="308324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13" y="470263"/>
            <a:ext cx="4768122" cy="2910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5" b="45714"/>
          <a:stretch/>
        </p:blipFill>
        <p:spPr>
          <a:xfrm>
            <a:off x="614727" y="3851569"/>
            <a:ext cx="5143500" cy="2690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63" y="3683726"/>
            <a:ext cx="4744219" cy="302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0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" y="722810"/>
            <a:ext cx="9731829" cy="5625737"/>
          </a:xfrm>
        </p:spPr>
      </p:pic>
    </p:spTree>
    <p:extLst>
      <p:ext uri="{BB962C8B-B14F-4D97-AF65-F5344CB8AC3E}">
        <p14:creationId xmlns:p14="http://schemas.microsoft.com/office/powerpoint/2010/main" val="3584560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6" b="9878"/>
          <a:stretch/>
        </p:blipFill>
        <p:spPr>
          <a:xfrm>
            <a:off x="559874" y="1090748"/>
            <a:ext cx="5697234" cy="357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7" b="38476"/>
          <a:stretch/>
        </p:blipFill>
        <p:spPr>
          <a:xfrm>
            <a:off x="6485876" y="3278777"/>
            <a:ext cx="5309884" cy="3043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6192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49" y="607418"/>
            <a:ext cx="4336869" cy="5839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23" y="666204"/>
            <a:ext cx="4372248" cy="583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7331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639571"/>
              </p:ext>
            </p:extLst>
          </p:nvPr>
        </p:nvGraphicFramePr>
        <p:xfrm>
          <a:off x="2194561" y="1528352"/>
          <a:ext cx="8226696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885">
                  <a:extLst>
                    <a:ext uri="{9D8B030D-6E8A-4147-A177-3AD203B41FA5}">
                      <a16:colId xmlns:a16="http://schemas.microsoft.com/office/drawing/2014/main" val="713262251"/>
                    </a:ext>
                  </a:extLst>
                </a:gridCol>
                <a:gridCol w="2781023">
                  <a:extLst>
                    <a:ext uri="{9D8B030D-6E8A-4147-A177-3AD203B41FA5}">
                      <a16:colId xmlns:a16="http://schemas.microsoft.com/office/drawing/2014/main" val="118524494"/>
                    </a:ext>
                  </a:extLst>
                </a:gridCol>
                <a:gridCol w="1684596">
                  <a:extLst>
                    <a:ext uri="{9D8B030D-6E8A-4147-A177-3AD203B41FA5}">
                      <a16:colId xmlns:a16="http://schemas.microsoft.com/office/drawing/2014/main" val="1861162500"/>
                    </a:ext>
                  </a:extLst>
                </a:gridCol>
                <a:gridCol w="1684596">
                  <a:extLst>
                    <a:ext uri="{9D8B030D-6E8A-4147-A177-3AD203B41FA5}">
                      <a16:colId xmlns:a16="http://schemas.microsoft.com/office/drawing/2014/main" val="2424693776"/>
                    </a:ext>
                  </a:extLst>
                </a:gridCol>
                <a:gridCol w="1684596">
                  <a:extLst>
                    <a:ext uri="{9D8B030D-6E8A-4147-A177-3AD203B41FA5}">
                      <a16:colId xmlns:a16="http://schemas.microsoft.com/office/drawing/2014/main" val="1577794250"/>
                    </a:ext>
                  </a:extLst>
                </a:gridCol>
              </a:tblGrid>
              <a:tr h="39319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наименование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количество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цена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сумма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16404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Электронное</a:t>
                      </a:r>
                      <a:r>
                        <a:rPr lang="ru-RU" sz="1600" baseline="0" dirty="0" smtClean="0"/>
                        <a:t> пианино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</a:t>
                      </a:r>
                      <a:r>
                        <a:rPr lang="ru-RU" sz="1600" dirty="0" err="1" smtClean="0"/>
                        <a:t>шт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150000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150000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891266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Ксилофон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10 </a:t>
                      </a:r>
                      <a:r>
                        <a:rPr lang="ru-RU" sz="1600" dirty="0" err="1" smtClean="0"/>
                        <a:t>шт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3500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35000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646454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Гармоника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10 </a:t>
                      </a:r>
                      <a:r>
                        <a:rPr lang="ru-RU" sz="1600" dirty="0" err="1" smtClean="0"/>
                        <a:t>шт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3500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35000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574880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Ложки деревянные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30 </a:t>
                      </a:r>
                      <a:r>
                        <a:rPr lang="ru-RU" sz="1600" dirty="0" err="1" smtClean="0"/>
                        <a:t>шт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150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67434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Колокольчики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 </a:t>
                      </a:r>
                      <a:r>
                        <a:rPr lang="ru-RU" sz="1600" dirty="0" err="1" smtClean="0"/>
                        <a:t>шт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4000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8846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Бубен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 </a:t>
                      </a:r>
                      <a:r>
                        <a:rPr lang="ru-RU" sz="1600" dirty="0" err="1" smtClean="0"/>
                        <a:t>шт</a:t>
                      </a:r>
                      <a:r>
                        <a:rPr lang="ru-RU" sz="160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300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285105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Трещетка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 </a:t>
                      </a:r>
                      <a:r>
                        <a:rPr lang="ru-RU" sz="1600" dirty="0" err="1" smtClean="0"/>
                        <a:t>шт</a:t>
                      </a:r>
                      <a:r>
                        <a:rPr lang="ru-RU" sz="160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951272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Проезд</a:t>
                      </a:r>
                      <a:r>
                        <a:rPr lang="ru-RU" sz="1600" baseline="0" dirty="0" smtClean="0"/>
                        <a:t> доставки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20000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20000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517717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Итого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43912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94561" y="561703"/>
            <a:ext cx="7615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приобретение музыкальных и шумовых инструментов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60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 9">
            <a:extLst>
              <a:ext uri="{FF2B5EF4-FFF2-40B4-BE49-F238E27FC236}">
                <a16:creationId xmlns:a16="http://schemas.microsoft.com/office/drawing/2014/main" id="{93F2CC0B-D5F1-40B8-9CC6-4A36850B66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" name="Рисунок 4" descr="светлые пятна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2000" cy="6857990"/>
          </a:xfrm>
          <a:prstGeom prst="rect">
            <a:avLst/>
          </a:prstGeom>
        </p:spPr>
      </p:pic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Спасибо за внимание!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96D75439-C766-134A-A0D0-BE002D8B0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proverka@example.com</a:t>
            </a:r>
            <a:endParaRPr lang="ru-RU" dirty="0"/>
          </a:p>
        </p:txBody>
      </p:sp>
      <p:grpSp>
        <p:nvGrpSpPr>
          <p:cNvPr id="12" name="Группа 11">
            <a:extLst>
              <a:ext uri="{FF2B5EF4-FFF2-40B4-BE49-F238E27FC236}">
                <a16:creationId xmlns:a16="http://schemas.microsoft.com/office/drawing/2014/main" id="{631C6CE6-1810-44ED-A6D7-3FF53040A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3" name="Полилиния 11">
              <a:extLst>
                <a:ext uri="{FF2B5EF4-FFF2-40B4-BE49-F238E27FC236}">
                  <a16:creationId xmlns:a16="http://schemas.microsoft.com/office/drawing/2014/main" id="{1F6D8BFE-D0D0-4BAE-9D5A-701DE7D3CE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Полилиния 12">
              <a:extLst>
                <a:ext uri="{FF2B5EF4-FFF2-40B4-BE49-F238E27FC236}">
                  <a16:creationId xmlns:a16="http://schemas.microsoft.com/office/drawing/2014/main" id="{53F86D30-CEDB-4D96-AF73-AA3CD5A437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Полилиния 13">
              <a:extLst>
                <a:ext uri="{FF2B5EF4-FFF2-40B4-BE49-F238E27FC236}">
                  <a16:creationId xmlns:a16="http://schemas.microsoft.com/office/drawing/2014/main" id="{F5187540-C4C8-410C-A395-69FCB1C86C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Полилиния 14">
              <a:extLst>
                <a:ext uri="{FF2B5EF4-FFF2-40B4-BE49-F238E27FC236}">
                  <a16:creationId xmlns:a16="http://schemas.microsoft.com/office/drawing/2014/main" id="{75BD6E4A-797C-451B-B08F-D99C1A9D1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Полилиния 15">
              <a:extLst>
                <a:ext uri="{FF2B5EF4-FFF2-40B4-BE49-F238E27FC236}">
                  <a16:creationId xmlns:a16="http://schemas.microsoft.com/office/drawing/2014/main" id="{0D241082-BAFA-462E-827B-5814B020F5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Полилиния 16">
              <a:extLst>
                <a:ext uri="{FF2B5EF4-FFF2-40B4-BE49-F238E27FC236}">
                  <a16:creationId xmlns:a16="http://schemas.microsoft.com/office/drawing/2014/main" id="{2920CCBD-116D-450B-9608-99F05F7D78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Полилиния 17">
              <a:extLst>
                <a:ext uri="{FF2B5EF4-FFF2-40B4-BE49-F238E27FC236}">
                  <a16:creationId xmlns:a16="http://schemas.microsoft.com/office/drawing/2014/main" id="{A57CD3DE-CEAF-4BD4-A5EF-24B3E622BB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Полилиния 18">
              <a:extLst>
                <a:ext uri="{FF2B5EF4-FFF2-40B4-BE49-F238E27FC236}">
                  <a16:creationId xmlns:a16="http://schemas.microsoft.com/office/drawing/2014/main" id="{4EC3258C-366B-4629-A7D3-5173D3637D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Полилиния 19">
              <a:extLst>
                <a:ext uri="{FF2B5EF4-FFF2-40B4-BE49-F238E27FC236}">
                  <a16:creationId xmlns:a16="http://schemas.microsoft.com/office/drawing/2014/main" id="{D444D63A-CE2B-4ACD-BA0E-4ADECAD86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Полилиния 20">
              <a:extLst>
                <a:ext uri="{FF2B5EF4-FFF2-40B4-BE49-F238E27FC236}">
                  <a16:creationId xmlns:a16="http://schemas.microsoft.com/office/drawing/2014/main" id="{7A504DF6-187A-4A54-96E8-3F3F28AAA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Полилиния 21">
              <a:extLst>
                <a:ext uri="{FF2B5EF4-FFF2-40B4-BE49-F238E27FC236}">
                  <a16:creationId xmlns:a16="http://schemas.microsoft.com/office/drawing/2014/main" id="{FE04C6F5-6DC5-4C7E-9278-9BE624FC78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Полилиния 22">
              <a:extLst>
                <a:ext uri="{FF2B5EF4-FFF2-40B4-BE49-F238E27FC236}">
                  <a16:creationId xmlns:a16="http://schemas.microsoft.com/office/drawing/2014/main" id="{94A02D9B-E6A9-4D6A-9D2A-D81C768024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6" name="Группа 25">
            <a:extLst>
              <a:ext uri="{FF2B5EF4-FFF2-40B4-BE49-F238E27FC236}">
                <a16:creationId xmlns:a16="http://schemas.microsoft.com/office/drawing/2014/main" id="{B78034A6-3565-46AA-9E73-1C954666A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7" name="Полилиния 27">
              <a:extLst>
                <a:ext uri="{FF2B5EF4-FFF2-40B4-BE49-F238E27FC236}">
                  <a16:creationId xmlns:a16="http://schemas.microsoft.com/office/drawing/2014/main" id="{04947AA2-A772-42CB-9CEC-065095D3DC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 28">
              <a:extLst>
                <a:ext uri="{FF2B5EF4-FFF2-40B4-BE49-F238E27FC236}">
                  <a16:creationId xmlns:a16="http://schemas.microsoft.com/office/drawing/2014/main" id="{83C52D84-DEC1-4E16-972E-8EEA5D522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 29">
              <a:extLst>
                <a:ext uri="{FF2B5EF4-FFF2-40B4-BE49-F238E27FC236}">
                  <a16:creationId xmlns:a16="http://schemas.microsoft.com/office/drawing/2014/main" id="{2036A28D-EF09-41F7-906F-CF4053615A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Полилиния 30">
              <a:extLst>
                <a:ext uri="{FF2B5EF4-FFF2-40B4-BE49-F238E27FC236}">
                  <a16:creationId xmlns:a16="http://schemas.microsoft.com/office/drawing/2014/main" id="{EE8D92C7-C907-4120-95E3-80E3DC85BB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Полилиния 31">
              <a:extLst>
                <a:ext uri="{FF2B5EF4-FFF2-40B4-BE49-F238E27FC236}">
                  <a16:creationId xmlns:a16="http://schemas.microsoft.com/office/drawing/2014/main" id="{BBCEAAB8-CD22-41D7-B330-702682A27C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Полилиния 32">
              <a:extLst>
                <a:ext uri="{FF2B5EF4-FFF2-40B4-BE49-F238E27FC236}">
                  <a16:creationId xmlns:a16="http://schemas.microsoft.com/office/drawing/2014/main" id="{6BBC1FEE-3D72-492B-8D8A-BE1A5507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Полилиния 33">
              <a:extLst>
                <a:ext uri="{FF2B5EF4-FFF2-40B4-BE49-F238E27FC236}">
                  <a16:creationId xmlns:a16="http://schemas.microsoft.com/office/drawing/2014/main" id="{C28C6E5C-C393-435C-96A1-AA2859BDCB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Полилиния 34">
              <a:extLst>
                <a:ext uri="{FF2B5EF4-FFF2-40B4-BE49-F238E27FC236}">
                  <a16:creationId xmlns:a16="http://schemas.microsoft.com/office/drawing/2014/main" id="{2C2C991F-AC51-4DF5-B8DD-19B08C1CBF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Полилиния 35">
              <a:extLst>
                <a:ext uri="{FF2B5EF4-FFF2-40B4-BE49-F238E27FC236}">
                  <a16:creationId xmlns:a16="http://schemas.microsoft.com/office/drawing/2014/main" id="{9C916B5F-285D-4F5A-9085-6781753AFB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Полилиния 36">
              <a:extLst>
                <a:ext uri="{FF2B5EF4-FFF2-40B4-BE49-F238E27FC236}">
                  <a16:creationId xmlns:a16="http://schemas.microsoft.com/office/drawing/2014/main" id="{0375DD5F-9D17-4873-B697-3D44A5EBEC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Полилиния 37">
              <a:extLst>
                <a:ext uri="{FF2B5EF4-FFF2-40B4-BE49-F238E27FC236}">
                  <a16:creationId xmlns:a16="http://schemas.microsoft.com/office/drawing/2014/main" id="{A159BBC7-6A8B-4612-94A8-56323452C7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Полилиния 38">
              <a:extLst>
                <a:ext uri="{FF2B5EF4-FFF2-40B4-BE49-F238E27FC236}">
                  <a16:creationId xmlns:a16="http://schemas.microsoft.com/office/drawing/2014/main" id="{177C901C-F8DE-4C99-95C8-F8CA1B84F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0" name="Прямоугольник 39">
            <a:extLst>
              <a:ext uri="{FF2B5EF4-FFF2-40B4-BE49-F238E27FC236}">
                <a16:creationId xmlns:a16="http://schemas.microsoft.com/office/drawing/2014/main" id="{D1D655F2-6D15-4265-ADEE-EF0075C13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42" name="Полилиния 69">
            <a:extLst>
              <a:ext uri="{FF2B5EF4-FFF2-40B4-BE49-F238E27FC236}">
                <a16:creationId xmlns:a16="http://schemas.microsoft.com/office/drawing/2014/main" id="{3248A930-1A6E-4EFB-8213-D1AC735BE0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73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355" y="261257"/>
            <a:ext cx="9976258" cy="6191794"/>
          </a:xfrm>
        </p:spPr>
        <p:txBody>
          <a:bodyPr>
            <a:normAutofit/>
          </a:bodyPr>
          <a:lstStyle/>
          <a:p>
            <a:r>
              <a:rPr lang="ru-RU" sz="1600" dirty="0"/>
              <a:t> </a:t>
            </a:r>
            <a:br>
              <a:rPr lang="ru-RU" sz="1600" dirty="0"/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разработан на основе современных авторских методик основанные по системе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ведущих линий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Карла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педагогики: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От простого к сложному;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От подражания к творчеству;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От опыта к цели;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От унисона к оркестру;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От тела к инструменту.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5" b="4047"/>
          <a:stretch/>
        </p:blipFill>
        <p:spPr>
          <a:xfrm>
            <a:off x="6776954" y="2572652"/>
            <a:ext cx="5088686" cy="3148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332081" y="3556295"/>
            <a:ext cx="2209667" cy="3059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6857" r="5953" b="6857"/>
          <a:stretch/>
        </p:blipFill>
        <p:spPr>
          <a:xfrm>
            <a:off x="2633188" y="3556295"/>
            <a:ext cx="4504793" cy="2944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512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417" y="624110"/>
            <a:ext cx="9963195" cy="6077136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3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занятий: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предполагает проведение 2 занятий в неделю, во вторую половину дня и индивидуальное. Продолжительность занятия - 15 - 20 мин.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3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 включает в себя 6 основных блоков, представленных в таблице.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1 – работа над ритмом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2 – развитие гармонического слуха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3 - развитие тембрового восприятия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4 – освоение музыкального инструмента и игра на инструменте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5 – развитие творческих способностей детей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6 – концертные выступления оркестра, солистов.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756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621211"/>
              </p:ext>
            </p:extLst>
          </p:nvPr>
        </p:nvGraphicFramePr>
        <p:xfrm>
          <a:off x="261258" y="483325"/>
          <a:ext cx="11560628" cy="6261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4842">
                  <a:extLst>
                    <a:ext uri="{9D8B030D-6E8A-4147-A177-3AD203B41FA5}">
                      <a16:colId xmlns:a16="http://schemas.microsoft.com/office/drawing/2014/main" val="3523117059"/>
                    </a:ext>
                  </a:extLst>
                </a:gridCol>
                <a:gridCol w="4361034">
                  <a:extLst>
                    <a:ext uri="{9D8B030D-6E8A-4147-A177-3AD203B41FA5}">
                      <a16:colId xmlns:a16="http://schemas.microsoft.com/office/drawing/2014/main" val="4185273644"/>
                    </a:ext>
                  </a:extLst>
                </a:gridCol>
                <a:gridCol w="4454752">
                  <a:extLst>
                    <a:ext uri="{9D8B030D-6E8A-4147-A177-3AD203B41FA5}">
                      <a16:colId xmlns:a16="http://schemas.microsoft.com/office/drawing/2014/main" val="1216648136"/>
                    </a:ext>
                  </a:extLst>
                </a:gridCol>
              </a:tblGrid>
              <a:tr h="1864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Блоки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 компонент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 МБДОУ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extLst>
                  <a:ext uri="{0D108BD9-81ED-4DB2-BD59-A6C34878D82A}">
                    <a16:rowId xmlns:a16="http://schemas.microsoft.com/office/drawing/2014/main" val="860199565"/>
                  </a:ext>
                </a:extLst>
              </a:tr>
              <a:tr h="7858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 1. Работа над ритмом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детей слышать и чувствовать метроритмическую пульсацию, основу музыкального произведения.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Слышать и чувствовать равномерное биение «пульс». Знать размеры: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2    3    4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4    4     4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extLst>
                  <a:ext uri="{0D108BD9-81ED-4DB2-BD59-A6C34878D82A}">
                    <a16:rowId xmlns:a16="http://schemas.microsoft.com/office/drawing/2014/main" val="1908104289"/>
                  </a:ext>
                </a:extLst>
              </a:tr>
              <a:tr h="5860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 2.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гармонического слуха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детей различать мажорный и минорный лады, слышать аккордовую окраску исполняемых произведений.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Уметь определять по звучанию мажорный и минорный лады и аккорды. Знать в чем отличие мажора и минора.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extLst>
                  <a:ext uri="{0D108BD9-81ED-4DB2-BD59-A6C34878D82A}">
                    <a16:rowId xmlns:a16="http://schemas.microsoft.com/office/drawing/2014/main" val="2407063629"/>
                  </a:ext>
                </a:extLst>
              </a:tr>
              <a:tr h="5860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 3.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тембрового слуха.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различать тембровую окраску различных музыкальных инструментов. Давать словесную характеристику звучания.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Уметь различать музыкальные инструменты по их звучанию и внешнему виду.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extLst>
                  <a:ext uri="{0D108BD9-81ED-4DB2-BD59-A6C34878D82A}">
                    <a16:rowId xmlns:a16="http://schemas.microsoft.com/office/drawing/2014/main" val="1378659458"/>
                  </a:ext>
                </a:extLst>
              </a:tr>
              <a:tr h="7858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 4.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Освоение музыкального инструмента и игра на нём.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расположению звуков на инструменте.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ознакомление нотного стана, ноты. Сольфеджио.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Знать правильно извлекать звук.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Разучивание мелодии (по слуху, по цифровой или цветовой системам). Отработка исполнительских приемов, работа над выразительностью исполнения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extLst>
                  <a:ext uri="{0D108BD9-81ED-4DB2-BD59-A6C34878D82A}">
                    <a16:rowId xmlns:a16="http://schemas.microsoft.com/office/drawing/2014/main" val="3386002739"/>
                  </a:ext>
                </a:extLst>
              </a:tr>
              <a:tr h="7858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 5.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творческих способностей детей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Побуждать к сочинительству на свободную и заданную темы, выбирать инструменты для аранжировки и оркестровки, прослушанной пьесы, песни.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Уметь придумывать мелодию на одно слово или музыкальную фразу, а также пытаться найти звуки, характеризующие животных, явления природы.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extLst>
                  <a:ext uri="{0D108BD9-81ED-4DB2-BD59-A6C34878D82A}">
                    <a16:rowId xmlns:a16="http://schemas.microsoft.com/office/drawing/2014/main" val="393634132"/>
                  </a:ext>
                </a:extLst>
              </a:tr>
              <a:tr h="15022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Блок6. Концертные выступления оркестра, солистов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Подобрать высоко художественные произведения, разнообразные по стилю, жанрам, доступные для исполнения детьми, вызывающие интерес у них с учетом исполнительских возможностей. Учить культуре поведения на сцене, психологически готовить к выступлениям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Уметь играть на музыкальных инструментах соло, в ансамбле и оркестре. Прислушиваться к звучанию фортепьяно, как основу оркестра. Уметь играть по партиям, понимать дирижерский жест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8" marR="34918" marT="0" marB="0"/>
                </a:tc>
                <a:extLst>
                  <a:ext uri="{0D108BD9-81ED-4DB2-BD59-A6C34878D82A}">
                    <a16:rowId xmlns:a16="http://schemas.microsoft.com/office/drawing/2014/main" val="1138616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84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229" y="624109"/>
            <a:ext cx="10463348" cy="5946507"/>
          </a:xfrm>
        </p:spPr>
        <p:txBody>
          <a:bodyPr>
            <a:normAutofit fontScale="90000"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оснащение: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база ДОУ располагает необходимыми детскими музыкальными инструментами, сгруппированными по видам: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     Игрушки шумовые-инструменты с нефиксированным звуком, т.е. звуком неопределенной высоты (погремушки, бубны, трещотки, барабаны, треугольники, колотушки, музыкальные молоточки).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     Национальные инструменты (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дьаҕа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күпсүүр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сиксиир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     Игрушки-инструменты с диатоническим или хроматическим звукорядом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(ксилофон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клавишный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инструмент,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ложки,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нейроложки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колокольчики, флейта);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Наглядные тематические пособия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Музыкально-дидактические игры (настольные)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Музыкальный материал (хрестоматии и методические пособия, ноты)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Комплект оборудования: ПК, проектор, экран.</a:t>
            </a:r>
          </a:p>
        </p:txBody>
      </p:sp>
    </p:spTree>
    <p:extLst>
      <p:ext uri="{BB962C8B-B14F-4D97-AF65-F5344CB8AC3E}">
        <p14:creationId xmlns:p14="http://schemas.microsoft.com/office/powerpoint/2010/main" val="1284460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778" y="391886"/>
            <a:ext cx="10907486" cy="624404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родителями: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Собрания общие и групповые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Консультации в форме индивидуальных бесед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Выступление на детских утренниках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	Мастер класс для родителей по изготовлению вместе с детьми самодельных шумовых музыкальных инструментов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	Оформление стендовой информации, размещение консультаций на блоге ДОУ и личном канале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ютуб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	Организация музыкальных уголков в группах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	Приобщение родителей к оснащению музыкальных уголков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	Выставки («Музыка в жизни ребенка», «Дошкольное музыкальное развитие», «Играем сами» и т.д.)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	Социальное партнерство с КЭЦ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им.И.Я.Танхарова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музеем «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Дьөһөгөй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оҕото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ДШИ (концерты с участием учащихся музыкального отделения ДШИ, экскурсии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музыкальных инструментах, участие в концертах, мероприятиях, конкурсах.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4767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ветящийся край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7C3E52-A0B1-49C0-88BD-66B715EE8B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B8F5F2-61AB-4CE6-A5E3-F34B87B0EE4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575CB40-8686-4C48-810A-C2974D3D3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«Легкий дым» для планирования мероприятий</Template>
  <TotalTime>0</TotalTime>
  <Words>767</Words>
  <Application>Microsoft Office PowerPoint</Application>
  <PresentationFormat>Широкоэкранный</PresentationFormat>
  <Paragraphs>155</Paragraphs>
  <Slides>49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Тип проекта: самообразовательный, творческий; Участники проекта: музыкальный руководитель, воспитанники детского, воспитатели, родители; Сроки проекта: с 01 июля 2024 по 30 июня 2025гг и имеет долгосрочный характер;  Актуальность проекта:        Большое значение для сохранения физического и психологического здоровья детей имеет активизация их творческого потенциала, создание атмосферы поиска, радости, удовольствия, развитие детской индивидуальности, удовлетворение индивидуальных потребностей и интересов.         Музыка, как и другое искусство, способно воздействовать на всестороннее развитие ребенка, пробуждать к нравственно – эстетическим переживаниям, к активному мышлению.        Исполнительство на детских музыкальных инструментах - важный вид деятельности детей в процессе музыкально-эстетического воспитания в дошкольном учреждении наряду с пением, слушанием музыки, музыкально-ритмическими движениями. В процессе обучения игры на музыкальных инструментах ярко проявляются индивидуальные черты каждого исполнителя: наличие воли, эмоциональности, сосредоточенности, развиваются и совершенствуются творческие и музыкальные способности. Дети открывают для себя мир музыкальных звуков и их отношений, осознаннее различают красоту звучания различных инструментов. У них улучшается качество пения (чище интонируют), качество музыкально-ритмических движений (четче воспроизводят ритм); благодаря развитию мелкой моторики,  у детей лучше формируется речь, развивается координация. Многим детям игра на музыкальных инструментах помогает передать чувства, внутренний духовный мир. Важно отметить, что это прекрасное средство не только индивидуального развития, но и развития мышления, творческой инициативы, сознательных отношений между детьми, являющийся лучшей формой приобщения их к совместному коллективному музицированию. Оркестр позволяет активно включать детей в музыкальную деятельность, где все становятся участниками в создании прекрасной музыки. </vt:lpstr>
      <vt:lpstr>Цель проекта:          Формирование музыкальных, творческих способностей детей дошкольного возраста в процессе обучения игре на детских музыкальных инструментах. Задачи: 1. Создать условия для развития музыкальной творческой активности детей, участвующих в детском оркестре. 2. Обучать детей приёмам игры на разных музыкальных инструментах (меропря) 3. Развивать музыкальные способности детей: звуковысотный, ритмический, тембровый, гармоничный слух. (меропр) 4. Расширять музыкальный кругозор детей, совершенствовать артистические навыки. 5. Воспитывать психологическую готовность к публичным выступлениям. 6. Приобщать детей к музыкальной культуре, обогащать их музыкальный опыт </vt:lpstr>
      <vt:lpstr>Проект составлен с учетом ФОП, реализуемой основной образовательной программы ДОУ с  интеграцией образовательных областей и по педагогике К.Орфа по разделам: 1.        «Музыкальное воспитание», где дети учатся слышать в музыке разнохарактерное её содержание, характер, образ музыкального произведения, передавать его движениями, жестами, мимикой. 2.        «Изобразительная деятельность», где дети знакомятся с репродукциями картин, иллюстраций, близкими по содержанию музыкального произведения, или выражать в цвете услышанную мелодию. 3.        «Коммуникация», у детей развивается речь, четкая дикция, ведётся работа над развитием артикуляционного аппарата. 4.        «Чтение художественной литературы»: дети знакомятся с литературными произведениями, которые легли в основу музыкального произведения (можно пример). 5.        «Познание»: дети знакомятся с явлениями общественной жизни, природными явлениями, предметами ближайшего окружения, знакомятся с творчеством якутских, российских и зарубежных композиторов. </vt:lpstr>
      <vt:lpstr>  Данный проект разработан на основе современных авторских методик основанные по системе Карла Орфа.       Пять ведущих линий Карла Орфа педагогики: • От простого к сложному; • От подражания к творчеству; • От опыта к цели; • От унисона к оркестру; • От тела к инструменту.  </vt:lpstr>
      <vt:lpstr>Форма занятий: Проект предполагает проведение 2 занятий в неделю, во вторую половину дня и индивидуальное. Продолжительность занятия - 15 - 20 мин. Содержание проекта: Содержание проекта включает в себя 6 основных блоков, представленных в таблице. Блок 1 – работа над ритмом Блок 2 – развитие гармонического слуха Блок 3 - развитие тембрового восприятия Блок 4 – освоение музыкального инструмента и игра на инструменте Блок 5 – развитие творческих способностей детей Блок 6 – концертные выступления оркестра, солистов. </vt:lpstr>
      <vt:lpstr>Презентация PowerPoint</vt:lpstr>
      <vt:lpstr>  Материально-техническое оснащение: Материальная база ДОУ располагает необходимыми детскими музыкальными инструментами, сгруппированными по видам: 1.        Игрушки шумовые-инструменты с нефиксированным звуком, т.е. звуком неопределенной высоты (погремушки, бубны, трещотки, барабаны, треугольники, колотушки, музыкальные молоточки). 2.        Национальные инструменты (дьаҕа, күпсүүр, сиксиир). 3.        Игрушки-инструменты с диатоническим или хроматическим звукорядом (ксилофон, клавишный инструмент, ложки, нейроложки, колокольчики, флейта); Пособия • Наглядные тематические пособия • Музыкально-дидактические игры (настольные) • Музыкальный материал (хрестоматии и методические пособия, ноты) • Комплект оборудования: ПК, проектор, экран.</vt:lpstr>
      <vt:lpstr>Взаимодействие с родителями: 1. Собрания общие и групповые 2. Консультации в форме индивидуальных бесед 3. Выступление на детских утренниках 4. Мастер класс для родителей по изготовлению вместе с детьми самодельных шумовых музыкальных инструментов 5. Оформление стендовой информации, размещение консультаций на блоге ДОУ и личном канале ютуб. 6. Организация музыкальных уголков в группах 7. Приобщение родителей к оснащению музыкальных уголков 8. Выставки («Музыка в жизни ребенка», «Дошкольное музыкальное развитие», «Играем сами» и т.д.) 9. Социальное партнерство с КЭЦ им.И.Я.Танхарова, музеем «Дьөһөгөй оҕото» ДШИ (концерты с участием учащихся музыкального отделения ДШИ, экскурсии) Итог: Игра на музыкальных инструментах, участие в концертах, мероприятиях, конкурсах. </vt:lpstr>
      <vt:lpstr>Презентация PowerPoint</vt:lpstr>
      <vt:lpstr>Презентация PowerPoint</vt:lpstr>
      <vt:lpstr>Механизм оценки получаемых результатов:         Педагогический анализ музыкальных способностей детей проводится 2 раза в год: вводный – в сентябре, промежуточный – в феврале, итоговый – в мае. Главной оценкой получаемых результатов является отчетный концерт в конце учебного года (май месяц). Диагностика как процесс, позволяет выявить динамику развития музыкальных способностей ребенка. Наиболее яркий уровень музыкальных способностей ребенка можно выявить в процессе различных музыкальных игр. Диагностика чувства ритма включает выполнение заданий на воспроизведение в хлопках ритмического рисунка прозвучавшей мелодии или музыкального отрывка. Диагностика музыкально-слуховых представлений связана с выявлением способности воспроизводить мелодию по слуху голосом или на музыкальном инструменте.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 районный НПК педагогических чтений  «Прокопьевские чтения» 03 декабря 2023 г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2024г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Концерт «Дьиэ кэргэн – дьол уйата»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2023-10-15T05:20:50Z</dcterms:created>
  <dcterms:modified xsi:type="dcterms:W3CDTF">2024-11-27T09:21:43Z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