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61" r:id="rId9"/>
    <p:sldId id="262" r:id="rId10"/>
    <p:sldId id="263" r:id="rId11"/>
    <p:sldId id="277" r:id="rId12"/>
    <p:sldId id="275" r:id="rId13"/>
    <p:sldId id="276" r:id="rId14"/>
    <p:sldId id="273" r:id="rId15"/>
    <p:sldId id="266" r:id="rId16"/>
    <p:sldId id="267" r:id="rId17"/>
    <p:sldId id="268" r:id="rId18"/>
    <p:sldId id="274" r:id="rId19"/>
    <p:sldId id="270" r:id="rId20"/>
    <p:sldId id="269" r:id="rId21"/>
    <p:sldId id="271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451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913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65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0194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212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306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393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158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825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148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041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731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991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252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020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992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8682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506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465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571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87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37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/>
          <p:nvPr/>
        </p:nvPicPr>
        <p:blipFill>
          <a:blip r:embed="rId15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799D9-0648-4D02-8B85-ECFC2ECC97D6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t>10/17/2023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4754EE5-3614-404D-854F-883FCBB0C447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" name="Picture 7"/>
          <p:cNvPicPr/>
          <p:nvPr/>
        </p:nvPicPr>
        <p:blipFill>
          <a:blip r:embed="rId15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8B8B8B"/>
                </a:solidFill>
                <a:latin typeface="Calibri"/>
              </a:rPr>
              <a:t>Образец текста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4BF66D4-05A8-4DA2-AFCF-D571B6770242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t>10/17/2023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A35E544-CF7D-47AE-AC13-733BDADB4509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Picture 7"/>
          <p:cNvPicPr/>
          <p:nvPr/>
        </p:nvPicPr>
        <p:blipFill>
          <a:blip r:embed="rId15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3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B693F7B-4929-470A-8836-18CFA7FF0324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t>10/17/2023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94" name="PlaceHolder 8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5" name="PlaceHolder 9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9574E65-7C2C-4A9C-B1F1-8AD01D799932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/>
          <p:nvPr/>
        </p:nvPicPr>
        <p:blipFill>
          <a:blip r:embed="rId15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416799D9-0648-4D02-8B85-ECFC2ECC97D6}" type="datetime">
              <a:rPr lang="en-US" spc="-1">
                <a:solidFill>
                  <a:srgbClr val="000000"/>
                </a:solidFill>
              </a:rPr>
              <a:pPr/>
              <a:t>10/17/2023</a:t>
            </a:fld>
            <a:endParaRPr lang="en-US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24754EE5-3614-404D-854F-883FCBB0C447}" type="slidenum">
              <a:rPr lang="en-US" spc="-1">
                <a:solidFill>
                  <a:srgbClr val="000000"/>
                </a:solidFill>
              </a:rPr>
              <a:pPr/>
              <a:t>‹#›</a:t>
            </a:fld>
            <a:endParaRPr lang="en-US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37522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/>
          <p:nvPr/>
        </p:nvPicPr>
        <p:blipFill>
          <a:blip r:embed="rId15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416799D9-0648-4D02-8B85-ECFC2ECC97D6}" type="datetime">
              <a:rPr lang="en-US" spc="-1">
                <a:solidFill>
                  <a:srgbClr val="000000"/>
                </a:solidFill>
              </a:rPr>
              <a:pPr/>
              <a:t>10/17/2023</a:t>
            </a:fld>
            <a:endParaRPr lang="en-US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24754EE5-3614-404D-854F-883FCBB0C447}" type="slidenum">
              <a:rPr lang="en-US" spc="-1">
                <a:solidFill>
                  <a:srgbClr val="000000"/>
                </a:solidFill>
              </a:rPr>
              <a:pPr/>
              <a:t>‹#›</a:t>
            </a:fld>
            <a:endParaRPr lang="en-US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34686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92276" y="1376280"/>
            <a:ext cx="774216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b="1" spc="-1" dirty="0">
                <a:solidFill>
                  <a:srgbClr val="77933C"/>
                </a:solidFill>
                <a:latin typeface="Monotype Corsiva"/>
              </a:rPr>
              <a:t>Речевая практика</a:t>
            </a:r>
            <a:endParaRPr lang="en-US" sz="60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858320" y="4019760"/>
            <a:ext cx="54939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1">
            <a:extLst>
              <a:ext uri="{FF2B5EF4-FFF2-40B4-BE49-F238E27FC236}">
                <a16:creationId xmlns="" xmlns:a16="http://schemas.microsoft.com/office/drawing/2014/main" id="{92D40315-D080-4033-8271-831609DB08A6}"/>
              </a:ext>
            </a:extLst>
          </p:cNvPr>
          <p:cNvSpPr/>
          <p:nvPr/>
        </p:nvSpPr>
        <p:spPr>
          <a:xfrm>
            <a:off x="4186989" y="3563280"/>
            <a:ext cx="4147447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pc="-1" dirty="0">
                <a:solidFill>
                  <a:srgbClr val="FF9900"/>
                </a:solidFill>
                <a:latin typeface="Monotype Corsiva"/>
              </a:rPr>
              <a:t>Учитель 4 «Б» класса </a:t>
            </a: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FF9900"/>
                </a:solidFill>
                <a:latin typeface="Monotype Corsiva"/>
              </a:rPr>
              <a:t>Гулевская Анна Борисовна</a:t>
            </a:r>
            <a:endParaRPr lang="en-US" sz="3600" b="0" strike="noStrike" spc="-1" dirty="0">
              <a:solidFill>
                <a:srgbClr val="FF99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="" xmlns:a16="http://schemas.microsoft.com/office/drawing/2014/main" id="{5B9C0080-7CD9-4E83-BFA2-E881A96A2EBB}"/>
              </a:ext>
            </a:extLst>
          </p:cNvPr>
          <p:cNvSpPr/>
          <p:nvPr/>
        </p:nvSpPr>
        <p:spPr>
          <a:xfrm>
            <a:off x="796813" y="1126595"/>
            <a:ext cx="774216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b="1" spc="-1" dirty="0">
                <a:solidFill>
                  <a:srgbClr val="77933C"/>
                </a:solidFill>
                <a:latin typeface="Monotype Corsiva"/>
              </a:rPr>
              <a:t>Физкультминутка: </a:t>
            </a:r>
            <a:endParaRPr lang="en-US" sz="6000" b="0" strike="noStrike" spc="-1" dirty="0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3D6E89-CD4C-4306-8A54-1D169F3DFE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48" t="-45944" r="-22697" b="-18211"/>
          <a:stretch/>
        </p:blipFill>
        <p:spPr>
          <a:xfrm>
            <a:off x="-200416" y="3807307"/>
            <a:ext cx="3658618" cy="22387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D0E3693-50AD-49EF-9BAC-C103B4656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4827" y="4387421"/>
            <a:ext cx="2683748" cy="13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61563 -0.0076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56233 0.00463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68 0.14629 C -0.5533 0.08403 -0.7059 -0.13287 -0.67326 -0.3375 C -0.64045 -0.54236 -0.43472 -0.65903 -0.21528 -0.59607 C 0.00469 -0.5338 0.1566 -0.31644 0.12361 -0.11158 C 0.09115 0.09375 -0.11389 0.20926 -0.33368 0.14629 Z " pathEditMode="relative" rAng="11520000" ptsTypes="AAAAA">
                                      <p:cBhvr>
                                        <p:cTn id="21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3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1 -0.25949 C -0.72031 -0.09306 -0.62656 0.04328 -0.51233 0.04328 C -0.37726 0.04328 -0.32882 -0.10834 -0.30816 -0.19954 L -0.28715 -0.32084 C -0.26597 -0.41204 -0.21458 -0.56134 -0.06181 -0.56134 C 0.03594 -0.56134 0.14687 -0.42709 0.14687 -0.25949 C 0.14687 -0.09306 0.03594 0.04328 -0.06181 0.04328 C -0.21458 0.04328 -0.26597 -0.10834 -0.28715 -0.19954 L -0.30816 -0.32084 C -0.32882 -0.41204 -0.37726 -0.56134 -0.51233 -0.56134 C -0.62656 -0.56134 -0.72031 -0.42709 -0.72031 -0.25949 Z " pathEditMode="relative" rAng="0" ptsTypes="AAAAAAAAAAA">
                                      <p:cBhvr>
                                        <p:cTn id="24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6D5972D-FDDD-44B3-897F-2C0AF5215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7" t="1471" r="19850" b="65258"/>
          <a:stretch/>
        </p:blipFill>
        <p:spPr>
          <a:xfrm rot="18739339">
            <a:off x="2241530" y="984020"/>
            <a:ext cx="5189322" cy="48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4AC6521-317C-426A-A1E5-9F4F1FDB5B60}"/>
              </a:ext>
            </a:extLst>
          </p:cNvPr>
          <p:cNvSpPr txBox="1">
            <a:spLocks/>
          </p:cNvSpPr>
          <p:nvPr/>
        </p:nvSpPr>
        <p:spPr>
          <a:xfrm>
            <a:off x="4403558" y="1600257"/>
            <a:ext cx="5883442" cy="114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1" dirty="0">
                <a:latin typeface="Monotype Corsiva"/>
              </a:rPr>
              <a:t>- «Петушок, петушок,</a:t>
            </a:r>
          </a:p>
          <a:p>
            <a:r>
              <a:rPr lang="ru-RU" sz="3200" b="1" spc="-1" dirty="0">
                <a:latin typeface="Monotype Corsiva"/>
              </a:rPr>
              <a:t>Золотой гребешок,</a:t>
            </a:r>
          </a:p>
          <a:p>
            <a:r>
              <a:rPr lang="ru-RU" sz="3200" b="1" spc="-1" dirty="0" err="1">
                <a:latin typeface="Monotype Corsiva"/>
              </a:rPr>
              <a:t>Масляна</a:t>
            </a:r>
            <a:r>
              <a:rPr lang="ru-RU" sz="3200" b="1" spc="-1" dirty="0">
                <a:latin typeface="Monotype Corsiva"/>
              </a:rPr>
              <a:t> головушка,</a:t>
            </a:r>
          </a:p>
          <a:p>
            <a:r>
              <a:rPr lang="ru-RU" sz="3200" b="1" spc="-1" dirty="0">
                <a:latin typeface="Monotype Corsiva"/>
              </a:rPr>
              <a:t>Шёлкова бородушка,</a:t>
            </a:r>
          </a:p>
          <a:p>
            <a:r>
              <a:rPr lang="ru-RU" sz="3200" b="1" spc="-1" dirty="0">
                <a:latin typeface="Monotype Corsiva"/>
              </a:rPr>
              <a:t>Выгляни в окошко,</a:t>
            </a:r>
          </a:p>
          <a:p>
            <a:r>
              <a:rPr lang="ru-RU" sz="3200" b="1" spc="-1" dirty="0">
                <a:latin typeface="Monotype Corsiva"/>
              </a:rPr>
              <a:t>Дам тебе горошку.</a:t>
            </a:r>
          </a:p>
          <a:p>
            <a:endParaRPr lang="ru-RU" sz="5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6D5972D-FDDD-44B3-897F-2C0AF5215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3" t="7987" r="10086" b="6640"/>
          <a:stretch/>
        </p:blipFill>
        <p:spPr>
          <a:xfrm>
            <a:off x="625642" y="1864895"/>
            <a:ext cx="3657600" cy="48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4AC6521-317C-426A-A1E5-9F4F1FDB5B60}"/>
              </a:ext>
            </a:extLst>
          </p:cNvPr>
          <p:cNvSpPr txBox="1">
            <a:spLocks/>
          </p:cNvSpPr>
          <p:nvPr/>
        </p:nvSpPr>
        <p:spPr>
          <a:xfrm>
            <a:off x="4403558" y="1600257"/>
            <a:ext cx="5883442" cy="114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1" dirty="0">
                <a:latin typeface="Monotype Corsiva"/>
              </a:rPr>
              <a:t>— Несёт меня лиса</a:t>
            </a:r>
          </a:p>
          <a:p>
            <a:r>
              <a:rPr lang="ru-RU" sz="3200" b="1" spc="-1" dirty="0">
                <a:latin typeface="Monotype Corsiva"/>
              </a:rPr>
              <a:t>За тёмные леса,</a:t>
            </a:r>
          </a:p>
          <a:p>
            <a:r>
              <a:rPr lang="ru-RU" sz="3200" b="1" spc="-1" dirty="0">
                <a:latin typeface="Monotype Corsiva"/>
              </a:rPr>
              <a:t>За быстрые реки,</a:t>
            </a:r>
          </a:p>
          <a:p>
            <a:r>
              <a:rPr lang="ru-RU" sz="3200" b="1" spc="-1" dirty="0">
                <a:latin typeface="Monotype Corsiva"/>
              </a:rPr>
              <a:t>За высокие горы...</a:t>
            </a:r>
          </a:p>
          <a:p>
            <a:endParaRPr lang="ru-RU" sz="3200" b="1" spc="-1" dirty="0">
              <a:latin typeface="Monotype Corsiva"/>
            </a:endParaRPr>
          </a:p>
          <a:p>
            <a:endParaRPr lang="ru-RU" sz="5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6D5972D-FDDD-44B3-897F-2C0AF521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r="12084"/>
          <a:stretch/>
        </p:blipFill>
        <p:spPr>
          <a:xfrm>
            <a:off x="595563" y="1803926"/>
            <a:ext cx="3657600" cy="48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4AC6521-317C-426A-A1E5-9F4F1FDB5B60}"/>
              </a:ext>
            </a:extLst>
          </p:cNvPr>
          <p:cNvSpPr txBox="1">
            <a:spLocks/>
          </p:cNvSpPr>
          <p:nvPr/>
        </p:nvSpPr>
        <p:spPr>
          <a:xfrm>
            <a:off x="4403558" y="1600257"/>
            <a:ext cx="4343400" cy="1564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1" dirty="0">
                <a:latin typeface="Monotype Corsiva"/>
              </a:rPr>
              <a:t>— </a:t>
            </a:r>
            <a:r>
              <a:rPr lang="ru-RU" sz="3200" b="1" spc="-1" dirty="0" err="1">
                <a:latin typeface="Monotype Corsiva"/>
              </a:rPr>
              <a:t>Трень</a:t>
            </a:r>
            <a:r>
              <a:rPr lang="ru-RU" sz="3200" b="1" spc="-1" dirty="0">
                <a:latin typeface="Monotype Corsiva"/>
              </a:rPr>
              <a:t>, </a:t>
            </a:r>
            <a:r>
              <a:rPr lang="ru-RU" sz="3200" b="1" spc="-1" dirty="0" err="1">
                <a:latin typeface="Monotype Corsiva"/>
              </a:rPr>
              <a:t>брень</a:t>
            </a:r>
            <a:r>
              <a:rPr lang="ru-RU" sz="3200" b="1" spc="-1" dirty="0">
                <a:latin typeface="Monotype Corsiva"/>
              </a:rPr>
              <a:t>, </a:t>
            </a:r>
            <a:r>
              <a:rPr lang="ru-RU" sz="3200" b="1" spc="-1" dirty="0" err="1">
                <a:latin typeface="Monotype Corsiva"/>
              </a:rPr>
              <a:t>гусельцы</a:t>
            </a:r>
            <a:r>
              <a:rPr lang="ru-RU" sz="3200" b="1" spc="-1" dirty="0">
                <a:latin typeface="Monotype Corsiva"/>
              </a:rPr>
              <a:t>,</a:t>
            </a:r>
          </a:p>
          <a:p>
            <a:r>
              <a:rPr lang="ru-RU" sz="3200" b="1" spc="-1" dirty="0">
                <a:latin typeface="Monotype Corsiva"/>
              </a:rPr>
              <a:t>Золотые струночки...</a:t>
            </a:r>
          </a:p>
          <a:p>
            <a:r>
              <a:rPr lang="ru-RU" sz="3200" b="1" spc="-1" dirty="0">
                <a:latin typeface="Monotype Corsiva"/>
              </a:rPr>
              <a:t>Ещё дома ли </a:t>
            </a:r>
            <a:r>
              <a:rPr lang="ru-RU" sz="3200" b="1" spc="-1" dirty="0" err="1">
                <a:latin typeface="Monotype Corsiva"/>
              </a:rPr>
              <a:t>Лисафья</a:t>
            </a:r>
            <a:r>
              <a:rPr lang="ru-RU" sz="3200" b="1" spc="-1" dirty="0">
                <a:latin typeface="Monotype Corsiva"/>
              </a:rPr>
              <a:t>-кума,</a:t>
            </a:r>
          </a:p>
          <a:p>
            <a:r>
              <a:rPr lang="ru-RU" sz="3200" b="1" spc="-1" dirty="0">
                <a:latin typeface="Monotype Corsiva"/>
              </a:rPr>
              <a:t>Во своём ли тёплом гнёздышке?</a:t>
            </a:r>
          </a:p>
          <a:p>
            <a:endParaRPr lang="ru-RU" sz="3200" b="1" spc="-1" dirty="0">
              <a:latin typeface="Monotype Corsiva"/>
            </a:endParaRPr>
          </a:p>
          <a:p>
            <a:endParaRPr lang="ru-RU" sz="3200" b="1" spc="-1" dirty="0">
              <a:latin typeface="Monotype Corsiva"/>
            </a:endParaRPr>
          </a:p>
          <a:p>
            <a:endParaRPr lang="ru-RU" sz="5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6D5972D-FDDD-44B3-897F-2C0AF5215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1" t="12277" r="5640" b="7920"/>
          <a:stretch/>
        </p:blipFill>
        <p:spPr>
          <a:xfrm>
            <a:off x="589548" y="1458484"/>
            <a:ext cx="3561347" cy="51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5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="" xmlns:a16="http://schemas.microsoft.com/office/drawing/2014/main" id="{CB638AFB-94F0-474E-AC62-E3F3CC489CAC}"/>
              </a:ext>
            </a:extLst>
          </p:cNvPr>
          <p:cNvSpPr/>
          <p:nvPr/>
        </p:nvSpPr>
        <p:spPr>
          <a:xfrm>
            <a:off x="796813" y="1302064"/>
            <a:ext cx="7557676" cy="1020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pc="-1" dirty="0">
                <a:solidFill>
                  <a:srgbClr val="77933C"/>
                </a:solidFill>
                <a:latin typeface="Monotype Corsiva"/>
              </a:rPr>
              <a:t>Вопросы по сказке: </a:t>
            </a:r>
            <a:endParaRPr lang="en-US" sz="5400" b="0" strike="noStrike" spc="-1" dirty="0">
              <a:latin typeface="Arial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="" xmlns:a16="http://schemas.microsoft.com/office/drawing/2014/main" id="{BFF82553-46D8-47D8-9929-2C48414419B7}"/>
              </a:ext>
            </a:extLst>
          </p:cNvPr>
          <p:cNvSpPr/>
          <p:nvPr/>
        </p:nvSpPr>
        <p:spPr>
          <a:xfrm>
            <a:off x="1731265" y="2081462"/>
            <a:ext cx="7742161" cy="2999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latin typeface="Monotype Corsiva"/>
              </a:rPr>
              <a:t>- Почему сказка называется «Петушок – золотой гребешок»?</a:t>
            </a:r>
          </a:p>
          <a:p>
            <a:pPr>
              <a:lnSpc>
                <a:spcPct val="100000"/>
              </a:lnSpc>
            </a:pPr>
            <a:r>
              <a:rPr lang="ru-RU" sz="3200" b="1" spc="-1" dirty="0">
                <a:latin typeface="Monotype Corsiva"/>
              </a:rPr>
              <a:t>- Кто ещё является героем сказки?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3200" b="1" spc="-1" dirty="0">
                <a:latin typeface="Monotype Corsiva"/>
              </a:rPr>
              <a:t>Почему Лисе удавалось несколько раз </a:t>
            </a:r>
          </a:p>
          <a:p>
            <a:pPr>
              <a:lnSpc>
                <a:spcPct val="100000"/>
              </a:lnSpc>
            </a:pPr>
            <a:r>
              <a:rPr lang="ru-RU" sz="3200" b="1" spc="-1" dirty="0">
                <a:latin typeface="Monotype Corsiva"/>
              </a:rPr>
              <a:t>похитить Петушка?</a:t>
            </a:r>
          </a:p>
          <a:p>
            <a:pPr>
              <a:lnSpc>
                <a:spcPct val="100000"/>
              </a:lnSpc>
            </a:pPr>
            <a:r>
              <a:rPr lang="ru-RU" sz="3200" b="1" spc="-1" dirty="0">
                <a:latin typeface="Monotype Corsiva"/>
              </a:rPr>
              <a:t>- Чему учит сказка?</a:t>
            </a:r>
          </a:p>
          <a:p>
            <a:pPr algn="ctr">
              <a:lnSpc>
                <a:spcPct val="100000"/>
              </a:lnSpc>
            </a:pPr>
            <a:endParaRPr lang="ru-RU" sz="3200" b="1" spc="-1" dirty="0"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36416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="" xmlns:a16="http://schemas.microsoft.com/office/drawing/2014/main" id="{CB638AFB-94F0-474E-AC62-E3F3CC489CAC}"/>
              </a:ext>
            </a:extLst>
          </p:cNvPr>
          <p:cNvSpPr/>
          <p:nvPr/>
        </p:nvSpPr>
        <p:spPr>
          <a:xfrm>
            <a:off x="704570" y="1506600"/>
            <a:ext cx="7734859" cy="13689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spc="-1" dirty="0">
                <a:solidFill>
                  <a:srgbClr val="77933C"/>
                </a:solidFill>
                <a:latin typeface="Monotype Corsiva"/>
              </a:rPr>
              <a:t>Выберите наиболее подходящую к содержанию сказки пословицу: 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="" xmlns:a16="http://schemas.microsoft.com/office/drawing/2014/main" id="{BFF82553-46D8-47D8-9929-2C48414419B7}"/>
              </a:ext>
            </a:extLst>
          </p:cNvPr>
          <p:cNvSpPr/>
          <p:nvPr/>
        </p:nvSpPr>
        <p:spPr>
          <a:xfrm>
            <a:off x="1687150" y="3025243"/>
            <a:ext cx="7742161" cy="2999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latin typeface="Monotype Corsiva"/>
              </a:rPr>
              <a:t>•  В тесноте да не в обиде.</a:t>
            </a:r>
          </a:p>
          <a:p>
            <a:pPr>
              <a:lnSpc>
                <a:spcPct val="100000"/>
              </a:lnSpc>
            </a:pPr>
            <a:r>
              <a:rPr lang="ru-RU" sz="3200" b="1" spc="-1" dirty="0">
                <a:latin typeface="Monotype Corsiva"/>
              </a:rPr>
              <a:t>•  Один за всех и все за одного.</a:t>
            </a:r>
          </a:p>
          <a:p>
            <a:pPr>
              <a:lnSpc>
                <a:spcPct val="100000"/>
              </a:lnSpc>
            </a:pPr>
            <a:r>
              <a:rPr lang="ru-RU" sz="3200" b="1" spc="-1" dirty="0">
                <a:latin typeface="Monotype Corsiva"/>
              </a:rPr>
              <a:t>•  Не имей сто рублей, а имей сто друзей.</a:t>
            </a:r>
          </a:p>
          <a:p>
            <a:pPr algn="ctr">
              <a:lnSpc>
                <a:spcPct val="100000"/>
              </a:lnSpc>
            </a:pPr>
            <a:endParaRPr lang="ru-RU" sz="3200" b="1" spc="-1" dirty="0"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12301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6D5972D-FDDD-44B3-897F-2C0AF521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b="233"/>
          <a:stretch/>
        </p:blipFill>
        <p:spPr>
          <a:xfrm>
            <a:off x="863698" y="1457973"/>
            <a:ext cx="2307528" cy="21801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179ED72-5E0A-4746-89EA-D0C77EFE1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8" r="22128"/>
          <a:stretch/>
        </p:blipFill>
        <p:spPr>
          <a:xfrm>
            <a:off x="3690204" y="1920399"/>
            <a:ext cx="1909751" cy="18043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B6B5259-18C9-4AE6-8ADC-B51560F4B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242"/>
          <a:stretch/>
        </p:blipFill>
        <p:spPr>
          <a:xfrm>
            <a:off x="6107167" y="1947258"/>
            <a:ext cx="1815928" cy="1715676"/>
          </a:xfrm>
          <a:prstGeom prst="rect">
            <a:avLst/>
          </a:prstGeom>
        </p:spPr>
      </p:pic>
      <p:sp>
        <p:nvSpPr>
          <p:cNvPr id="6" name="CustomShape 1">
            <a:extLst>
              <a:ext uri="{FF2B5EF4-FFF2-40B4-BE49-F238E27FC236}">
                <a16:creationId xmlns="" xmlns:a16="http://schemas.microsoft.com/office/drawing/2014/main" id="{693B1596-16C0-40D1-BE64-5B27E768B8D3}"/>
              </a:ext>
            </a:extLst>
          </p:cNvPr>
          <p:cNvSpPr/>
          <p:nvPr/>
        </p:nvSpPr>
        <p:spPr>
          <a:xfrm>
            <a:off x="774076" y="823682"/>
            <a:ext cx="7557676" cy="1020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pc="-1" dirty="0">
                <a:solidFill>
                  <a:srgbClr val="77933C"/>
                </a:solidFill>
                <a:latin typeface="Monotype Corsiva"/>
              </a:rPr>
              <a:t>Рефлексия урока: </a:t>
            </a:r>
            <a:endParaRPr lang="en-US" sz="5400" b="0" strike="noStrike" spc="-1" dirty="0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A9DA9F5-89B4-4578-9C8D-EADE05200A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69285" r="64401" b="16864"/>
          <a:stretch/>
        </p:blipFill>
        <p:spPr>
          <a:xfrm>
            <a:off x="1562207" y="3843028"/>
            <a:ext cx="1954391" cy="9478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8DCBA02-6164-44EA-AC13-DEC110F01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t="69315" r="38709" b="16833"/>
          <a:stretch/>
        </p:blipFill>
        <p:spPr>
          <a:xfrm>
            <a:off x="3905387" y="3843028"/>
            <a:ext cx="2165685" cy="9478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F5F4A4F-6517-4A4C-9D0D-A193A9C64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69188" r="13649" b="16961"/>
          <a:stretch/>
        </p:blipFill>
        <p:spPr>
          <a:xfrm>
            <a:off x="6290547" y="3843028"/>
            <a:ext cx="2041205" cy="9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>
            <a:extLst>
              <a:ext uri="{FF2B5EF4-FFF2-40B4-BE49-F238E27FC236}">
                <a16:creationId xmlns="" xmlns:a16="http://schemas.microsoft.com/office/drawing/2014/main" id="{6B1CC9B0-FC21-4D7E-BC49-7CCC97FB5521}"/>
              </a:ext>
            </a:extLst>
          </p:cNvPr>
          <p:cNvSpPr/>
          <p:nvPr/>
        </p:nvSpPr>
        <p:spPr>
          <a:xfrm>
            <a:off x="526462" y="1221147"/>
            <a:ext cx="774216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6000" b="1" strike="noStrike" spc="-1" dirty="0">
                <a:solidFill>
                  <a:srgbClr val="77933C"/>
                </a:solidFill>
                <a:latin typeface="Monotype Corsiva"/>
              </a:rPr>
              <a:t>«В некотором царстве…»</a:t>
            </a:r>
            <a:endParaRPr lang="en-US" sz="6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6000" b="0" strike="noStrike" spc="-1" dirty="0">
              <a:latin typeface="Arial"/>
            </a:endParaRPr>
          </a:p>
        </p:txBody>
      </p:sp>
      <p:sp>
        <p:nvSpPr>
          <p:cNvPr id="17" name="CustomShape 1">
            <a:extLst>
              <a:ext uri="{FF2B5EF4-FFF2-40B4-BE49-F238E27FC236}">
                <a16:creationId xmlns="" xmlns:a16="http://schemas.microsoft.com/office/drawing/2014/main" id="{2FB48307-D9F7-492C-B175-67C83EBC8AE0}"/>
              </a:ext>
            </a:extLst>
          </p:cNvPr>
          <p:cNvSpPr/>
          <p:nvPr/>
        </p:nvSpPr>
        <p:spPr>
          <a:xfrm>
            <a:off x="2348887" y="4085726"/>
            <a:ext cx="6085250" cy="8592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b="1" strike="noStrike" spc="-1" dirty="0">
                <a:solidFill>
                  <a:srgbClr val="77933C"/>
                </a:solidFill>
                <a:latin typeface="Monotype Corsiva"/>
              </a:rPr>
              <a:t>«Жили-б</a:t>
            </a:r>
            <a:r>
              <a:rPr lang="ru-RU" sz="6000" b="1" spc="-1" dirty="0">
                <a:solidFill>
                  <a:srgbClr val="77933C"/>
                </a:solidFill>
                <a:latin typeface="Monotype Corsiva"/>
              </a:rPr>
              <a:t>ыли …»</a:t>
            </a:r>
            <a:endParaRPr lang="en-US" sz="6000" b="0" strike="noStrike" spc="-1" dirty="0"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5CC608E-6E6F-4E4E-B7B0-DAB6450BAF97}"/>
              </a:ext>
            </a:extLst>
          </p:cNvPr>
          <p:cNvSpPr txBox="1"/>
          <p:nvPr/>
        </p:nvSpPr>
        <p:spPr>
          <a:xfrm>
            <a:off x="1573210" y="2702751"/>
            <a:ext cx="7742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spc="-1" dirty="0">
                <a:solidFill>
                  <a:srgbClr val="77933C"/>
                </a:solidFill>
                <a:latin typeface="Monotype Corsiva"/>
              </a:rPr>
              <a:t>«Жить-поживать …»</a:t>
            </a:r>
            <a:r>
              <a:rPr kumimoji="0" lang="ru-RU" sz="6000" b="1" i="0" u="none" strike="noStrike" kern="1200" cap="none" spc="-1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Monotype Corsiva"/>
              </a:rPr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4AC6521-317C-426A-A1E5-9F4F1FDB5B60}"/>
              </a:ext>
            </a:extLst>
          </p:cNvPr>
          <p:cNvSpPr txBox="1">
            <a:spLocks/>
          </p:cNvSpPr>
          <p:nvPr/>
        </p:nvSpPr>
        <p:spPr>
          <a:xfrm>
            <a:off x="2298032" y="709920"/>
            <a:ext cx="5883442" cy="114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-1" dirty="0">
                <a:latin typeface="Monotype Corsiva"/>
              </a:rPr>
              <a:t>«Лиса и журавль»</a:t>
            </a:r>
            <a:endParaRPr lang="ru-RU" sz="5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6D5972D-FDDD-44B3-897F-2C0AF521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03" y="1712530"/>
            <a:ext cx="6858594" cy="514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4AC6521-317C-426A-A1E5-9F4F1FDB5B60}"/>
              </a:ext>
            </a:extLst>
          </p:cNvPr>
          <p:cNvSpPr txBox="1">
            <a:spLocks/>
          </p:cNvSpPr>
          <p:nvPr/>
        </p:nvSpPr>
        <p:spPr>
          <a:xfrm>
            <a:off x="2298032" y="709920"/>
            <a:ext cx="5883442" cy="114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-1" dirty="0">
                <a:latin typeface="Monotype Corsiva"/>
              </a:rPr>
              <a:t>«Три медведя»</a:t>
            </a:r>
            <a:endParaRPr lang="ru-RU" sz="5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6D5972D-FDDD-44B3-897F-2C0AF5215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6" r="28423" b="19801"/>
          <a:stretch/>
        </p:blipFill>
        <p:spPr>
          <a:xfrm>
            <a:off x="2069431" y="1614089"/>
            <a:ext cx="4764505" cy="51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4AC6521-317C-426A-A1E5-9F4F1FDB5B60}"/>
              </a:ext>
            </a:extLst>
          </p:cNvPr>
          <p:cNvSpPr txBox="1">
            <a:spLocks/>
          </p:cNvSpPr>
          <p:nvPr/>
        </p:nvSpPr>
        <p:spPr>
          <a:xfrm>
            <a:off x="3019927" y="709920"/>
            <a:ext cx="3453063" cy="114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-1" dirty="0">
                <a:latin typeface="Monotype Corsiva"/>
              </a:rPr>
              <a:t>«Теремок»</a:t>
            </a:r>
            <a:endParaRPr lang="ru-RU" sz="5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6D5972D-FDDD-44B3-897F-2C0AF5215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3838" r="17469" b="7073"/>
          <a:stretch/>
        </p:blipFill>
        <p:spPr>
          <a:xfrm>
            <a:off x="1829246" y="1619261"/>
            <a:ext cx="5631668" cy="51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4AC6521-317C-426A-A1E5-9F4F1FDB5B60}"/>
              </a:ext>
            </a:extLst>
          </p:cNvPr>
          <p:cNvSpPr txBox="1">
            <a:spLocks/>
          </p:cNvSpPr>
          <p:nvPr/>
        </p:nvSpPr>
        <p:spPr>
          <a:xfrm>
            <a:off x="3344779" y="868893"/>
            <a:ext cx="3212431" cy="114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-1" dirty="0">
                <a:latin typeface="Monotype Corsiva"/>
              </a:rPr>
              <a:t>«Колобок»</a:t>
            </a:r>
            <a:endParaRPr lang="ru-RU" sz="5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6D5972D-FDDD-44B3-897F-2C0AF521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478" y="1712530"/>
            <a:ext cx="597504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914760" y="301309"/>
            <a:ext cx="8229240" cy="1144800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800" b="1" spc="-1" dirty="0" smtClean="0">
              <a:solidFill>
                <a:srgbClr val="77933C"/>
              </a:solidFill>
              <a:latin typeface="Monotype Corsiv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800" b="1" spc="-1" dirty="0">
              <a:solidFill>
                <a:srgbClr val="77933C"/>
              </a:solidFill>
              <a:latin typeface="Monotype Corsiv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800" b="1" spc="-1" dirty="0" smtClean="0">
              <a:solidFill>
                <a:srgbClr val="77933C"/>
              </a:solidFill>
              <a:latin typeface="Monotype Corsiv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800" b="1" spc="-1" dirty="0">
              <a:solidFill>
                <a:srgbClr val="77933C"/>
              </a:solidFill>
              <a:latin typeface="Monotype Corsiv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800" b="1" spc="-1" dirty="0" smtClean="0">
              <a:solidFill>
                <a:srgbClr val="77933C"/>
              </a:solidFill>
              <a:latin typeface="Monotype Corsiv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800" b="1" spc="-1" dirty="0">
              <a:solidFill>
                <a:srgbClr val="77933C"/>
              </a:solidFill>
              <a:latin typeface="Monotype Corsiv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800" b="1" spc="-1" dirty="0" smtClean="0">
              <a:solidFill>
                <a:srgbClr val="77933C"/>
              </a:solidFill>
              <a:latin typeface="Monotype Corsiv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800" b="1" spc="-1" dirty="0">
              <a:solidFill>
                <a:srgbClr val="77933C"/>
              </a:solidFill>
              <a:latin typeface="Monotype Corsiv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800" b="1" spc="-1" dirty="0" smtClean="0">
                <a:solidFill>
                  <a:srgbClr val="77933C"/>
                </a:solidFill>
                <a:latin typeface="Monotype Corsiva"/>
              </a:rPr>
              <a:t>Русская </a:t>
            </a:r>
            <a:r>
              <a:rPr lang="ru-RU" sz="4800" b="1" spc="-1" dirty="0">
                <a:solidFill>
                  <a:srgbClr val="77933C"/>
                </a:solidFill>
                <a:latin typeface="Monotype Corsiva"/>
              </a:rPr>
              <a:t>народная сказка «Петушок – золотой гребешок»</a:t>
            </a:r>
            <a:endParaRPr lang="en-US" sz="4800" spc="-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="" xmlns:a16="http://schemas.microsoft.com/office/drawing/2014/main" id="{CB638AFB-94F0-474E-AC62-E3F3CC489CAC}"/>
              </a:ext>
            </a:extLst>
          </p:cNvPr>
          <p:cNvSpPr/>
          <p:nvPr/>
        </p:nvSpPr>
        <p:spPr>
          <a:xfrm>
            <a:off x="796813" y="1121590"/>
            <a:ext cx="774216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6000" b="1" spc="-1" dirty="0">
                <a:solidFill>
                  <a:srgbClr val="77933C"/>
                </a:solidFill>
                <a:latin typeface="Monotype Corsiva"/>
              </a:rPr>
              <a:t>Найди пару: </a:t>
            </a:r>
            <a:endParaRPr lang="en-US" sz="6000" spc="-1" dirty="0">
              <a:solidFill>
                <a:prstClr val="black"/>
              </a:solidFill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="" xmlns:a16="http://schemas.microsoft.com/office/drawing/2014/main" id="{BFF82553-46D8-47D8-9929-2C48414419B7}"/>
              </a:ext>
            </a:extLst>
          </p:cNvPr>
          <p:cNvSpPr/>
          <p:nvPr/>
        </p:nvSpPr>
        <p:spPr>
          <a:xfrm>
            <a:off x="612328" y="2045368"/>
            <a:ext cx="7742161" cy="2999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3200" b="1" spc="-1" dirty="0">
                <a:solidFill>
                  <a:prstClr val="black"/>
                </a:solidFill>
                <a:latin typeface="Monotype Corsiva"/>
              </a:rPr>
              <a:t>Домовничать, молчи,</a:t>
            </a:r>
          </a:p>
          <a:p>
            <a:pPr algn="ctr"/>
            <a:r>
              <a:rPr lang="ru-RU" sz="3200" b="1" spc="-1" dirty="0">
                <a:solidFill>
                  <a:prstClr val="black"/>
                </a:solidFill>
                <a:latin typeface="Monotype Corsiva"/>
              </a:rPr>
              <a:t>голос не подавай, работать дома,</a:t>
            </a:r>
          </a:p>
          <a:p>
            <a:pPr algn="ctr"/>
            <a:r>
              <a:rPr lang="ru-RU" sz="3200" b="1" spc="-1" dirty="0">
                <a:solidFill>
                  <a:prstClr val="black"/>
                </a:solidFill>
                <a:latin typeface="Monotype Corsiva"/>
              </a:rPr>
              <a:t>проведала, музыкальный инструмент, натренькивать, </a:t>
            </a:r>
            <a:r>
              <a:rPr lang="ru-RU" sz="3200" b="1" spc="-1" dirty="0" err="1">
                <a:solidFill>
                  <a:prstClr val="black"/>
                </a:solidFill>
                <a:latin typeface="Monotype Corsiva"/>
              </a:rPr>
              <a:t>гусельцы</a:t>
            </a:r>
            <a:r>
              <a:rPr lang="ru-RU" sz="3200" b="1" spc="-1" dirty="0">
                <a:solidFill>
                  <a:prstClr val="black"/>
                </a:solidFill>
                <a:latin typeface="Monotype Corsiva"/>
              </a:rPr>
              <a:t>, играть,</a:t>
            </a:r>
          </a:p>
          <a:p>
            <a:pPr algn="ctr"/>
            <a:r>
              <a:rPr lang="ru-RU" sz="3200" b="1" spc="-1" dirty="0">
                <a:solidFill>
                  <a:prstClr val="black"/>
                </a:solidFill>
                <a:latin typeface="Monotype Corsiva"/>
              </a:rPr>
              <a:t>лукошко, узнала, лиса, корзинка,</a:t>
            </a:r>
          </a:p>
          <a:p>
            <a:pPr algn="ctr"/>
            <a:r>
              <a:rPr lang="ru-RU" sz="3200" b="1" spc="-1" dirty="0" err="1">
                <a:solidFill>
                  <a:prstClr val="black"/>
                </a:solidFill>
                <a:latin typeface="Monotype Corsiva"/>
              </a:rPr>
              <a:t>Лисафья</a:t>
            </a:r>
            <a:r>
              <a:rPr lang="ru-RU" sz="3200" b="1" spc="-1" dirty="0">
                <a:solidFill>
                  <a:prstClr val="black"/>
                </a:solidFill>
                <a:latin typeface="Monotype Corsiva"/>
              </a:rPr>
              <a:t>.</a:t>
            </a:r>
            <a:endParaRPr lang="en-US" sz="32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="" xmlns:a16="http://schemas.microsoft.com/office/drawing/2014/main" id="{CB638AFB-94F0-474E-AC62-E3F3CC489CAC}"/>
              </a:ext>
            </a:extLst>
          </p:cNvPr>
          <p:cNvSpPr/>
          <p:nvPr/>
        </p:nvSpPr>
        <p:spPr>
          <a:xfrm>
            <a:off x="796813" y="1121590"/>
            <a:ext cx="774216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6000" b="1" spc="-1" dirty="0">
                <a:solidFill>
                  <a:srgbClr val="77933C"/>
                </a:solidFill>
                <a:latin typeface="Monotype Corsiva"/>
              </a:rPr>
              <a:t>Найди пару: </a:t>
            </a:r>
            <a:endParaRPr lang="en-US" sz="6000" spc="-1" dirty="0">
              <a:solidFill>
                <a:prstClr val="black"/>
              </a:solidFill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="" xmlns:a16="http://schemas.microsoft.com/office/drawing/2014/main" id="{BFF82553-46D8-47D8-9929-2C48414419B7}"/>
              </a:ext>
            </a:extLst>
          </p:cNvPr>
          <p:cNvSpPr/>
          <p:nvPr/>
        </p:nvSpPr>
        <p:spPr>
          <a:xfrm>
            <a:off x="1010652" y="2193732"/>
            <a:ext cx="7742161" cy="29999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200" b="1" spc="-1" dirty="0">
                <a:solidFill>
                  <a:prstClr val="black"/>
                </a:solidFill>
                <a:latin typeface="Monotype Corsiva"/>
              </a:rPr>
              <a:t>Домовничать - работать дома, молчи - голос  не подавай, проведала - узнала, музыкальный инструмент - </a:t>
            </a:r>
            <a:r>
              <a:rPr lang="ru-RU" sz="3200" b="1" spc="-1" dirty="0" err="1">
                <a:solidFill>
                  <a:prstClr val="black"/>
                </a:solidFill>
                <a:latin typeface="Monotype Corsiva"/>
              </a:rPr>
              <a:t>гусельцы</a:t>
            </a:r>
            <a:r>
              <a:rPr lang="ru-RU" sz="3200" b="1" spc="-1" dirty="0">
                <a:solidFill>
                  <a:prstClr val="black"/>
                </a:solidFill>
                <a:latin typeface="Monotype Corsiva"/>
              </a:rPr>
              <a:t>, играть - натренькивать, Лукошко - корзинка, </a:t>
            </a:r>
          </a:p>
          <a:p>
            <a:r>
              <a:rPr lang="ru-RU" sz="3200" b="1" spc="-1" dirty="0">
                <a:solidFill>
                  <a:prstClr val="black"/>
                </a:solidFill>
                <a:latin typeface="Monotype Corsiva"/>
              </a:rPr>
              <a:t>лиса - </a:t>
            </a:r>
            <a:r>
              <a:rPr lang="ru-RU" sz="3200" b="1" spc="-1" dirty="0" err="1">
                <a:solidFill>
                  <a:prstClr val="black"/>
                </a:solidFill>
                <a:latin typeface="Monotype Corsiva"/>
              </a:rPr>
              <a:t>Лисафья</a:t>
            </a:r>
            <a:r>
              <a:rPr lang="ru-RU" sz="3200" b="1" spc="-1" dirty="0">
                <a:solidFill>
                  <a:prstClr val="black"/>
                </a:solidFill>
                <a:latin typeface="Monotype Corsiva"/>
              </a:rPr>
              <a:t>.</a:t>
            </a:r>
            <a:endParaRPr lang="en-US" sz="32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251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Office Theme</vt:lpstr>
      <vt:lpstr>Office Theme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Шаблон Фокиной Л. П.</dc:creator>
  <dc:description/>
  <cp:lastModifiedBy>учитель</cp:lastModifiedBy>
  <cp:revision>46</cp:revision>
  <dcterms:created xsi:type="dcterms:W3CDTF">2014-07-06T18:18:01Z</dcterms:created>
  <dcterms:modified xsi:type="dcterms:W3CDTF">2023-10-17T05:30:50Z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