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1076" r:id="rId2"/>
    <p:sldId id="1080" r:id="rId3"/>
    <p:sldId id="1086" r:id="rId4"/>
    <p:sldId id="1087" r:id="rId5"/>
    <p:sldId id="1077" r:id="rId6"/>
    <p:sldId id="1090" r:id="rId7"/>
    <p:sldId id="1091" r:id="rId8"/>
    <p:sldId id="1092" r:id="rId9"/>
    <p:sldId id="1093" r:id="rId10"/>
    <p:sldId id="1094" r:id="rId11"/>
    <p:sldId id="1095" r:id="rId12"/>
    <p:sldId id="1096" r:id="rId13"/>
    <p:sldId id="1097" r:id="rId14"/>
    <p:sldId id="1098" r:id="rId15"/>
    <p:sldId id="1099" r:id="rId16"/>
    <p:sldId id="1100" r:id="rId17"/>
    <p:sldId id="1101" r:id="rId18"/>
    <p:sldId id="1104" r:id="rId19"/>
    <p:sldId id="1102" r:id="rId20"/>
    <p:sldId id="1103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swald" pitchFamily="2" charset="0"/>
      <p:regular r:id="rId28"/>
      <p:bold r:id="rId29"/>
    </p:embeddedFont>
    <p:embeddedFont>
      <p:font typeface="Oswald Light" panose="020F0302020204030204" pitchFamily="34" charset="0"/>
      <p:regular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10" autoAdjust="0"/>
    <p:restoredTop sz="94704" autoAdjust="0"/>
  </p:normalViewPr>
  <p:slideViewPr>
    <p:cSldViewPr snapToGrid="0">
      <p:cViewPr>
        <p:scale>
          <a:sx n="67" d="100"/>
          <a:sy n="67" d="100"/>
        </p:scale>
        <p:origin x="568" y="664"/>
      </p:cViewPr>
      <p:guideLst>
        <p:guide pos="3840"/>
        <p:guide orient="horz" pos="2160"/>
        <p:guide pos="8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6" d="100"/>
        <a:sy n="136" d="100"/>
      </p:scale>
      <p:origin x="0" y="-28637"/>
    </p:cViewPr>
  </p:sorterViewPr>
  <p:notesViewPr>
    <p:cSldViewPr snapToGrid="0">
      <p:cViewPr varScale="1">
        <p:scale>
          <a:sx n="72" d="100"/>
          <a:sy n="72" d="100"/>
        </p:scale>
        <p:origin x="35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7884FD4-2731-43B1-B5F5-5A6FEADAD6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A76E0F-6665-4EB9-8015-9D6D3142D4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20688-7344-4F47-AB68-1D7A3B4D7138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9EEECC-6EC5-4916-8FEA-8D2BEFBBE9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4AD1FE-98F3-4DC9-BC58-532D6E3AF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9D0CC-DC0D-42D6-9260-7CC98666C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7678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A4FD9-D78B-4876-9972-93EA0CCC1D59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2D108-47F5-4EC9-9B7D-E61A2219B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270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50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17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4">
            <a:extLst>
              <a:ext uri="{FF2B5EF4-FFF2-40B4-BE49-F238E27FC236}">
                <a16:creationId xmlns:a16="http://schemas.microsoft.com/office/drawing/2014/main" id="{DD50784A-8247-4CFA-B5AE-62C819356E14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" name="Полилиния 34">
            <a:extLst>
              <a:ext uri="{FF2B5EF4-FFF2-40B4-BE49-F238E27FC236}">
                <a16:creationId xmlns:a16="http://schemas.microsoft.com/office/drawing/2014/main" id="{E168CA1A-1B07-4388-8AF5-C69136B3CD21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80D8C2-7AAF-4FA0-957A-2948D4330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12" y="1103505"/>
            <a:ext cx="6771723" cy="718151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id="{AB06AE15-2EAA-4D77-AFC1-56323DCF10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267" y="1800225"/>
            <a:ext cx="6731183" cy="3954271"/>
          </a:xfrm>
          <a:prstGeom prst="roundRect">
            <a:avLst>
              <a:gd name="adj" fmla="val 28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76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377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74">
            <a:extLst>
              <a:ext uri="{FF2B5EF4-FFF2-40B4-BE49-F238E27FC236}">
                <a16:creationId xmlns:a16="http://schemas.microsoft.com/office/drawing/2014/main" id="{C4DFF94C-E145-478A-8203-B269E81912C7}"/>
              </a:ext>
            </a:extLst>
          </p:cNvPr>
          <p:cNvSpPr/>
          <p:nvPr userDrawn="1"/>
        </p:nvSpPr>
        <p:spPr>
          <a:xfrm>
            <a:off x="-4624347" y="-1321300"/>
            <a:ext cx="10207543" cy="10207538"/>
          </a:xfrm>
          <a:prstGeom prst="ellipse">
            <a:avLst/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A2B306E-0650-4283-89A9-0E227DF5C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9468" y="953950"/>
            <a:ext cx="9148043" cy="6076437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E443D3-C989-420C-939B-BB36148DB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631" y="1966913"/>
            <a:ext cx="5941218" cy="3550443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3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4757B6DF-076E-361C-332D-A0EB864637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808195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488" y="337155"/>
            <a:ext cx="422251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42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74">
            <a:extLst>
              <a:ext uri="{FF2B5EF4-FFF2-40B4-BE49-F238E27FC236}">
                <a16:creationId xmlns:a16="http://schemas.microsoft.com/office/drawing/2014/main" id="{C4DFF94C-E145-478A-8203-B269E81912C7}"/>
              </a:ext>
            </a:extLst>
          </p:cNvPr>
          <p:cNvSpPr/>
          <p:nvPr userDrawn="1"/>
        </p:nvSpPr>
        <p:spPr>
          <a:xfrm>
            <a:off x="5751038" y="-1321300"/>
            <a:ext cx="10207543" cy="10207538"/>
          </a:xfrm>
          <a:prstGeom prst="ellipse">
            <a:avLst/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A2B306E-0650-4283-89A9-0E227DF5C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57" y="953950"/>
            <a:ext cx="9148043" cy="6076437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E443D3-C989-420C-939B-BB36148DB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0656" y="1966913"/>
            <a:ext cx="5941218" cy="3550443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522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6D9ED8E7-9D83-A48E-E146-0DD50B3F2F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6699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407513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929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136B3A4F-4D8A-40B4-95C9-5200B96EE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217" y="-522"/>
            <a:ext cx="12192000" cy="360679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514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36349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BC11CD-18BC-40A5-9A7C-35E852AE3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651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7093EDD3-4480-4049-A82A-D4049AC311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1383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FC1E6A4A-E2C0-4D63-BE71-37308DE756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66863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94FFDAA4-2EF4-4DE6-9E1D-73216D1651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12344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04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Рисунок 82">
            <a:extLst>
              <a:ext uri="{FF2B5EF4-FFF2-40B4-BE49-F238E27FC236}">
                <a16:creationId xmlns:a16="http://schemas.microsoft.com/office/drawing/2014/main" id="{1E60C6E6-E49D-4E31-82A2-A999DF68C8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6713" y="4576763"/>
            <a:ext cx="3110590" cy="2333625"/>
          </a:xfrm>
          <a:prstGeom prst="roundRect">
            <a:avLst>
              <a:gd name="adj" fmla="val 156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75E5B588-7114-4246-AAB0-258581938D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38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Рисунок 73">
            <a:extLst>
              <a:ext uri="{FF2B5EF4-FFF2-40B4-BE49-F238E27FC236}">
                <a16:creationId xmlns:a16="http://schemas.microsoft.com/office/drawing/2014/main" id="{F818671B-5820-427D-AF49-A5299E992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2388" y="3607594"/>
            <a:ext cx="4557712" cy="284559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83" name="Рисунок 82">
            <a:extLst>
              <a:ext uri="{FF2B5EF4-FFF2-40B4-BE49-F238E27FC236}">
                <a16:creationId xmlns:a16="http://schemas.microsoft.com/office/drawing/2014/main" id="{8D781D7D-BA30-4009-B3C4-207BBDFD0A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8842" y="4341203"/>
            <a:ext cx="2321595" cy="3102585"/>
          </a:xfrm>
          <a:prstGeom prst="roundRect">
            <a:avLst>
              <a:gd name="adj" fmla="val 156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1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75E5B588-7114-4246-AAB0-258581938D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38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D5E299-FA48-80FC-2F7B-26944CEDFA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9501" y="3537087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260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63625772-4B94-463A-AF84-929C60827F5D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/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061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4">
            <a:extLst>
              <a:ext uri="{FF2B5EF4-FFF2-40B4-BE49-F238E27FC236}">
                <a16:creationId xmlns:a16="http://schemas.microsoft.com/office/drawing/2014/main" id="{DD50784A-8247-4CFA-B5AE-62C819356E14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" name="Полилиния 34">
            <a:extLst>
              <a:ext uri="{FF2B5EF4-FFF2-40B4-BE49-F238E27FC236}">
                <a16:creationId xmlns:a16="http://schemas.microsoft.com/office/drawing/2014/main" id="{E168CA1A-1B07-4388-8AF5-C69136B3CD21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36E499-E3F2-1B38-C3B5-5E3901F910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368357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60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172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4B6D3DEB-7D50-4F8B-A4EB-8B8DACAA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F0B8FE2C-96E3-444B-9949-E1D53543D75F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/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28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4">
            <a:extLst>
              <a:ext uri="{FF2B5EF4-FFF2-40B4-BE49-F238E27FC236}">
                <a16:creationId xmlns:a16="http://schemas.microsoft.com/office/drawing/2014/main" id="{58A60FB7-5C04-64C3-CE5A-22E3CCDD544E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3" name="Полилиния 34">
            <a:extLst>
              <a:ext uri="{FF2B5EF4-FFF2-40B4-BE49-F238E27FC236}">
                <a16:creationId xmlns:a16="http://schemas.microsoft.com/office/drawing/2014/main" id="{0CD00261-F199-D622-8EBA-8B280205C8F5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32647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BC11CD-18BC-40A5-9A7C-35E852AE3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651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23" name="Рисунок 18">
            <a:extLst>
              <a:ext uri="{FF2B5EF4-FFF2-40B4-BE49-F238E27FC236}">
                <a16:creationId xmlns:a16="http://schemas.microsoft.com/office/drawing/2014/main" id="{0EE28773-79A8-4AB3-91D2-1F9A1FB5F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911" y="2389238"/>
            <a:ext cx="1917975" cy="24539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4" name="Рисунок 18">
            <a:extLst>
              <a:ext uri="{FF2B5EF4-FFF2-40B4-BE49-F238E27FC236}">
                <a16:creationId xmlns:a16="http://schemas.microsoft.com/office/drawing/2014/main" id="{4C715CF0-7A52-4ABA-8699-CA2F04E82A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24890" y="1187120"/>
            <a:ext cx="1836002" cy="156863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5" name="Рисунок 18">
            <a:extLst>
              <a:ext uri="{FF2B5EF4-FFF2-40B4-BE49-F238E27FC236}">
                <a16:creationId xmlns:a16="http://schemas.microsoft.com/office/drawing/2014/main" id="{94B18A68-98C1-4A6B-A32E-8FBD12F11E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24890" y="4154366"/>
            <a:ext cx="1836002" cy="16794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6" name="Рисунок 18">
            <a:extLst>
              <a:ext uri="{FF2B5EF4-FFF2-40B4-BE49-F238E27FC236}">
                <a16:creationId xmlns:a16="http://schemas.microsoft.com/office/drawing/2014/main" id="{122664B7-6C22-4693-A486-A386135C0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92455" y="2505553"/>
            <a:ext cx="2250364" cy="184689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62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13735" y="1952625"/>
            <a:ext cx="5858827" cy="36742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715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144" y="1666815"/>
            <a:ext cx="5867669" cy="36742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46A411-C217-426B-8DFC-6926599D0F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455" y="1155244"/>
            <a:ext cx="3574720" cy="357472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30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BC11CD-18BC-40A5-9A7C-35E852AE3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0797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Rectangle 193">
            <a:extLst>
              <a:ext uri="{FF2B5EF4-FFF2-40B4-BE49-F238E27FC236}">
                <a16:creationId xmlns:a16="http://schemas.microsoft.com/office/drawing/2014/main" id="{4A1744A1-E9BA-46DB-AE1E-F9901F701D85}"/>
              </a:ext>
            </a:extLst>
          </p:cNvPr>
          <p:cNvSpPr/>
          <p:nvPr userDrawn="1"/>
        </p:nvSpPr>
        <p:spPr>
          <a:xfrm>
            <a:off x="5969000" y="-50800"/>
            <a:ext cx="6299200" cy="6953034"/>
          </a:xfrm>
          <a:custGeom>
            <a:avLst/>
            <a:gdLst>
              <a:gd name="connsiteX0" fmla="*/ 719382 w 6616700"/>
              <a:gd name="connsiteY0" fmla="*/ 0 h 4316203"/>
              <a:gd name="connsiteX1" fmla="*/ 5897318 w 6616700"/>
              <a:gd name="connsiteY1" fmla="*/ 0 h 4316203"/>
              <a:gd name="connsiteX2" fmla="*/ 6616700 w 6616700"/>
              <a:gd name="connsiteY2" fmla="*/ 719382 h 4316203"/>
              <a:gd name="connsiteX3" fmla="*/ 6616700 w 6616700"/>
              <a:gd name="connsiteY3" fmla="*/ 4316203 h 4316203"/>
              <a:gd name="connsiteX4" fmla="*/ 6616700 w 6616700"/>
              <a:gd name="connsiteY4" fmla="*/ 4316203 h 4316203"/>
              <a:gd name="connsiteX5" fmla="*/ 0 w 6616700"/>
              <a:gd name="connsiteY5" fmla="*/ 4316203 h 4316203"/>
              <a:gd name="connsiteX6" fmla="*/ 0 w 6616700"/>
              <a:gd name="connsiteY6" fmla="*/ 4316203 h 4316203"/>
              <a:gd name="connsiteX7" fmla="*/ 0 w 6616700"/>
              <a:gd name="connsiteY7" fmla="*/ 719382 h 4316203"/>
              <a:gd name="connsiteX8" fmla="*/ 719382 w 6616700"/>
              <a:gd name="connsiteY8" fmla="*/ 0 h 43162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0 w 6688382"/>
              <a:gd name="connsiteY7" fmla="*/ 4300782 h 7897603"/>
              <a:gd name="connsiteX8" fmla="*/ 6688382 w 6688382"/>
              <a:gd name="connsiteY8" fmla="*/ 0 h 78976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4940300 w 6688382"/>
              <a:gd name="connsiteY7" fmla="*/ 3564182 h 7897603"/>
              <a:gd name="connsiteX8" fmla="*/ 6688382 w 6688382"/>
              <a:gd name="connsiteY8" fmla="*/ 0 h 78976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4102100 w 6688382"/>
              <a:gd name="connsiteY7" fmla="*/ 3805482 h 7897603"/>
              <a:gd name="connsiteX8" fmla="*/ 6688382 w 6688382"/>
              <a:gd name="connsiteY8" fmla="*/ 0 h 7897603"/>
              <a:gd name="connsiteX0" fmla="*/ 5964482 w 6616700"/>
              <a:gd name="connsiteY0" fmla="*/ 0 h 7923003"/>
              <a:gd name="connsiteX1" fmla="*/ 5897318 w 6616700"/>
              <a:gd name="connsiteY1" fmla="*/ 3606800 h 7923003"/>
              <a:gd name="connsiteX2" fmla="*/ 6616700 w 6616700"/>
              <a:gd name="connsiteY2" fmla="*/ 4326182 h 7923003"/>
              <a:gd name="connsiteX3" fmla="*/ 6616700 w 6616700"/>
              <a:gd name="connsiteY3" fmla="*/ 7923003 h 7923003"/>
              <a:gd name="connsiteX4" fmla="*/ 6616700 w 6616700"/>
              <a:gd name="connsiteY4" fmla="*/ 7923003 h 7923003"/>
              <a:gd name="connsiteX5" fmla="*/ 0 w 6616700"/>
              <a:gd name="connsiteY5" fmla="*/ 7923003 h 7923003"/>
              <a:gd name="connsiteX6" fmla="*/ 0 w 6616700"/>
              <a:gd name="connsiteY6" fmla="*/ 7923003 h 7923003"/>
              <a:gd name="connsiteX7" fmla="*/ 4102100 w 6616700"/>
              <a:gd name="connsiteY7" fmla="*/ 3830882 h 7923003"/>
              <a:gd name="connsiteX8" fmla="*/ 5964482 w 6616700"/>
              <a:gd name="connsiteY8" fmla="*/ 0 h 7923003"/>
              <a:gd name="connsiteX0" fmla="*/ 5964482 w 6621218"/>
              <a:gd name="connsiteY0" fmla="*/ 0 h 7923003"/>
              <a:gd name="connsiteX1" fmla="*/ 6621218 w 6621218"/>
              <a:gd name="connsiteY1" fmla="*/ 0 h 7923003"/>
              <a:gd name="connsiteX2" fmla="*/ 6616700 w 6621218"/>
              <a:gd name="connsiteY2" fmla="*/ 4326182 h 7923003"/>
              <a:gd name="connsiteX3" fmla="*/ 6616700 w 6621218"/>
              <a:gd name="connsiteY3" fmla="*/ 7923003 h 7923003"/>
              <a:gd name="connsiteX4" fmla="*/ 6616700 w 6621218"/>
              <a:gd name="connsiteY4" fmla="*/ 7923003 h 7923003"/>
              <a:gd name="connsiteX5" fmla="*/ 0 w 6621218"/>
              <a:gd name="connsiteY5" fmla="*/ 7923003 h 7923003"/>
              <a:gd name="connsiteX6" fmla="*/ 0 w 6621218"/>
              <a:gd name="connsiteY6" fmla="*/ 7923003 h 7923003"/>
              <a:gd name="connsiteX7" fmla="*/ 4102100 w 6621218"/>
              <a:gd name="connsiteY7" fmla="*/ 3830882 h 7923003"/>
              <a:gd name="connsiteX8" fmla="*/ 5964482 w 6621218"/>
              <a:gd name="connsiteY8" fmla="*/ 0 h 7923003"/>
              <a:gd name="connsiteX0" fmla="*/ 6046594 w 6621218"/>
              <a:gd name="connsiteY0" fmla="*/ 0 h 8070634"/>
              <a:gd name="connsiteX1" fmla="*/ 6621218 w 6621218"/>
              <a:gd name="connsiteY1" fmla="*/ 147631 h 8070634"/>
              <a:gd name="connsiteX2" fmla="*/ 6616700 w 6621218"/>
              <a:gd name="connsiteY2" fmla="*/ 4473813 h 8070634"/>
              <a:gd name="connsiteX3" fmla="*/ 6616700 w 6621218"/>
              <a:gd name="connsiteY3" fmla="*/ 8070634 h 8070634"/>
              <a:gd name="connsiteX4" fmla="*/ 6616700 w 6621218"/>
              <a:gd name="connsiteY4" fmla="*/ 8070634 h 8070634"/>
              <a:gd name="connsiteX5" fmla="*/ 0 w 6621218"/>
              <a:gd name="connsiteY5" fmla="*/ 8070634 h 8070634"/>
              <a:gd name="connsiteX6" fmla="*/ 0 w 6621218"/>
              <a:gd name="connsiteY6" fmla="*/ 8070634 h 8070634"/>
              <a:gd name="connsiteX7" fmla="*/ 4102100 w 6621218"/>
              <a:gd name="connsiteY7" fmla="*/ 3978513 h 8070634"/>
              <a:gd name="connsiteX8" fmla="*/ 6046594 w 6621218"/>
              <a:gd name="connsiteY8" fmla="*/ 0 h 8070634"/>
              <a:gd name="connsiteX0" fmla="*/ 6046594 w 6668894"/>
              <a:gd name="connsiteY0" fmla="*/ 0 h 8070634"/>
              <a:gd name="connsiteX1" fmla="*/ 6668894 w 6668894"/>
              <a:gd name="connsiteY1" fmla="*/ 76200 h 8070634"/>
              <a:gd name="connsiteX2" fmla="*/ 6616700 w 6668894"/>
              <a:gd name="connsiteY2" fmla="*/ 4473813 h 8070634"/>
              <a:gd name="connsiteX3" fmla="*/ 6616700 w 6668894"/>
              <a:gd name="connsiteY3" fmla="*/ 8070634 h 8070634"/>
              <a:gd name="connsiteX4" fmla="*/ 6616700 w 6668894"/>
              <a:gd name="connsiteY4" fmla="*/ 8070634 h 8070634"/>
              <a:gd name="connsiteX5" fmla="*/ 0 w 6668894"/>
              <a:gd name="connsiteY5" fmla="*/ 8070634 h 8070634"/>
              <a:gd name="connsiteX6" fmla="*/ 0 w 6668894"/>
              <a:gd name="connsiteY6" fmla="*/ 8070634 h 8070634"/>
              <a:gd name="connsiteX7" fmla="*/ 4102100 w 6668894"/>
              <a:gd name="connsiteY7" fmla="*/ 3978513 h 8070634"/>
              <a:gd name="connsiteX8" fmla="*/ 6046594 w 66688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858000 w 6910194"/>
              <a:gd name="connsiteY4" fmla="*/ 8070634 h 8070634"/>
              <a:gd name="connsiteX5" fmla="*/ 241300 w 6910194"/>
              <a:gd name="connsiteY5" fmla="*/ 80706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858000 w 6910194"/>
              <a:gd name="connsiteY4" fmla="*/ 8070634 h 8070634"/>
              <a:gd name="connsiteX5" fmla="*/ 1714500 w 6910194"/>
              <a:gd name="connsiteY5" fmla="*/ 69530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375400 w 6910194"/>
              <a:gd name="connsiteY4" fmla="*/ 5365534 h 8070634"/>
              <a:gd name="connsiteX5" fmla="*/ 1714500 w 6910194"/>
              <a:gd name="connsiteY5" fmla="*/ 69530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83400 w 6910194"/>
              <a:gd name="connsiteY3" fmla="*/ 6343434 h 8007134"/>
              <a:gd name="connsiteX4" fmla="*/ 6375400 w 6910194"/>
              <a:gd name="connsiteY4" fmla="*/ 5365534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6375400 w 6910194"/>
              <a:gd name="connsiteY4" fmla="*/ 5365534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5563994 w 6910194"/>
              <a:gd name="connsiteY4" fmla="*/ 6985000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5563994 w 6910194"/>
              <a:gd name="connsiteY4" fmla="*/ 6985000 h 8007134"/>
              <a:gd name="connsiteX5" fmla="*/ 1626994 w 6910194"/>
              <a:gd name="connsiteY5" fmla="*/ 6997700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148194 w 6910194"/>
              <a:gd name="connsiteY0" fmla="*/ 50800 h 7930934"/>
              <a:gd name="connsiteX1" fmla="*/ 6910194 w 6910194"/>
              <a:gd name="connsiteY1" fmla="*/ 0 h 7930934"/>
              <a:gd name="connsiteX2" fmla="*/ 6858000 w 6910194"/>
              <a:gd name="connsiteY2" fmla="*/ 4397613 h 7930934"/>
              <a:gd name="connsiteX3" fmla="*/ 6819900 w 6910194"/>
              <a:gd name="connsiteY3" fmla="*/ 6914934 h 7930934"/>
              <a:gd name="connsiteX4" fmla="*/ 5563994 w 6910194"/>
              <a:gd name="connsiteY4" fmla="*/ 6908800 h 7930934"/>
              <a:gd name="connsiteX5" fmla="*/ 1626994 w 6910194"/>
              <a:gd name="connsiteY5" fmla="*/ 6921500 h 7930934"/>
              <a:gd name="connsiteX6" fmla="*/ 0 w 6910194"/>
              <a:gd name="connsiteY6" fmla="*/ 7930934 h 7930934"/>
              <a:gd name="connsiteX7" fmla="*/ 4343400 w 6910194"/>
              <a:gd name="connsiteY7" fmla="*/ 3902313 h 7930934"/>
              <a:gd name="connsiteX8" fmla="*/ 6148194 w 6910194"/>
              <a:gd name="connsiteY8" fmla="*/ 50800 h 7930934"/>
              <a:gd name="connsiteX0" fmla="*/ 6173594 w 6910194"/>
              <a:gd name="connsiteY0" fmla="*/ 76200 h 7930934"/>
              <a:gd name="connsiteX1" fmla="*/ 6910194 w 6910194"/>
              <a:gd name="connsiteY1" fmla="*/ 0 h 7930934"/>
              <a:gd name="connsiteX2" fmla="*/ 6858000 w 6910194"/>
              <a:gd name="connsiteY2" fmla="*/ 4397613 h 7930934"/>
              <a:gd name="connsiteX3" fmla="*/ 6819900 w 6910194"/>
              <a:gd name="connsiteY3" fmla="*/ 6914934 h 7930934"/>
              <a:gd name="connsiteX4" fmla="*/ 5563994 w 6910194"/>
              <a:gd name="connsiteY4" fmla="*/ 6908800 h 7930934"/>
              <a:gd name="connsiteX5" fmla="*/ 1626994 w 6910194"/>
              <a:gd name="connsiteY5" fmla="*/ 6921500 h 7930934"/>
              <a:gd name="connsiteX6" fmla="*/ 0 w 6910194"/>
              <a:gd name="connsiteY6" fmla="*/ 7930934 h 7930934"/>
              <a:gd name="connsiteX7" fmla="*/ 4343400 w 6910194"/>
              <a:gd name="connsiteY7" fmla="*/ 3902313 h 7930934"/>
              <a:gd name="connsiteX8" fmla="*/ 6173594 w 6910194"/>
              <a:gd name="connsiteY8" fmla="*/ 76200 h 7930934"/>
              <a:gd name="connsiteX0" fmla="*/ 6019800 w 6756400"/>
              <a:gd name="connsiteY0" fmla="*/ 76200 h 6985000"/>
              <a:gd name="connsiteX1" fmla="*/ 6756400 w 6756400"/>
              <a:gd name="connsiteY1" fmla="*/ 0 h 6985000"/>
              <a:gd name="connsiteX2" fmla="*/ 6704206 w 6756400"/>
              <a:gd name="connsiteY2" fmla="*/ 4397613 h 6985000"/>
              <a:gd name="connsiteX3" fmla="*/ 6666106 w 6756400"/>
              <a:gd name="connsiteY3" fmla="*/ 6914934 h 6985000"/>
              <a:gd name="connsiteX4" fmla="*/ 5410200 w 6756400"/>
              <a:gd name="connsiteY4" fmla="*/ 6908800 h 6985000"/>
              <a:gd name="connsiteX5" fmla="*/ 1473200 w 6756400"/>
              <a:gd name="connsiteY5" fmla="*/ 6921500 h 6985000"/>
              <a:gd name="connsiteX6" fmla="*/ 0 w 6756400"/>
              <a:gd name="connsiteY6" fmla="*/ 6985000 h 6985000"/>
              <a:gd name="connsiteX7" fmla="*/ 4189606 w 6756400"/>
              <a:gd name="connsiteY7" fmla="*/ 3902313 h 6985000"/>
              <a:gd name="connsiteX8" fmla="*/ 6019800 w 6756400"/>
              <a:gd name="connsiteY8" fmla="*/ 76200 h 69850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4953000 w 6299200"/>
              <a:gd name="connsiteY4" fmla="*/ 69088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5054600 w 6299200"/>
              <a:gd name="connsiteY4" fmla="*/ 69088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5245100 w 6299200"/>
              <a:gd name="connsiteY4" fmla="*/ 69342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1016000 w 6299200"/>
              <a:gd name="connsiteY5" fmla="*/ 69215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76200 h 6953034"/>
              <a:gd name="connsiteX0" fmla="*/ 5562600 w 6299200"/>
              <a:gd name="connsiteY0" fmla="*/ 762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76200 h 6953034"/>
              <a:gd name="connsiteX0" fmla="*/ 5613400 w 6299200"/>
              <a:gd name="connsiteY0" fmla="*/ 127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613400 w 6299200"/>
              <a:gd name="connsiteY8" fmla="*/ 12700 h 6953034"/>
              <a:gd name="connsiteX0" fmla="*/ 5562600 w 6299200"/>
              <a:gd name="connsiteY0" fmla="*/ 45719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45719 h 695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9200" h="6953034">
                <a:moveTo>
                  <a:pt x="5562600" y="45719"/>
                </a:moveTo>
                <a:lnTo>
                  <a:pt x="6299200" y="0"/>
                </a:lnTo>
                <a:lnTo>
                  <a:pt x="6247006" y="4397613"/>
                </a:lnTo>
                <a:lnTo>
                  <a:pt x="6247006" y="6953034"/>
                </a:lnTo>
                <a:lnTo>
                  <a:pt x="5245100" y="6934200"/>
                </a:lnTo>
                <a:lnTo>
                  <a:pt x="825500" y="6946900"/>
                </a:lnTo>
                <a:lnTo>
                  <a:pt x="0" y="6946900"/>
                </a:lnTo>
                <a:lnTo>
                  <a:pt x="3732406" y="3902313"/>
                </a:lnTo>
                <a:lnTo>
                  <a:pt x="5562600" y="45719"/>
                </a:lnTo>
                <a:close/>
              </a:path>
            </a:pathLst>
          </a:custGeom>
          <a:gradFill flip="none" rotWithShape="1">
            <a:gsLst>
              <a:gs pos="5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AC4948-A7ED-43AE-9AE1-1034D401D0F5}"/>
              </a:ext>
            </a:extLst>
          </p:cNvPr>
          <p:cNvSpPr/>
          <p:nvPr userDrawn="1"/>
        </p:nvSpPr>
        <p:spPr>
          <a:xfrm>
            <a:off x="8433880" y="2996120"/>
            <a:ext cx="758757" cy="5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reeform 131">
            <a:extLst>
              <a:ext uri="{FF2B5EF4-FFF2-40B4-BE49-F238E27FC236}">
                <a16:creationId xmlns:a16="http://schemas.microsoft.com/office/drawing/2014/main" id="{E271C5CC-6FD4-43ED-B7ED-2988CB8AA1B6}"/>
              </a:ext>
            </a:extLst>
          </p:cNvPr>
          <p:cNvSpPr>
            <a:spLocks/>
          </p:cNvSpPr>
          <p:nvPr userDrawn="1"/>
        </p:nvSpPr>
        <p:spPr bwMode="auto">
          <a:xfrm>
            <a:off x="1534321" y="1250043"/>
            <a:ext cx="9618660" cy="6113975"/>
          </a:xfrm>
          <a:custGeom>
            <a:avLst/>
            <a:gdLst>
              <a:gd name="connsiteX0" fmla="*/ 9162777 w 9367131"/>
              <a:gd name="connsiteY0" fmla="*/ 0 h 5954094"/>
              <a:gd name="connsiteX1" fmla="*/ 9367131 w 9367131"/>
              <a:gd name="connsiteY1" fmla="*/ 482672 h 5954094"/>
              <a:gd name="connsiteX2" fmla="*/ 9171075 w 9367131"/>
              <a:gd name="connsiteY2" fmla="*/ 482672 h 5954094"/>
              <a:gd name="connsiteX3" fmla="*/ 8258220 w 9367131"/>
              <a:gd name="connsiteY3" fmla="*/ 2548006 h 5954094"/>
              <a:gd name="connsiteX4" fmla="*/ 4343320 w 9367131"/>
              <a:gd name="connsiteY4" fmla="*/ 5954094 h 5954094"/>
              <a:gd name="connsiteX5" fmla="*/ 0 w 9367131"/>
              <a:gd name="connsiteY5" fmla="*/ 5954094 h 5954094"/>
              <a:gd name="connsiteX6" fmla="*/ 7459473 w 9367131"/>
              <a:gd name="connsiteY6" fmla="*/ 2548006 h 5954094"/>
              <a:gd name="connsiteX7" fmla="*/ 7459472 w 9367131"/>
              <a:gd name="connsiteY7" fmla="*/ 2548006 h 5954094"/>
              <a:gd name="connsiteX8" fmla="*/ 8735395 w 9367131"/>
              <a:gd name="connsiteY8" fmla="*/ 500929 h 5954094"/>
              <a:gd name="connsiteX9" fmla="*/ 8535189 w 9367131"/>
              <a:gd name="connsiteY9" fmla="*/ 500929 h 5954094"/>
              <a:gd name="connsiteX10" fmla="*/ 9162777 w 9367131"/>
              <a:gd name="connsiteY10" fmla="*/ 0 h 595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67131" h="5954094">
                <a:moveTo>
                  <a:pt x="9162777" y="0"/>
                </a:moveTo>
                <a:lnTo>
                  <a:pt x="9367131" y="482672"/>
                </a:lnTo>
                <a:lnTo>
                  <a:pt x="9171075" y="482672"/>
                </a:lnTo>
                <a:lnTo>
                  <a:pt x="8258220" y="2548006"/>
                </a:lnTo>
                <a:lnTo>
                  <a:pt x="4343320" y="5954094"/>
                </a:lnTo>
                <a:lnTo>
                  <a:pt x="0" y="5954094"/>
                </a:lnTo>
                <a:lnTo>
                  <a:pt x="7459473" y="2548006"/>
                </a:lnTo>
                <a:lnTo>
                  <a:pt x="7459472" y="2548006"/>
                </a:lnTo>
                <a:lnTo>
                  <a:pt x="8735395" y="500929"/>
                </a:lnTo>
                <a:lnTo>
                  <a:pt x="8535189" y="500929"/>
                </a:lnTo>
                <a:lnTo>
                  <a:pt x="9162777" y="0"/>
                </a:lnTo>
                <a:close/>
              </a:path>
            </a:pathLst>
          </a:cu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450" b="1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96F624-DDCD-4056-84D4-FE5406A64CE8}"/>
              </a:ext>
            </a:extLst>
          </p:cNvPr>
          <p:cNvSpPr/>
          <p:nvPr userDrawn="1"/>
        </p:nvSpPr>
        <p:spPr>
          <a:xfrm>
            <a:off x="5982510" y="3988341"/>
            <a:ext cx="758757" cy="5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3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905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2A43EE-37ED-0EF7-321F-44564C1CAB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3566" y="392400"/>
            <a:ext cx="6073200" cy="60732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79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85FC0D-9464-4538-8E32-A864AF617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61" r:id="rId3"/>
    <p:sldLayoutId id="2147483650" r:id="rId4"/>
    <p:sldLayoutId id="2147483684" r:id="rId5"/>
    <p:sldLayoutId id="2147483688" r:id="rId6"/>
    <p:sldLayoutId id="2147483683" r:id="rId7"/>
    <p:sldLayoutId id="2147483675" r:id="rId8"/>
    <p:sldLayoutId id="2147483690" r:id="rId9"/>
    <p:sldLayoutId id="2147483689" r:id="rId10"/>
    <p:sldLayoutId id="2147483677" r:id="rId11"/>
    <p:sldLayoutId id="2147483692" r:id="rId12"/>
    <p:sldLayoutId id="2147483678" r:id="rId13"/>
    <p:sldLayoutId id="2147483693" r:id="rId14"/>
    <p:sldLayoutId id="2147483676" r:id="rId15"/>
    <p:sldLayoutId id="2147483674" r:id="rId16"/>
    <p:sldLayoutId id="2147483680" r:id="rId17"/>
    <p:sldLayoutId id="2147483694" r:id="rId18"/>
    <p:sldLayoutId id="2147483681" r:id="rId19"/>
    <p:sldLayoutId id="2147483682" r:id="rId20"/>
    <p:sldLayoutId id="214748367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1E0505-E303-D8ED-6CC0-D70EACE43B47}"/>
              </a:ext>
            </a:extLst>
          </p:cNvPr>
          <p:cNvSpPr txBox="1">
            <a:spLocks/>
          </p:cNvSpPr>
          <p:nvPr/>
        </p:nvSpPr>
        <p:spPr bwMode="gray">
          <a:xfrm>
            <a:off x="6239086" y="4793149"/>
            <a:ext cx="55953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Aft>
                <a:spcPct val="0"/>
              </a:spcAft>
              <a:buClr>
                <a:srgbClr val="009FE9"/>
              </a:buClr>
            </a:pPr>
            <a:r>
              <a:rPr lang="ru-RU" sz="220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rPr>
              <a:t>МАДОУ БАРДЫМСКИЙ ДЕТСКИЙ САД СП </a:t>
            </a:r>
            <a:r>
              <a:rPr lang="en-US" sz="220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rPr>
              <a:t>‘</a:t>
            </a:r>
            <a:r>
              <a:rPr lang="ru-RU" sz="220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rPr>
              <a:t>МАЛЫШОК</a:t>
            </a:r>
            <a:r>
              <a:rPr lang="en-US" sz="220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rPr>
              <a:t>’</a:t>
            </a:r>
            <a:endParaRPr lang="ru-RU" sz="2200" dirty="0">
              <a:solidFill>
                <a:schemeClr val="bg1"/>
              </a:solidFill>
              <a:latin typeface="Oswald Light" pitchFamily="2" charset="-52"/>
              <a:ea typeface="VTB Group Cond Book" panose="020B0506050504020204" pitchFamily="34" charset="77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C6D0FD3-48B3-84BD-B09D-B0CD8566E182}"/>
              </a:ext>
            </a:extLst>
          </p:cNvPr>
          <p:cNvGrpSpPr/>
          <p:nvPr/>
        </p:nvGrpSpPr>
        <p:grpSpPr>
          <a:xfrm>
            <a:off x="6239086" y="5329143"/>
            <a:ext cx="5079687" cy="510230"/>
            <a:chOff x="7579039" y="5329143"/>
            <a:chExt cx="5079687" cy="510230"/>
          </a:xfrm>
        </p:grpSpPr>
        <p:sp>
          <p:nvSpPr>
            <p:cNvPr id="7" name="Rounded Rectangle 17">
              <a:extLst>
                <a:ext uri="{FF2B5EF4-FFF2-40B4-BE49-F238E27FC236}">
                  <a16:creationId xmlns:a16="http://schemas.microsoft.com/office/drawing/2014/main" id="{6AB33A65-AF4F-1F56-FEAF-DC2BF6049A20}"/>
                </a:ext>
              </a:extLst>
            </p:cNvPr>
            <p:cNvSpPr/>
            <p:nvPr/>
          </p:nvSpPr>
          <p:spPr>
            <a:xfrm>
              <a:off x="7579039" y="5329143"/>
              <a:ext cx="3174328" cy="510230"/>
            </a:xfrm>
            <a:prstGeom prst="round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228600"/>
              <a:endParaRPr lang="ru-RU" sz="900" kern="0" dirty="0">
                <a:solidFill>
                  <a:srgbClr val="FFFFFF"/>
                </a:solidFill>
                <a:latin typeface="Oswald Light" pitchFamily="2" charset="-52"/>
              </a:endParaRPr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92A18EC-EEA5-80D5-6B0C-D5A11DAFF90E}"/>
                </a:ext>
              </a:extLst>
            </p:cNvPr>
            <p:cNvSpPr/>
            <p:nvPr/>
          </p:nvSpPr>
          <p:spPr>
            <a:xfrm>
              <a:off x="9875520" y="5329143"/>
              <a:ext cx="2103119" cy="510230"/>
            </a:xfrm>
            <a:prstGeom prst="round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228600"/>
              <a:endParaRPr lang="ru-RU" sz="900" kern="0" dirty="0">
                <a:solidFill>
                  <a:srgbClr val="FFFFFF"/>
                </a:solidFill>
                <a:latin typeface="Oswald Light" pitchFamily="2" charset="-5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5399D5-B759-F1E3-BA76-36685FD6CB5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720150" y="5461148"/>
              <a:ext cx="49385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fontAlgn="base">
                <a:spcAft>
                  <a:spcPct val="0"/>
                </a:spcAft>
                <a:buClr>
                  <a:srgbClr val="009FE9"/>
                </a:buClr>
              </a:pPr>
              <a:r>
                <a:rPr lang="ru-RU" sz="1600" dirty="0">
                  <a:solidFill>
                    <a:schemeClr val="bg1"/>
                  </a:solidFill>
                  <a:latin typeface="Oswald Light" pitchFamily="2" charset="-52"/>
                  <a:ea typeface="VTB Group Cond Book" panose="020B0506050504020204" pitchFamily="34" charset="77"/>
                </a:rPr>
                <a:t>Выполнила учитель логопед </a:t>
              </a:r>
              <a:r>
                <a:rPr lang="en-US" sz="1600" dirty="0">
                  <a:solidFill>
                    <a:schemeClr val="bg1"/>
                  </a:solidFill>
                  <a:latin typeface="Oswald Light" pitchFamily="2" charset="-52"/>
                  <a:ea typeface="VTB Group Cond Book" panose="020B0506050504020204" pitchFamily="34" charset="77"/>
                </a:rPr>
                <a:t>   </a:t>
              </a:r>
              <a:r>
                <a:rPr lang="ru-RU" sz="1600" dirty="0">
                  <a:solidFill>
                    <a:schemeClr val="bg1"/>
                  </a:solidFill>
                  <a:latin typeface="Oswald Light" pitchFamily="2" charset="-52"/>
                  <a:ea typeface="VTB Group Cond Book" panose="020B0506050504020204" pitchFamily="34" charset="77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Oswald Light" pitchFamily="2" charset="-52"/>
                  <a:ea typeface="VTB Group Cond Book" panose="020B0506050504020204" pitchFamily="34" charset="77"/>
                </a:rPr>
                <a:t>Халитова</a:t>
              </a:r>
              <a:r>
                <a:rPr lang="ru-RU" sz="1600" dirty="0">
                  <a:solidFill>
                    <a:schemeClr val="bg1"/>
                  </a:solidFill>
                  <a:latin typeface="Oswald Light" pitchFamily="2" charset="-52"/>
                  <a:ea typeface="VTB Group Cond Book" panose="020B0506050504020204" pitchFamily="34" charset="77"/>
                </a:rPr>
                <a:t> Лилия </a:t>
              </a:r>
              <a:r>
                <a:rPr lang="ru-RU" sz="1600" dirty="0" err="1">
                  <a:solidFill>
                    <a:schemeClr val="bg1"/>
                  </a:solidFill>
                  <a:latin typeface="Oswald Light" pitchFamily="2" charset="-52"/>
                  <a:ea typeface="VTB Group Cond Book" panose="020B0506050504020204" pitchFamily="34" charset="77"/>
                </a:rPr>
                <a:t>Рифовна</a:t>
              </a:r>
              <a:endParaRPr lang="ru-RU" sz="160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3236CCD-9B28-5CE5-3DDC-C40178E1D1A6}"/>
              </a:ext>
            </a:extLst>
          </p:cNvPr>
          <p:cNvSpPr txBox="1"/>
          <p:nvPr/>
        </p:nvSpPr>
        <p:spPr>
          <a:xfrm>
            <a:off x="6095999" y="1117834"/>
            <a:ext cx="6096001" cy="34778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Использование </a:t>
            </a:r>
            <a:r>
              <a:rPr lang="ru-RU" sz="4400" b="1" dirty="0" err="1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здоровьесберегающих</a:t>
            </a:r>
            <a:r>
              <a:rPr lang="ru-RU" sz="44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 технологий на логопедических занятиях</a:t>
            </a:r>
            <a:endParaRPr lang="en-US" sz="4400" b="1" dirty="0">
              <a:solidFill>
                <a:schemeClr val="bg1"/>
              </a:solidFill>
              <a:latin typeface="Oswald" pitchFamily="2" charset="-52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76BC50-8768-C0D0-58C0-1EAD00AD7C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12" t="-841" r="3746" b="18194"/>
          <a:stretch/>
        </p:blipFill>
        <p:spPr>
          <a:xfrm>
            <a:off x="-3362857" y="-927797"/>
            <a:ext cx="8713594" cy="8713594"/>
          </a:xfrm>
        </p:spPr>
      </p:pic>
    </p:spTree>
    <p:extLst>
      <p:ext uri="{BB962C8B-B14F-4D97-AF65-F5344CB8AC3E}">
        <p14:creationId xmlns:p14="http://schemas.microsoft.com/office/powerpoint/2010/main" val="699028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17759-8073-5F0A-5247-5369E255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Биоэнергопластика</a:t>
            </a:r>
            <a:r>
              <a:rPr lang="ru-RU" dirty="0"/>
              <a:t>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D374CB-7D09-EC35-7792-80016032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10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F80062-790A-8DEE-8B22-EC29B734C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84" y="1968094"/>
            <a:ext cx="2734286" cy="36457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FDFB0E-33F1-B262-F1F0-A0BACDB7A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4" y="1968093"/>
            <a:ext cx="2734286" cy="36457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E5EFA8-CBC4-D0E9-A253-AAA576779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20" y="1968093"/>
            <a:ext cx="2734286" cy="36457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220E19C-A6E8-F695-4DAC-19361ED5E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49" y="1968093"/>
            <a:ext cx="2734286" cy="36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77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E2C58-777B-B0CE-5333-6F7C2843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мелкой моторики рук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AB0695-2DEB-72D3-4B91-A257C5C7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11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E0D2F4-2161-5DB8-7F6D-25E98CEBA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22" y="1249992"/>
            <a:ext cx="1906416" cy="25418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57A3C9-541E-A699-80B9-A89FB7383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49" y="4017471"/>
            <a:ext cx="1945330" cy="25937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45D212-47EB-375A-9CAE-E0E2DEBDF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0" y="4017472"/>
            <a:ext cx="1906416" cy="25418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5581A0-9A51-2E38-1CE7-8D4BA3B75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0" y="1249992"/>
            <a:ext cx="1906416" cy="25418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F938F6-1ADB-AAC6-1756-489CD277F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91" y="4017469"/>
            <a:ext cx="1945332" cy="25937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052CE08-5FD9-F812-4962-80F9D83F80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06" y="1249989"/>
            <a:ext cx="1906417" cy="254188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09FDF4C-9C3E-9C8D-4628-37E7D931EC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08" y="4017473"/>
            <a:ext cx="1945329" cy="25937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CE90285-3805-67DF-C11D-62D162946F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64" y="1249992"/>
            <a:ext cx="1906416" cy="25418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618DDD8-FB7C-EA07-5DFD-2E76C5D769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249" y="1187295"/>
            <a:ext cx="1906416" cy="2541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F8B39D1-18D0-3579-DF34-58AD224890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33" y="4017469"/>
            <a:ext cx="1945332" cy="25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B4CFC-A937-11D7-E1C5-CD4A3503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</p:spPr>
        <p:txBody>
          <a:bodyPr/>
          <a:lstStyle/>
          <a:p>
            <a:r>
              <a:rPr lang="ru-RU" dirty="0"/>
              <a:t>Самомассаж и Су-Джок терапия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0831E1D-433F-AA6D-2863-8FAFAAF7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12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CA04F7-EE05-9DBD-5FD0-786524824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1" y="1331844"/>
            <a:ext cx="3507408" cy="26305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C995D6-7642-BD48-A29F-3ED3EF51A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81" y="1331844"/>
            <a:ext cx="3507408" cy="26305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4B5F3F-430B-7800-7A05-FD9671917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0" y="4106400"/>
            <a:ext cx="1972917" cy="26305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5EDFB2-57B0-1328-F4B2-6424D7372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068" y="4106400"/>
            <a:ext cx="1972917" cy="26305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28AF63-408E-FF86-C395-52651BCB8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03" y="1331844"/>
            <a:ext cx="3752638" cy="50035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6DF347-CF88-4D88-202E-511EA12BE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37" y="4106400"/>
            <a:ext cx="1972917" cy="26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99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AB960-1B9B-D1D8-28BB-90A0B7C0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Физкульминутки</a:t>
            </a:r>
            <a:r>
              <a:rPr lang="ru-RU" dirty="0"/>
              <a:t>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84DAB9-697C-0F0A-7843-C140E486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13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FD7F75-B196-C063-2A68-F706C74A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708" y="-1"/>
            <a:ext cx="4771292" cy="35784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5ACC65-ECF6-0E66-E5AA-558813544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708" y="3729071"/>
            <a:ext cx="2140592" cy="28541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28B182-8DB9-57B9-8D20-AA285C331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85" y="1475973"/>
            <a:ext cx="3436982" cy="45826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ED74E5-B4A9-5E1D-517D-EAFA7C56B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" y="1475971"/>
            <a:ext cx="3436982" cy="45826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EAEF03-A9B7-F910-4B63-156BBA141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04" y="3729071"/>
            <a:ext cx="1786503" cy="13398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BA4697-E125-1D44-6851-6E32C2F72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04" y="5243315"/>
            <a:ext cx="1786503" cy="13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51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9A451-3E54-32A0-10B6-1BEE49702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Кинезиология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EC085DF-CA64-11B2-E14E-BAB7051D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14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64D18-6071-06AD-6543-59007670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4" y="1235415"/>
            <a:ext cx="3591826" cy="26938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E6482C-AAC5-8A6E-08DE-182FF7638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26" y="1235415"/>
            <a:ext cx="3591825" cy="26938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70F31D-4BAB-2617-7048-09D94DF95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967" y="1235415"/>
            <a:ext cx="3591825" cy="26938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DD3332-C835-72B0-9603-D9846DE24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4" y="4052374"/>
            <a:ext cx="3591826" cy="26938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E9970C-8403-7451-1B69-B4EA26E91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965" y="4135655"/>
            <a:ext cx="1675850" cy="22344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01C2AA5-3F97-64D2-16D2-750395DD30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40" y="4140298"/>
            <a:ext cx="1675375" cy="22338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8EFE6C3-0790-7ACE-F936-82758F7876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25" y="4140299"/>
            <a:ext cx="3591825" cy="269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56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BBF5C-3AC4-BC5C-9F3C-4B8C31CB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Аурикулотерапия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016A823-2A29-3761-7A1A-005CBDC6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15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2238E7-C570-1F0F-6B3A-0CFBE473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9" y="1690829"/>
            <a:ext cx="2833490" cy="37779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FCD12F-1861-1F7D-9F5E-67CEA22AC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01" y="1690828"/>
            <a:ext cx="2833490" cy="37779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26FF5D-7471-5C17-E2A7-0B1C424CB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03" y="1690828"/>
            <a:ext cx="2833490" cy="37779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3C62DC-A653-8D82-F588-A7D5EB4726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104" y="1690828"/>
            <a:ext cx="2833490" cy="37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8C09E-6B80-99AE-4973-C0953DB76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Песочная терапия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1BDB126-4DBB-440E-4D9B-033D67153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16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5D45B1-BC67-DACA-9883-7B667E672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5" y="1573823"/>
            <a:ext cx="2782766" cy="37103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123EC7-BD4D-8D6C-6A91-7CEE329FF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37" y="1573823"/>
            <a:ext cx="2782766" cy="37103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787D9C-ECC3-0CE0-E96E-A3FF66679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920" y="1573822"/>
            <a:ext cx="2782766" cy="37103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F79C51-2362-066F-8C7F-8C64FF1BB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29" y="1573823"/>
            <a:ext cx="2782766" cy="371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89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A741F-F5D1-3EDA-D0A6-A4330F3C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Мнемотаблицы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D1D5BA-44A3-1100-8C4B-96EDBF92D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17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B52282-E3D5-2E24-149C-81C39D1CC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130" y="4442203"/>
            <a:ext cx="3109180" cy="23318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2AC34E-0711-3CFF-56F1-6EC9021B3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25" y="1320193"/>
            <a:ext cx="2268190" cy="30242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48CE6B-06FF-3729-9050-6D7756753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5" y="1320194"/>
            <a:ext cx="2268190" cy="30242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A59A3B-98C4-652B-2867-7A3C024CA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05" y="1320193"/>
            <a:ext cx="2268190" cy="30242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7D997A-FFEC-54CC-CFDF-3FC3EA792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69" y="561787"/>
            <a:ext cx="3732439" cy="27040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489000-D7D4-50B5-2635-0ACDBB54B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620" y="3429000"/>
            <a:ext cx="3605388" cy="270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79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21EA4-ACD9-CD96-95A3-4D4E1C62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 родителями и педагогами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EA2C7F4-CD9C-0F84-E614-401566FC8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18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55EBF0-452D-DD36-5EEE-7402E2F8C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9" y="1130798"/>
            <a:ext cx="3724290" cy="27932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4E6DCA-1CBF-C541-5269-6444CE820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61" y="4030415"/>
            <a:ext cx="3481754" cy="26113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626CE0-977A-CC29-1203-6FF263F61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33" y="4030415"/>
            <a:ext cx="3481754" cy="26113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2623710-8E4B-3C3C-4AEE-5B4E436A0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059" y="1093043"/>
            <a:ext cx="3724289" cy="279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46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75F919-D027-EACD-BFD6-9717E245E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Литература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7FBAA7C-9DDF-7682-7C9F-403B87AF6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19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4A3715-B642-7950-E6C5-9F3AD5F02D3E}"/>
              </a:ext>
            </a:extLst>
          </p:cNvPr>
          <p:cNvSpPr txBox="1"/>
          <p:nvPr/>
        </p:nvSpPr>
        <p:spPr>
          <a:xfrm>
            <a:off x="694592" y="1024400"/>
            <a:ext cx="3947748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spcBef>
                <a:spcPts val="1000"/>
              </a:spcBef>
              <a:spcAft>
                <a:spcPts val="1000"/>
              </a:spcAft>
              <a:buClr>
                <a:srgbClr val="00AAFF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1. Буденная Т.В. «Логопедическая гимнастика». – СПб., 2003. </a:t>
            </a:r>
            <a:b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2. </a:t>
            </a:r>
            <a:r>
              <a:rPr lang="ru-RU" sz="2000" dirty="0" err="1">
                <a:solidFill>
                  <a:srgbClr val="211E1E"/>
                </a:solidFill>
                <a:cs typeface="Times New Roman" panose="02020603050405020304" pitchFamily="18" charset="0"/>
              </a:rPr>
              <a:t>Гаврючина</a:t>
            </a: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 Л.В. «Здоровьесберегающие технологии в ДОУ». – М.: ТЦ Сфера, 2006 </a:t>
            </a:r>
            <a:b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solidFill>
                  <a:srgbClr val="211E1E"/>
                </a:solidFill>
                <a:cs typeface="Times New Roman" panose="02020603050405020304" pitchFamily="18" charset="0"/>
              </a:rPr>
              <a:t>Гомзяк</a:t>
            </a: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 О.С. «Комплексный подход к преодолению ОНР у дошкольников». – М., 2009 </a:t>
            </a:r>
            <a:b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4. Кузнецова С.В., Е.В. Котова, Т.А. Романова «Система работы с узкими специалистами ДОУ». – М.: ТЦ Сфера, 2008г. </a:t>
            </a:r>
            <a:b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5. </a:t>
            </a:r>
            <a:r>
              <a:rPr lang="ru-RU" sz="2000" dirty="0" err="1">
                <a:solidFill>
                  <a:srgbClr val="211E1E"/>
                </a:solidFill>
                <a:cs typeface="Times New Roman" panose="02020603050405020304" pitchFamily="18" charset="0"/>
              </a:rPr>
              <a:t>Картушина</a:t>
            </a: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 М.Ю. «</a:t>
            </a:r>
            <a:r>
              <a:rPr lang="ru-RU" sz="2000" dirty="0" err="1">
                <a:solidFill>
                  <a:srgbClr val="211E1E"/>
                </a:solidFill>
                <a:cs typeface="Times New Roman" panose="02020603050405020304" pitchFamily="18" charset="0"/>
              </a:rPr>
              <a:t>Логоритмические</a:t>
            </a: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 занятия в детском саду». - М., 2004. </a:t>
            </a:r>
            <a:b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6. </a:t>
            </a:r>
            <a:r>
              <a:rPr lang="ru-RU" sz="2000" dirty="0" err="1">
                <a:solidFill>
                  <a:srgbClr val="211E1E"/>
                </a:solidFill>
                <a:cs typeface="Times New Roman" panose="02020603050405020304" pitchFamily="18" charset="0"/>
              </a:rPr>
              <a:t>Мальгавко</a:t>
            </a: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 Н.В. «Здоровьесберегающие технологии в работе с детьми с ОНР» – Журнал «Логопед», 2012- №1. </a:t>
            </a:r>
            <a:b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</a:br>
            <a:endParaRPr lang="ru-RU" sz="2000" dirty="0">
              <a:solidFill>
                <a:srgbClr val="211E1E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7DA046-F5EA-0C4F-CF0A-DBAB577D3918}"/>
              </a:ext>
            </a:extLst>
          </p:cNvPr>
          <p:cNvSpPr txBox="1"/>
          <p:nvPr/>
        </p:nvSpPr>
        <p:spPr>
          <a:xfrm>
            <a:off x="5961186" y="1024400"/>
            <a:ext cx="473026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spcBef>
                <a:spcPts val="1000"/>
              </a:spcBef>
              <a:spcAft>
                <a:spcPts val="1000"/>
              </a:spcAft>
              <a:buClr>
                <a:srgbClr val="00AAFF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7. </a:t>
            </a:r>
            <a:r>
              <a:rPr lang="ru-RU" sz="2000" dirty="0" err="1">
                <a:solidFill>
                  <a:srgbClr val="211E1E"/>
                </a:solidFill>
                <a:cs typeface="Times New Roman" panose="02020603050405020304" pitchFamily="18" charset="0"/>
              </a:rPr>
              <a:t>Нищева</a:t>
            </a: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 Н. В. «Система коррекционной работы в логопедической группе для детей с общим недоразвитием речи». – СПб., 2003 </a:t>
            </a:r>
            <a:b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8. </a:t>
            </a:r>
            <a:r>
              <a:rPr lang="ru-RU" sz="2000" dirty="0" err="1">
                <a:solidFill>
                  <a:srgbClr val="211E1E"/>
                </a:solidFill>
                <a:cs typeface="Times New Roman" panose="02020603050405020304" pitchFamily="18" charset="0"/>
              </a:rPr>
              <a:t>Пожиленко</a:t>
            </a: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 Е.А. «Артикуляционная гимнастика. Методические рекомендации по развитию моторики, дыхания и голоса у детей дошкольного возраста». – СПб., КАРО, 2007. </a:t>
            </a:r>
            <a:b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9. Панфёрова И.В. «Здоровьесберегающие технологии в логопедической практике». – Журнал «Логопед», 2011 - №2. </a:t>
            </a:r>
            <a:b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10. Панферова И.В., Л.Н. Филиппова «Преемственность в работе логопеда и других специалистов» Журнал «Логопед», 2007- №4. </a:t>
            </a:r>
            <a:b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11. Степанова О.А. «Организация логопедической работы в дошкольном образовательном учреждении </a:t>
            </a:r>
            <a:b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11E1E"/>
                </a:solidFill>
                <a:cs typeface="Times New Roman" panose="02020603050405020304" pitchFamily="18" charset="0"/>
              </a:rPr>
              <a:t>«Свидетельство о публикации в СМИ» Серия А № 0004966</a:t>
            </a:r>
          </a:p>
        </p:txBody>
      </p:sp>
    </p:spTree>
    <p:extLst>
      <p:ext uri="{BB962C8B-B14F-4D97-AF65-F5344CB8AC3E}">
        <p14:creationId xmlns:p14="http://schemas.microsoft.com/office/powerpoint/2010/main" val="23299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57130"/>
          </a:xfrm>
        </p:spPr>
        <p:txBody>
          <a:bodyPr/>
          <a:lstStyle/>
          <a:p>
            <a:r>
              <a:rPr lang="ru-RU" sz="4800" b="1" dirty="0"/>
              <a:t>Обо мне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2</a:t>
            </a:fld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A12B218-DEAD-EF49-6D9C-1389C59E2851}"/>
              </a:ext>
            </a:extLst>
          </p:cNvPr>
          <p:cNvSpPr txBox="1">
            <a:spLocks/>
          </p:cNvSpPr>
          <p:nvPr/>
        </p:nvSpPr>
        <p:spPr>
          <a:xfrm>
            <a:off x="437479" y="1671629"/>
            <a:ext cx="2599019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211E1E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Я, работаю в МАДОУ СП «Малышок»</a:t>
            </a:r>
            <a:r>
              <a:rPr lang="ru-RU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Бардымского </a:t>
            </a: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округа</a:t>
            </a:r>
            <a:r>
              <a:rPr lang="ru-RU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1E1E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 должности – логопеда </a:t>
            </a:r>
            <a:r>
              <a:rPr lang="ru-RU" sz="2000" dirty="0">
                <a:solidFill>
                  <a:srgbClr val="211E1E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и учителя с </a:t>
            </a:r>
            <a:r>
              <a:rPr lang="ru-RU" sz="2000" dirty="0">
                <a:solidFill>
                  <a:srgbClr val="211E1E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тех пор активно применяю </a:t>
            </a:r>
            <a:r>
              <a:rPr lang="ru-RU" sz="2000" dirty="0" err="1">
                <a:solidFill>
                  <a:srgbClr val="211E1E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000" dirty="0">
                <a:solidFill>
                  <a:srgbClr val="211E1E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технологии и довольна результатом коррекционной работы.</a:t>
            </a:r>
            <a:endParaRPr lang="ru-RU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985C2F07-F090-5978-9379-9216AA04DD2A}"/>
              </a:ext>
            </a:extLst>
          </p:cNvPr>
          <p:cNvSpPr txBox="1">
            <a:spLocks/>
          </p:cNvSpPr>
          <p:nvPr/>
        </p:nvSpPr>
        <p:spPr>
          <a:xfrm>
            <a:off x="4085469" y="1671628"/>
            <a:ext cx="2599019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Aft>
                <a:spcPts val="805"/>
              </a:spcAft>
            </a:pPr>
            <a:r>
              <a:rPr lang="ru-RU" sz="2000" dirty="0">
                <a:solidFill>
                  <a:srgbClr val="211E1E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Занимаюсь с детьми с различной речевой патологией. С каждым годом увеличивается количество детей с тяжёлыми нарушениями речи, дизартрией, моторной, сенсорной алалией, заиканием.</a:t>
            </a:r>
            <a:endParaRPr lang="ru-RU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CDA49E1B-2A57-4747-A838-F874EFC673DC}"/>
              </a:ext>
            </a:extLst>
          </p:cNvPr>
          <p:cNvSpPr txBox="1">
            <a:spLocks/>
          </p:cNvSpPr>
          <p:nvPr/>
        </p:nvSpPr>
        <p:spPr>
          <a:xfrm>
            <a:off x="7733459" y="1671628"/>
            <a:ext cx="4021062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Aft>
                <a:spcPts val="805"/>
              </a:spcAft>
            </a:pPr>
            <a:r>
              <a:rPr lang="ru-RU" sz="2000" dirty="0">
                <a:solidFill>
                  <a:srgbClr val="211E1E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 последние годы выявилась устойчивая тенденция к существенному снижению показателей здоровья и темпов развития детей дошкольного возраста, что обусловлено ухудшением социально-экономических и экологических условий. В связи с этим в настоящее время все более востребованными становятся такие педагогические технологии, которые помимо педагогического эффекта предполагают сбережение здоровья детей.</a:t>
            </a:r>
            <a:endParaRPr lang="ru-RU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31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4C234-762D-F88A-21F8-BF116A367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38" y="2773436"/>
            <a:ext cx="11187125" cy="1311128"/>
          </a:xfrm>
        </p:spPr>
        <p:txBody>
          <a:bodyPr/>
          <a:lstStyle/>
          <a:p>
            <a:r>
              <a:rPr lang="ru-RU" sz="8800" dirty="0"/>
              <a:t>СПАСИБО ЗА ВНИМАНИЕ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8501F14-8C73-EB61-7133-C7543B9F0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636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829" y="7189295"/>
            <a:ext cx="10515600" cy="757130"/>
          </a:xfrm>
        </p:spPr>
        <p:txBody>
          <a:bodyPr/>
          <a:lstStyle/>
          <a:p>
            <a:endParaRPr lang="ru-RU" sz="4800" b="1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3</a:t>
            </a:fld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A12B218-DEAD-EF49-6D9C-1389C59E2851}"/>
              </a:ext>
            </a:extLst>
          </p:cNvPr>
          <p:cNvSpPr txBox="1">
            <a:spLocks/>
          </p:cNvSpPr>
          <p:nvPr/>
        </p:nvSpPr>
        <p:spPr>
          <a:xfrm>
            <a:off x="612679" y="543595"/>
            <a:ext cx="10966642" cy="57708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Aft>
                <a:spcPts val="805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 технологии – неотъемлемая часть логопедической коррекционной работы, так как дети, имеющие речевую патологию, – это дети с низкой работоспособностью, повышенной утомляемостью, с несформированной произвольностью психических процессов и часто болеющие. Некоторые имеют хронические заболевания. Также у большинства детей имеются проблемы с развитием общей и мелкой моторики, нарушение дыхания (поверхностное, ключичное). Среди воспитанников встречаются гиперактивные или, наоборот, пассивные дети, что обусловлено слабостью нервной системы. Соответственно возникает необходимость проведения комплексной </a:t>
            </a:r>
            <a:r>
              <a:rPr lang="ru-RU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оздоровительнокоррекционной</a:t>
            </a:r>
            <a:r>
              <a:rPr lang="ru-RU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работы с данными детьми. Поэтому в течении всего учебного года в свою работу включаю </a:t>
            </a:r>
            <a:r>
              <a:rPr lang="ru-RU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технологии, которые позволяют мне работать так, чтобы не наносить ущерба здоровью воспитанников, а помогают оптимизировать процесс коррекции речи детей и способствуют оздоровлению и укреплению всего организма ребенка.</a:t>
            </a:r>
            <a:endParaRPr lang="ru-RU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Во время занятий стараюсь создать образовательную среду </a:t>
            </a:r>
            <a:r>
              <a:rPr lang="ru-RU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здоровьеукрепляющей</a:t>
            </a:r>
            <a:r>
              <a:rPr lang="ru-RU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При планировании работы учитываю индивидуальные особенности детей, статус их здоровья (группу здоровья, функциональное состояние,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самототип</a:t>
            </a:r>
            <a:r>
              <a:rPr lang="ru-RU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). В ходе непосредственно образовательной деятельности меняю виды деятельности.</a:t>
            </a:r>
            <a:endParaRPr lang="ru-RU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985C2F07-F090-5978-9379-9216AA04DD2A}"/>
              </a:ext>
            </a:extLst>
          </p:cNvPr>
          <p:cNvSpPr txBox="1">
            <a:spLocks/>
          </p:cNvSpPr>
          <p:nvPr/>
        </p:nvSpPr>
        <p:spPr>
          <a:xfrm>
            <a:off x="4085469" y="1671628"/>
            <a:ext cx="259901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Aft>
                <a:spcPts val="805"/>
              </a:spcAft>
              <a:buNone/>
            </a:pPr>
            <a:endParaRPr lang="ru-RU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CDA49E1B-2A57-4747-A838-F874EFC673DC}"/>
              </a:ext>
            </a:extLst>
          </p:cNvPr>
          <p:cNvSpPr txBox="1">
            <a:spLocks/>
          </p:cNvSpPr>
          <p:nvPr/>
        </p:nvSpPr>
        <p:spPr>
          <a:xfrm>
            <a:off x="7733459" y="1671628"/>
            <a:ext cx="402106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Aft>
                <a:spcPts val="805"/>
              </a:spcAft>
              <a:buNone/>
            </a:pPr>
            <a:endParaRPr lang="ru-RU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36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171" y="322669"/>
            <a:ext cx="1903658" cy="923330"/>
          </a:xfrm>
        </p:spPr>
        <p:txBody>
          <a:bodyPr/>
          <a:lstStyle/>
          <a:p>
            <a:r>
              <a:rPr lang="ru-RU" sz="6000" b="1" dirty="0"/>
              <a:t>Цель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4</a:t>
            </a:fld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A12B218-DEAD-EF49-6D9C-1389C59E2851}"/>
              </a:ext>
            </a:extLst>
          </p:cNvPr>
          <p:cNvSpPr txBox="1">
            <a:spLocks/>
          </p:cNvSpPr>
          <p:nvPr/>
        </p:nvSpPr>
        <p:spPr>
          <a:xfrm>
            <a:off x="437479" y="2074783"/>
            <a:ext cx="11406518" cy="270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Aft>
                <a:spcPts val="1000"/>
              </a:spcAft>
              <a:buNone/>
            </a:pPr>
            <a:r>
              <a:rPr lang="ru-RU" sz="4400" dirty="0">
                <a:solidFill>
                  <a:srgbClr val="211E1E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400" dirty="0">
                <a:solidFill>
                  <a:srgbClr val="211E1E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ыявить эффективные способы использования </a:t>
            </a:r>
            <a:r>
              <a:rPr lang="ru-RU" sz="4400" dirty="0" err="1">
                <a:solidFill>
                  <a:srgbClr val="211E1E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4400" dirty="0">
                <a:solidFill>
                  <a:srgbClr val="211E1E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технологий, оптимизировать процесс коррекции речи </a:t>
            </a:r>
            <a:r>
              <a:rPr lang="ru-RU" sz="4400" dirty="0">
                <a:solidFill>
                  <a:srgbClr val="211E1E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400" dirty="0">
                <a:solidFill>
                  <a:srgbClr val="211E1E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поддержания</a:t>
            </a:r>
            <a:r>
              <a:rPr lang="en-US" sz="4400" dirty="0">
                <a:solidFill>
                  <a:srgbClr val="211E1E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>
                <a:solidFill>
                  <a:srgbClr val="211E1E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обогащения здоровья детей.</a:t>
            </a:r>
            <a:r>
              <a:rPr lang="ru-RU" sz="4400" b="1" dirty="0">
                <a:solidFill>
                  <a:srgbClr val="211E1E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985C2F07-F090-5978-9379-9216AA04DD2A}"/>
              </a:ext>
            </a:extLst>
          </p:cNvPr>
          <p:cNvSpPr txBox="1">
            <a:spLocks/>
          </p:cNvSpPr>
          <p:nvPr/>
        </p:nvSpPr>
        <p:spPr>
          <a:xfrm>
            <a:off x="4085469" y="1671628"/>
            <a:ext cx="259901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Aft>
                <a:spcPts val="805"/>
              </a:spcAft>
            </a:pPr>
            <a:endParaRPr lang="ru-RU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CDA49E1B-2A57-4747-A838-F874EFC673DC}"/>
              </a:ext>
            </a:extLst>
          </p:cNvPr>
          <p:cNvSpPr txBox="1">
            <a:spLocks/>
          </p:cNvSpPr>
          <p:nvPr/>
        </p:nvSpPr>
        <p:spPr>
          <a:xfrm>
            <a:off x="7733459" y="1671628"/>
            <a:ext cx="402106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Aft>
                <a:spcPts val="805"/>
              </a:spcAft>
              <a:buNone/>
            </a:pPr>
            <a:endParaRPr lang="ru-RU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504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89">
            <a:extLst>
              <a:ext uri="{FF2B5EF4-FFF2-40B4-BE49-F238E27FC236}">
                <a16:creationId xmlns:a16="http://schemas.microsoft.com/office/drawing/2014/main" id="{D9D26434-EA57-B947-A355-DD9C43A9BF65}"/>
              </a:ext>
            </a:extLst>
          </p:cNvPr>
          <p:cNvSpPr/>
          <p:nvPr/>
        </p:nvSpPr>
        <p:spPr>
          <a:xfrm>
            <a:off x="874000" y="1425785"/>
            <a:ext cx="1650752" cy="3015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998" b="1" dirty="0">
                <a:solidFill>
                  <a:schemeClr val="accent1"/>
                </a:solidFill>
                <a:latin typeface="+mj-lt"/>
                <a:ea typeface="VTB Group Cond Demi Bold" panose="020B0506050504020204" pitchFamily="34" charset="77"/>
              </a:rPr>
              <a:t>1</a:t>
            </a:r>
            <a:endParaRPr lang="ru-RU" sz="18998" b="1" dirty="0">
              <a:solidFill>
                <a:schemeClr val="accent1"/>
              </a:solidFill>
              <a:latin typeface="+mj-lt"/>
              <a:ea typeface="VTB Group Cond Demi Bold" panose="020B0506050504020204" pitchFamily="34" charset="77"/>
            </a:endParaRPr>
          </a:p>
        </p:txBody>
      </p:sp>
      <p:sp>
        <p:nvSpPr>
          <p:cNvPr id="26" name="Прямоугольник 89">
            <a:extLst>
              <a:ext uri="{FF2B5EF4-FFF2-40B4-BE49-F238E27FC236}">
                <a16:creationId xmlns:a16="http://schemas.microsoft.com/office/drawing/2014/main" id="{1321A889-6000-D44C-81CF-DF77430B04A8}"/>
              </a:ext>
            </a:extLst>
          </p:cNvPr>
          <p:cNvSpPr/>
          <p:nvPr/>
        </p:nvSpPr>
        <p:spPr>
          <a:xfrm>
            <a:off x="4053506" y="1425785"/>
            <a:ext cx="1650752" cy="3015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998" b="1" dirty="0">
                <a:solidFill>
                  <a:schemeClr val="accent1"/>
                </a:solidFill>
                <a:latin typeface="+mj-lt"/>
                <a:ea typeface="VTB Group Cond Demi Bold" panose="020B0506050504020204" pitchFamily="34" charset="77"/>
              </a:rPr>
              <a:t>2</a:t>
            </a:r>
          </a:p>
        </p:txBody>
      </p:sp>
      <p:sp>
        <p:nvSpPr>
          <p:cNvPr id="27" name="Прямоугольник 89">
            <a:extLst>
              <a:ext uri="{FF2B5EF4-FFF2-40B4-BE49-F238E27FC236}">
                <a16:creationId xmlns:a16="http://schemas.microsoft.com/office/drawing/2014/main" id="{B53E7CAC-8E76-0D41-A6D5-D12B7497D66C}"/>
              </a:ext>
            </a:extLst>
          </p:cNvPr>
          <p:cNvSpPr/>
          <p:nvPr/>
        </p:nvSpPr>
        <p:spPr>
          <a:xfrm>
            <a:off x="6764626" y="1425785"/>
            <a:ext cx="1650752" cy="3015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998" b="1" dirty="0">
                <a:solidFill>
                  <a:schemeClr val="accent1"/>
                </a:solidFill>
                <a:latin typeface="+mj-lt"/>
                <a:ea typeface="VTB Group Cond Demi Bold" panose="020B0506050504020204" pitchFamily="34" charset="77"/>
              </a:rPr>
              <a:t>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4C3ACB-0164-7845-ADE5-96D3BEC8B2A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Задачи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C2DFD1A4-A2BA-4131-9143-9C232E6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73AE3C4-C2A6-4DCD-9963-3D7F259FD580}" type="slidenum">
              <a:rPr lang="ru-RU" smtClean="0"/>
              <a:t>5</a:t>
            </a:fld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8C78E8-FA72-3645-A91E-C516548C12F3}"/>
              </a:ext>
            </a:extLst>
          </p:cNvPr>
          <p:cNvSpPr txBox="1"/>
          <p:nvPr/>
        </p:nvSpPr>
        <p:spPr>
          <a:xfrm>
            <a:off x="-87944" y="4197516"/>
            <a:ext cx="357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kern="1200" dirty="0">
                <a:solidFill>
                  <a:srgbClr val="211E1E"/>
                </a:solidFill>
                <a:effectLst/>
                <a:latin typeface="Oswald Light" panose="020F0302020204030204" pitchFamily="34" charset="0"/>
                <a:ea typeface="+mn-ea"/>
                <a:cs typeface="+mn-cs"/>
              </a:rPr>
              <a:t>Выявить, обобщить и распространить педагогический опыт для педагогов ДОУ </a:t>
            </a:r>
            <a:endParaRPr lang="ru-RU" sz="2000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B3C1B3-F652-4A42-B12A-A61A8AD117F9}"/>
              </a:ext>
            </a:extLst>
          </p:cNvPr>
          <p:cNvSpPr txBox="1"/>
          <p:nvPr/>
        </p:nvSpPr>
        <p:spPr>
          <a:xfrm>
            <a:off x="3387009" y="4197516"/>
            <a:ext cx="2983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000" dirty="0">
                <a:solidFill>
                  <a:srgbClr val="211E1E"/>
                </a:solidFill>
                <a:effectLst/>
                <a:ea typeface="Times New Roman" panose="02020603050405020304" pitchFamily="18" charset="0"/>
              </a:rPr>
              <a:t>Совершенствовать мелкую моторику и зрительно – пространственный гнозис</a:t>
            </a:r>
            <a:r>
              <a:rPr lang="ru-RU" sz="2000" dirty="0">
                <a:effectLst/>
              </a:rPr>
              <a:t> 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id="{A5459FF9-5852-4461-8485-C62B3F117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3CE1D5-8745-C6A9-5B1B-250F4D78C007}"/>
              </a:ext>
            </a:extLst>
          </p:cNvPr>
          <p:cNvSpPr txBox="1"/>
          <p:nvPr/>
        </p:nvSpPr>
        <p:spPr>
          <a:xfrm>
            <a:off x="6218313" y="4256936"/>
            <a:ext cx="274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1800" dirty="0">
                <a:solidFill>
                  <a:srgbClr val="211E1E"/>
                </a:solidFill>
                <a:effectLst/>
                <a:ea typeface="Times New Roman" panose="02020603050405020304" pitchFamily="18" charset="0"/>
              </a:rPr>
              <a:t>Повысить резервы дыхательной системы</a:t>
            </a:r>
            <a:endParaRPr lang="en-US" sz="1800" dirty="0">
              <a:ea typeface="VTB Group Cond Book" panose="020B0506050504020204" pitchFamily="34" charset="77"/>
            </a:endParaRPr>
          </a:p>
        </p:txBody>
      </p:sp>
      <p:sp>
        <p:nvSpPr>
          <p:cNvPr id="5" name="Прямоугольник 89">
            <a:extLst>
              <a:ext uri="{FF2B5EF4-FFF2-40B4-BE49-F238E27FC236}">
                <a16:creationId xmlns:a16="http://schemas.microsoft.com/office/drawing/2014/main" id="{44F86AA0-5236-0973-91CC-43F4D1A2C405}"/>
              </a:ext>
            </a:extLst>
          </p:cNvPr>
          <p:cNvSpPr/>
          <p:nvPr/>
        </p:nvSpPr>
        <p:spPr>
          <a:xfrm>
            <a:off x="9695032" y="1425785"/>
            <a:ext cx="1650752" cy="3015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998" b="1" dirty="0">
                <a:solidFill>
                  <a:schemeClr val="accent1"/>
                </a:solidFill>
                <a:latin typeface="+mj-lt"/>
                <a:ea typeface="VTB Group Cond Demi Bold" panose="020B0506050504020204" pitchFamily="34" charset="77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B3420-B1F6-2400-4A5F-26F36E02DBF2}"/>
              </a:ext>
            </a:extLst>
          </p:cNvPr>
          <p:cNvSpPr txBox="1"/>
          <p:nvPr/>
        </p:nvSpPr>
        <p:spPr>
          <a:xfrm>
            <a:off x="8733088" y="4197516"/>
            <a:ext cx="3574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000" dirty="0">
                <a:solidFill>
                  <a:srgbClr val="211E1E"/>
                </a:solidFill>
                <a:effectLst/>
                <a:ea typeface="Times New Roman" panose="02020603050405020304" pitchFamily="18" charset="0"/>
              </a:rPr>
              <a:t>Привлечь родителей к решению проблемы по формированию здорового образа жизни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7566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F1F37-91F4-688C-3847-CDBF44603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Артикуляционная гимнастика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FC1F27B-FFE3-6E71-5A3C-A0F3776BB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6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4E3587-BC32-6119-B7E9-DB47F8D96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8" y="1633450"/>
            <a:ext cx="2693323" cy="35910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AE445C-5A96-0BAF-17D2-0F60F5958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58" y="1633450"/>
            <a:ext cx="2693323" cy="35910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A7DA4E-AA91-7B88-E243-91DECEE3C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18" y="1633450"/>
            <a:ext cx="2693323" cy="35910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5DA6E3-7CDC-D1A2-134D-881CDC257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778" y="1633449"/>
            <a:ext cx="2693324" cy="359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06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F4776-2DCA-092C-C5ED-99F422AE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Дыхательная гимнастика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C77DAF9-3F9A-61C6-1D7C-199A0009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7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9D4F48-C91D-E71B-E50F-86B0137B8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" y="1475508"/>
            <a:ext cx="3033108" cy="40441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94AD2C-66AE-62F4-B321-75C320D5E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06" y="1475509"/>
            <a:ext cx="3033107" cy="40441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542075-6F47-23BA-94E6-85773CE30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83" y="1475509"/>
            <a:ext cx="5392189" cy="4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24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BA3B7-0EE0-12AB-4945-1EEF93A6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Гимнастика для глаз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6F7B9C9-0F43-006B-8244-80CF2291F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8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FA4980-47B7-E92D-37F2-48F9EE044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750" y="1629529"/>
            <a:ext cx="5205040" cy="48667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29F5FC-B744-534E-E39E-A839CE161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0" y="1372241"/>
            <a:ext cx="6108609" cy="47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5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172520-F2BC-887D-4D71-45B893B4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Гимнастика для глаз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5B05AD-46B4-4FE2-D629-10645485F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9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E0F18A-52ED-E252-735D-9C08095EF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87" y="1771288"/>
            <a:ext cx="2923494" cy="38979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B2B5F0-4C81-FDFA-F985-67D27AE98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" y="1771288"/>
            <a:ext cx="2923495" cy="38979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093E2C-181B-519F-B108-23C7C0937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39" y="1771287"/>
            <a:ext cx="2923494" cy="38979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1389E9-4687-F940-9BC2-5F9D4E30F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92" y="1771286"/>
            <a:ext cx="2923493" cy="389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25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IT Pitch de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1E8"/>
      </a:accent1>
      <a:accent2>
        <a:srgbClr val="367CFF"/>
      </a:accent2>
      <a:accent3>
        <a:srgbClr val="00369B"/>
      </a:accent3>
      <a:accent4>
        <a:srgbClr val="FA358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4">
      <a:majorFont>
        <a:latin typeface="Oswald"/>
        <a:ea typeface=""/>
        <a:cs typeface=""/>
      </a:majorFont>
      <a:minorFont>
        <a:latin typeface="Oswald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1771</TotalTime>
  <Words>695</Words>
  <Application>Microsoft Macintosh PowerPoint</Application>
  <PresentationFormat>Широкоэкранный</PresentationFormat>
  <Paragraphs>58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Calibri</vt:lpstr>
      <vt:lpstr>Oswald Light</vt:lpstr>
      <vt:lpstr>Oswald</vt:lpstr>
      <vt:lpstr>Arial</vt:lpstr>
      <vt:lpstr>Тема Office</vt:lpstr>
      <vt:lpstr>Презентация PowerPoint</vt:lpstr>
      <vt:lpstr>Обо мне </vt:lpstr>
      <vt:lpstr>Презентация PowerPoint</vt:lpstr>
      <vt:lpstr>Цель</vt:lpstr>
      <vt:lpstr>Задачи</vt:lpstr>
      <vt:lpstr>Артикуляционная гимнастика </vt:lpstr>
      <vt:lpstr>Дыхательная гимнастика </vt:lpstr>
      <vt:lpstr>Гимнастика для глаз </vt:lpstr>
      <vt:lpstr>Гимнастика для глаз</vt:lpstr>
      <vt:lpstr>Биоэнергопластика </vt:lpstr>
      <vt:lpstr>Развитие мелкой моторики рук </vt:lpstr>
      <vt:lpstr>Самомассаж и Су-Джок терапия</vt:lpstr>
      <vt:lpstr>Физкульминутки </vt:lpstr>
      <vt:lpstr>Кинезиология</vt:lpstr>
      <vt:lpstr>Аурикулотерапия</vt:lpstr>
      <vt:lpstr>Песочная терапия </vt:lpstr>
      <vt:lpstr>Мнемотаблицы</vt:lpstr>
      <vt:lpstr>Работа с родителями и педагогами </vt:lpstr>
      <vt:lpstr>Литература 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Ким Воронин</dc:creator>
  <cp:lastModifiedBy>Азамат Халитов</cp:lastModifiedBy>
  <cp:revision>84</cp:revision>
  <dcterms:created xsi:type="dcterms:W3CDTF">2021-03-13T09:42:31Z</dcterms:created>
  <dcterms:modified xsi:type="dcterms:W3CDTF">2024-04-23T15:39:50Z</dcterms:modified>
</cp:coreProperties>
</file>