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60" r:id="rId4"/>
    <p:sldId id="264" r:id="rId5"/>
    <p:sldId id="257" r:id="rId6"/>
    <p:sldId id="261" r:id="rId7"/>
    <p:sldId id="262" r:id="rId8"/>
    <p:sldId id="263" r:id="rId9"/>
    <p:sldId id="277" r:id="rId10"/>
    <p:sldId id="270" r:id="rId11"/>
    <p:sldId id="276" r:id="rId12"/>
    <p:sldId id="269" r:id="rId13"/>
    <p:sldId id="271" r:id="rId14"/>
    <p:sldId id="274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84" autoAdjust="0"/>
  </p:normalViewPr>
  <p:slideViewPr>
    <p:cSldViewPr>
      <p:cViewPr>
        <p:scale>
          <a:sx n="60" d="100"/>
          <a:sy n="60" d="100"/>
        </p:scale>
        <p:origin x="-85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3EFD3A-69E9-4C60-A9AF-11B05E5FA17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348AB6-22EC-450B-A100-ACB1C73A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632848" cy="5688632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Arial Black" panose="020B0A04020102020204" pitchFamily="34" charset="0"/>
            </a:endParaRPr>
          </a:p>
          <a:p>
            <a:pPr algn="ctr"/>
            <a:endParaRPr lang="ru-RU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Особенности развития детей раннего возраста как фактор достижения целевых ориентиров ФГОС ДО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			  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pPr marL="4840288" algn="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Агеева Татьяна Геннадьевна</a:t>
            </a:r>
          </a:p>
          <a:p>
            <a:pPr marL="4840288"/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840288"/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5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632848" cy="15121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Поощряем </a:t>
            </a:r>
            <a:r>
              <a:rPr lang="ru-RU" sz="2400" b="1" dirty="0"/>
              <a:t>познавательную деятельность каждого ребенка, </a:t>
            </a:r>
            <a:r>
              <a:rPr lang="ru-RU" sz="2400" b="1" dirty="0" smtClean="0"/>
              <a:t>развиваем </a:t>
            </a:r>
            <a:r>
              <a:rPr lang="ru-RU" sz="2400" b="1" dirty="0"/>
              <a:t>стремление к </a:t>
            </a:r>
            <a:r>
              <a:rPr lang="ru-RU" sz="2400" b="1" dirty="0" smtClean="0"/>
              <a:t>наблюдению. </a:t>
            </a:r>
          </a:p>
          <a:p>
            <a:pPr marL="45720" indent="0">
              <a:buNone/>
            </a:pPr>
            <a:endParaRPr lang="ru-RU" sz="2400" b="1" dirty="0"/>
          </a:p>
        </p:txBody>
      </p:sp>
      <p:pic>
        <p:nvPicPr>
          <p:cNvPr id="2051" name="Picture 3" descr="C:\Users\admin\Desktop\материалы к презентации\картинки\наблюд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7"/>
            <a:ext cx="4193886" cy="27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материалы к презентации\картинки\c351afff6ee8d82dccdaf82da3b2933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206627" cy="28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802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632848" cy="10081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Наблюдаем</a:t>
            </a:r>
            <a:r>
              <a:rPr lang="ru-RU" sz="2400" b="1" dirty="0"/>
              <a:t>, как развивается общение со сверстниками у каждого </a:t>
            </a:r>
            <a:r>
              <a:rPr lang="ru-RU" sz="2400" b="1" dirty="0" smtClean="0"/>
              <a:t>ребенка.</a:t>
            </a:r>
            <a:endParaRPr lang="ru-RU" sz="2400" b="1" dirty="0"/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1028" name="Picture 4" descr="C:\Users\admin\Desktop\материалы к презентации\картинки\1248708336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48472" cy="33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материалы к презентации\картинки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66176" cy="32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86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194421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Поддерживаем </a:t>
            </a:r>
            <a:r>
              <a:rPr lang="ru-RU" b="1" dirty="0"/>
              <a:t>стремление ребенка к положительным поступкам, способствуя тем самым становлению положительной самооценки</a:t>
            </a:r>
            <a:r>
              <a:rPr lang="ru-RU" b="1" dirty="0" smtClean="0"/>
              <a:t>.</a:t>
            </a:r>
          </a:p>
          <a:p>
            <a:pPr>
              <a:buFontTx/>
              <a:buChar char="-"/>
            </a:pPr>
            <a:r>
              <a:rPr lang="ru-RU" b="1" dirty="0"/>
              <a:t>Обеспечиваем правильное восприятие ребенком простейших трудовых процессов.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1026" name="Picture 2" descr="C:\Users\admin\Desktop\материалы к презентации\картинки\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4859"/>
            <a:ext cx="3024336" cy="40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материалы к презентации\картинки\38226_html_7d6190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424"/>
            <a:ext cx="5355171" cy="37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190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23042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Делаем </a:t>
            </a:r>
            <a:r>
              <a:rPr lang="ru-RU" b="1" dirty="0"/>
              <a:t>игру содержанием детской жизни, раскрываем малышам многообразие мира </a:t>
            </a:r>
            <a:r>
              <a:rPr lang="ru-RU" b="1" dirty="0" smtClean="0"/>
              <a:t>игры.</a:t>
            </a:r>
          </a:p>
          <a:p>
            <a:pPr>
              <a:buFontTx/>
              <a:buChar char="-"/>
            </a:pPr>
            <a:r>
              <a:rPr lang="ru-RU" b="1" dirty="0" smtClean="0"/>
              <a:t>Организуем </a:t>
            </a:r>
            <a:r>
              <a:rPr lang="ru-RU" b="1" dirty="0"/>
              <a:t>игровое построение образа жизни детей через соответствующую предметно-игровую среду, игрушки, предметы-заместители, материалы для игрового творчества.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463254" cy="23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112640" cy="23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861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1872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Предоставляем </a:t>
            </a:r>
            <a:r>
              <a:rPr lang="ru-RU" dirty="0"/>
              <a:t>возможность каждому </a:t>
            </a:r>
            <a:r>
              <a:rPr lang="ru-RU" dirty="0" smtClean="0"/>
              <a:t>воспитаннику прожить </a:t>
            </a:r>
            <a:r>
              <a:rPr lang="ru-RU" dirty="0"/>
              <a:t>день максимально активно, удовлетворяя в разных видах </a:t>
            </a:r>
            <a:r>
              <a:rPr lang="ru-RU" dirty="0" smtClean="0"/>
              <a:t>деятельности.</a:t>
            </a:r>
          </a:p>
          <a:p>
            <a:pPr>
              <a:buFontTx/>
              <a:buChar char="-"/>
            </a:pPr>
            <a:r>
              <a:rPr lang="ru-RU" dirty="0" smtClean="0"/>
              <a:t>Поддерживаем </a:t>
            </a:r>
            <a:r>
              <a:rPr lang="ru-RU" dirty="0"/>
              <a:t>у детей стремление к самостоятельности.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 descr="C:\Users\admin\Desktop\материалы к презентации\картинки\Безымянный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0062"/>
            <a:ext cx="3803059" cy="24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материалы к презентации\картинки\Безымянный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7386"/>
            <a:ext cx="3556202" cy="30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97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08720"/>
            <a:ext cx="7704856" cy="1944216"/>
          </a:xfr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Вся </a:t>
            </a:r>
            <a:r>
              <a:rPr lang="ru-RU" sz="2800" dirty="0"/>
              <a:t>работа в дет­ском саду должна быть направлена на обеспечение условий для полноценного «проживания» детьми этого уни­кального </a:t>
            </a:r>
            <a:r>
              <a:rPr lang="ru-RU" sz="2800" dirty="0" smtClean="0"/>
              <a:t>периода (раннего возраста). </a:t>
            </a:r>
            <a:endParaRPr lang="ru-RU" sz="2800" dirty="0"/>
          </a:p>
        </p:txBody>
      </p:sp>
      <p:pic>
        <p:nvPicPr>
          <p:cNvPr id="6146" name="Picture 2" descr="C:\Users\admin\Desktop\материалы к презентации\картинки\с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4225"/>
            <a:ext cx="35623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65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564904"/>
            <a:ext cx="64008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/>
              <a:t>Спасибо за внимание</a:t>
            </a:r>
            <a:r>
              <a:rPr lang="en-US" sz="4000" b="1" dirty="0" smtClean="0"/>
              <a:t>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2729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Букет"/>
          <p:cNvSpPr txBox="1">
            <a:spLocks noChangeArrowheads="1"/>
          </p:cNvSpPr>
          <p:nvPr/>
        </p:nvSpPr>
        <p:spPr>
          <a:xfrm>
            <a:off x="685800" y="304800"/>
            <a:ext cx="7772400" cy="110797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pattFill prst="divot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b="1" u="sng" dirty="0" smtClean="0">
                <a:latin typeface="Times New Roman" pitchFamily="18" charset="0"/>
              </a:rPr>
              <a:t>А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ктуальность темы</a:t>
            </a:r>
            <a:r>
              <a:rPr lang="ru-RU" altLang="ru-RU" dirty="0" smtClean="0">
                <a:cs typeface="Times New Roman" pitchFamily="18" charset="0"/>
              </a:rPr>
              <a:t> </a:t>
            </a:r>
            <a:endParaRPr lang="ru-RU" altLang="ru-RU" dirty="0">
              <a:cs typeface="Times New Roman" pitchFamily="18" charset="0"/>
            </a:endParaRPr>
          </a:p>
        </p:txBody>
      </p:sp>
      <p:sp>
        <p:nvSpPr>
          <p:cNvPr id="5" name="AutoShape 14" descr="Водяные капли"/>
          <p:cNvSpPr>
            <a:spLocks noChangeArrowheads="1"/>
          </p:cNvSpPr>
          <p:nvPr/>
        </p:nvSpPr>
        <p:spPr bwMode="auto">
          <a:xfrm>
            <a:off x="990600" y="2132856"/>
            <a:ext cx="6893768" cy="1512168"/>
          </a:xfrm>
          <a:prstGeom prst="wedgeRoundRectCallout">
            <a:avLst>
              <a:gd name="adj1" fmla="val 37581"/>
              <a:gd name="adj2" fmla="val -102633"/>
              <a:gd name="adj3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образовательная </a:t>
            </a:r>
            <a:r>
              <a:rPr lang="ru-RU" sz="2400" dirty="0">
                <a:cs typeface="Times New Roman" pitchFamily="18" charset="0"/>
              </a:rPr>
              <a:t>ситуация для нас сегодня – это введение федеральных государственных образовательных стандартов в ДОУ.</a:t>
            </a:r>
          </a:p>
          <a:p>
            <a:endParaRPr lang="ru-RU" altLang="ru-RU" sz="2000" b="1" dirty="0">
              <a:solidFill>
                <a:srgbClr val="23232F"/>
              </a:solidFill>
            </a:endParaRPr>
          </a:p>
        </p:txBody>
      </p:sp>
      <p:sp>
        <p:nvSpPr>
          <p:cNvPr id="8" name="AutoShape 14" descr="Водяные капли"/>
          <p:cNvSpPr>
            <a:spLocks noChangeArrowheads="1"/>
          </p:cNvSpPr>
          <p:nvPr/>
        </p:nvSpPr>
        <p:spPr bwMode="auto">
          <a:xfrm>
            <a:off x="955257" y="4065133"/>
            <a:ext cx="6629400" cy="1092059"/>
          </a:xfrm>
          <a:prstGeom prst="wedgeRoundRectCallout">
            <a:avLst>
              <a:gd name="adj1" fmla="val 27090"/>
              <a:gd name="adj2" fmla="val -51531"/>
              <a:gd name="adj3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000" b="1" dirty="0">
                <a:solidFill>
                  <a:srgbClr val="23232F"/>
                </a:solidFill>
              </a:rPr>
              <a:t> </a:t>
            </a:r>
            <a:r>
              <a:rPr lang="ru-RU" altLang="ru-RU" sz="2400" dirty="0">
                <a:solidFill>
                  <a:srgbClr val="23232F"/>
                </a:solidFill>
              </a:rPr>
              <a:t>Ранний возраст признан особо важным периодом в развитии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66596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7369" y="741132"/>
            <a:ext cx="1584176" cy="7200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Цель</a:t>
            </a:r>
            <a:r>
              <a:rPr lang="en-US" sz="2800" b="1" u="sng" dirty="0" smtClean="0"/>
              <a:t>:</a:t>
            </a:r>
            <a:endParaRPr lang="ru-RU" sz="2800" b="1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541314"/>
            <a:ext cx="5904656" cy="13681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Выявить особенности развития детей раннего возраста  на основе ФГОС ДО.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7836" y="2276872"/>
            <a:ext cx="1760375" cy="6480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/>
              <a:t>Задачи:</a:t>
            </a:r>
            <a:endParaRPr lang="ru-RU" sz="2800" u="sng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54872" y="3553620"/>
            <a:ext cx="320215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8332" y="3316074"/>
            <a:ext cx="7200800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Создание развивающей образовательной среды для детей раннего возраста.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488941" y="4657054"/>
            <a:ext cx="357070" cy="28803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54871" y="5660396"/>
            <a:ext cx="320215" cy="28803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0048" y="4587006"/>
            <a:ext cx="7218376" cy="7161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Раскрытие подходов в становлении личности ребенка.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0048" y="5525752"/>
            <a:ext cx="7200800" cy="5703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Достижение целевых ориентиров ФГОС ДО.</a:t>
            </a:r>
          </a:p>
        </p:txBody>
      </p:sp>
    </p:spTree>
    <p:extLst>
      <p:ext uri="{BB962C8B-B14F-4D97-AF65-F5344CB8AC3E}">
        <p14:creationId xmlns:p14="http://schemas.microsoft.com/office/powerpoint/2010/main" xmlns="" val="7331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704856" cy="417646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sz="2800" dirty="0" smtClean="0"/>
              <a:t>ФГОС ДО представляет собой совокупность </a:t>
            </a:r>
            <a:r>
              <a:rPr lang="ru-RU" sz="2800" dirty="0"/>
              <a:t>обязательных требований к </a:t>
            </a:r>
            <a:r>
              <a:rPr lang="ru-RU" sz="2800" dirty="0" smtClean="0"/>
              <a:t>дошкольному образованию.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ru-RU" sz="2800" dirty="0" smtClean="0"/>
              <a:t>Стандарт разработан на основе Конституции Р.Ф. и законодательства Р.Ф. и с учетом Конвенции ООН о правах ребенка.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68381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4785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u="sng" dirty="0"/>
              <a:t>Ранний возраст </a:t>
            </a:r>
            <a:r>
              <a:rPr lang="ru-RU" sz="3600" dirty="0"/>
              <a:t>- это начальный этап физического, психического и социального развития личности ребенка от </a:t>
            </a:r>
            <a:r>
              <a:rPr lang="ru-RU" sz="3600" dirty="0" smtClean="0"/>
              <a:t>одного года до </a:t>
            </a:r>
            <a:r>
              <a:rPr lang="ru-RU" sz="3600" dirty="0"/>
              <a:t>трех </a:t>
            </a:r>
            <a:r>
              <a:rPr lang="ru-RU" sz="3600" dirty="0" smtClean="0"/>
              <a:t>лет.</a:t>
            </a:r>
          </a:p>
          <a:p>
            <a:pPr marL="45720" indent="0">
              <a:buNone/>
            </a:pPr>
            <a:r>
              <a:rPr lang="ru-RU" sz="3600" dirty="0" smtClean="0"/>
              <a:t>			(Л. С. </a:t>
            </a:r>
            <a:r>
              <a:rPr lang="ru-RU" sz="3600" dirty="0"/>
              <a:t>Выготский)</a:t>
            </a:r>
          </a:p>
        </p:txBody>
      </p:sp>
      <p:pic>
        <p:nvPicPr>
          <p:cNvPr id="1026" name="Picture 2" descr="C:\Users\admin\Desktop\материалы к презентации\a_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5519"/>
            <a:ext cx="2383235" cy="29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98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064896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Специфика дошкольного образования делает </a:t>
            </a:r>
            <a:r>
              <a:rPr lang="ru-RU" sz="2800" dirty="0"/>
              <a:t>неправомерными требования от ребенка дошкольного возраста конкретных образовательных достижений </a:t>
            </a:r>
            <a:r>
              <a:rPr lang="ru-RU" sz="2800"/>
              <a:t>и </a:t>
            </a:r>
            <a:r>
              <a:rPr lang="ru-RU" sz="2800" smtClean="0"/>
              <a:t>обусловливает </a:t>
            </a:r>
            <a:r>
              <a:rPr lang="ru-RU" sz="2800" dirty="0"/>
              <a:t>необходимость определения результатов освоения образовательной программы в виде целевых </a:t>
            </a:r>
            <a:r>
              <a:rPr lang="ru-RU" sz="2800" dirty="0" smtClean="0"/>
              <a:t>ориентиров.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21265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2664296" cy="11521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Целевые ориентиры образования в раннем возрасте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092" y="116868"/>
            <a:ext cx="2376264" cy="2520280"/>
          </a:xfrm>
          <a:prstGeom prst="rect">
            <a:avLst/>
          </a:prstGeom>
          <a:solidFill>
            <a:srgbClr val="FF0000">
              <a:alpha val="50196"/>
            </a:srgb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ребенок интересуется окружающими предметами и активно действует с ними; </a:t>
            </a:r>
          </a:p>
          <a:p>
            <a:pPr algn="ctr"/>
            <a:r>
              <a:rPr lang="ru-RU" sz="1400" dirty="0"/>
              <a:t>эмоционально </a:t>
            </a:r>
          </a:p>
          <a:p>
            <a:pPr algn="ctr"/>
            <a:r>
              <a:rPr lang="ru-RU" sz="1400" dirty="0"/>
              <a:t>вовлечен в действия с игрушками и другими предметами, стремится </a:t>
            </a:r>
          </a:p>
          <a:p>
            <a:pPr algn="ctr"/>
            <a:r>
              <a:rPr lang="ru-RU" sz="1400" dirty="0"/>
              <a:t>проявлять настойчивость в достижении результата своих </a:t>
            </a:r>
            <a:r>
              <a:rPr lang="ru-RU" sz="1400" dirty="0" smtClean="0"/>
              <a:t>действий</a:t>
            </a:r>
            <a:r>
              <a:rPr lang="en-US" sz="1400" dirty="0"/>
              <a:t>;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714" y="3048946"/>
            <a:ext cx="2736304" cy="2592288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использует специфические, культурно фиксированные предметные действия, знает </a:t>
            </a:r>
          </a:p>
          <a:p>
            <a:pPr algn="ctr"/>
            <a:r>
              <a:rPr lang="ru-RU" sz="1400" dirty="0"/>
              <a:t>назначение </a:t>
            </a:r>
            <a:r>
              <a:rPr lang="ru-RU" sz="1400" dirty="0" smtClean="0"/>
              <a:t>бытовых</a:t>
            </a:r>
            <a:r>
              <a:rPr lang="en-US" sz="1400" dirty="0" smtClean="0"/>
              <a:t> </a:t>
            </a:r>
            <a:r>
              <a:rPr lang="ru-RU" sz="1400" dirty="0" smtClean="0"/>
              <a:t>предметов и </a:t>
            </a:r>
            <a:r>
              <a:rPr lang="ru-RU" sz="1400" dirty="0"/>
              <a:t>умеет </a:t>
            </a:r>
          </a:p>
          <a:p>
            <a:pPr algn="ctr"/>
            <a:r>
              <a:rPr lang="ru-RU" sz="1400" dirty="0"/>
              <a:t>пользоваться ими. Владеет простейшими навыками самообслуживания; стремится </a:t>
            </a:r>
          </a:p>
          <a:p>
            <a:pPr algn="ctr"/>
            <a:r>
              <a:rPr lang="ru-RU" sz="1400" dirty="0"/>
              <a:t>проявлять самостоятельность в бытовом и игровом поведении;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79944" y="2454074"/>
            <a:ext cx="1656184" cy="1440160"/>
          </a:xfrm>
          <a:prstGeom prst="rect">
            <a:avLst/>
          </a:prstGeom>
          <a:solidFill>
            <a:srgbClr val="00B0F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проявляет интерес к сверстникам; наблюдает за их</a:t>
            </a:r>
          </a:p>
          <a:p>
            <a:pPr algn="ctr"/>
            <a:r>
              <a:rPr lang="ru-RU" sz="1400" dirty="0"/>
              <a:t>действиями и подражает им;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129037"/>
            <a:ext cx="2210274" cy="1944216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стремится к общению со взрослыми и активно подражает им в движениях и </a:t>
            </a:r>
          </a:p>
          <a:p>
            <a:pPr algn="ctr"/>
            <a:r>
              <a:rPr lang="ru-RU" sz="1400" dirty="0"/>
              <a:t>действиях; появляются игры, в которых ребенок воспроизводит действия взрослого;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69706" y="4109070"/>
            <a:ext cx="2376264" cy="2160240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проявляет интерес к стихам, песням и сказкам, рассматриванию картинки, стремится </a:t>
            </a:r>
          </a:p>
          <a:p>
            <a:pPr algn="ctr"/>
            <a:r>
              <a:rPr lang="ru-RU" sz="1400" dirty="0"/>
              <a:t>двигаться под музыку; эмоционально откликается на различные произведения </a:t>
            </a:r>
          </a:p>
          <a:p>
            <a:pPr algn="ctr"/>
            <a:r>
              <a:rPr lang="ru-RU" sz="1400" dirty="0"/>
              <a:t>культуры и искусства;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79743" y="2400874"/>
            <a:ext cx="2496015" cy="1296144"/>
          </a:xfrm>
          <a:prstGeom prst="rect">
            <a:avLst/>
          </a:prstGeom>
          <a:solidFill>
            <a:srgbClr val="7030A0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у ребенка развита крупная моторика, он стремится </a:t>
            </a:r>
            <a:endParaRPr lang="en-US" sz="1400" dirty="0" smtClean="0"/>
          </a:p>
          <a:p>
            <a:pPr algn="ctr"/>
            <a:r>
              <a:rPr lang="ru-RU" sz="1400" dirty="0" smtClean="0"/>
              <a:t>осваивать </a:t>
            </a:r>
            <a:r>
              <a:rPr lang="ru-RU" sz="1400" dirty="0"/>
              <a:t>различные виды </a:t>
            </a:r>
          </a:p>
          <a:p>
            <a:pPr algn="ctr"/>
            <a:r>
              <a:rPr lang="ru-RU" sz="1400" dirty="0" smtClean="0"/>
              <a:t>движения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4725144"/>
            <a:ext cx="2808312" cy="1825418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/>
              <a:t>владеет активной речью, включенной в общение; может обращаться с вопросами и </a:t>
            </a:r>
          </a:p>
          <a:p>
            <a:pPr algn="ctr"/>
            <a:r>
              <a:rPr lang="ru-RU" sz="1400" dirty="0"/>
              <a:t>просьбами, понимает </a:t>
            </a:r>
            <a:r>
              <a:rPr lang="ru-RU" sz="1400" dirty="0" smtClean="0"/>
              <a:t>речь; знает названия окружающих предметов и игрушек</a:t>
            </a:r>
            <a:r>
              <a:rPr lang="ru-RU" sz="1400" dirty="0"/>
              <a:t>;</a:t>
            </a:r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2555778" y="383666"/>
            <a:ext cx="936101" cy="398706"/>
          </a:xfrm>
          <a:prstGeom prst="rightArrow">
            <a:avLst>
              <a:gd name="adj1" fmla="val 303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1979714" y="1484785"/>
            <a:ext cx="2088234" cy="936104"/>
          </a:xfrm>
          <a:prstGeom prst="bentArrow">
            <a:avLst>
              <a:gd name="adj1" fmla="val 1057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156176" y="38366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29"/>
          <p:cNvSpPr/>
          <p:nvPr/>
        </p:nvSpPr>
        <p:spPr>
          <a:xfrm rot="5400000">
            <a:off x="5818671" y="1291297"/>
            <a:ext cx="1395090" cy="720080"/>
          </a:xfrm>
          <a:prstGeom prst="bentArrow">
            <a:avLst>
              <a:gd name="adj1" fmla="val 1716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flipV="1">
            <a:off x="5868144" y="1412776"/>
            <a:ext cx="813816" cy="3168352"/>
          </a:xfrm>
          <a:prstGeom prst="bentArrow">
            <a:avLst>
              <a:gd name="adj1" fmla="val 1324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211960" y="1389427"/>
            <a:ext cx="216024" cy="98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062910" y="1389427"/>
            <a:ext cx="314324" cy="3335717"/>
          </a:xfrm>
          <a:prstGeom prst="downArrow">
            <a:avLst>
              <a:gd name="adj1" fmla="val 369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92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632848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u="sng" dirty="0" smtClean="0"/>
              <a:t>Пути достижение целевых ориентиров.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1027" name="Picture 3" descr="C:\Users\admin\Desktop\материалы к презентации\картинки\Mm7KT0xrg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04864"/>
            <a:ext cx="4059409" cy="30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атериалы к презентации\картинки\За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596297" cy="30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71287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- Создаем </a:t>
            </a:r>
            <a:r>
              <a:rPr lang="ru-RU" sz="2400" dirty="0">
                <a:solidFill>
                  <a:schemeClr val="tx1"/>
                </a:solidFill>
              </a:rPr>
              <a:t>двигательный режим.</a:t>
            </a:r>
          </a:p>
        </p:txBody>
      </p:sp>
    </p:spTree>
    <p:extLst>
      <p:ext uri="{BB962C8B-B14F-4D97-AF65-F5344CB8AC3E}">
        <p14:creationId xmlns:p14="http://schemas.microsoft.com/office/powerpoint/2010/main" xmlns="" val="210951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8064896" cy="864096"/>
          </a:xfrm>
        </p:spPr>
        <p:txBody>
          <a:bodyPr/>
          <a:lstStyle/>
          <a:p>
            <a:pPr marL="268288" indent="-223838">
              <a:buNone/>
            </a:pPr>
            <a:r>
              <a:rPr lang="ru-RU" dirty="0" smtClean="0"/>
              <a:t>- </a:t>
            </a:r>
            <a:r>
              <a:rPr lang="ru-RU" sz="2400" b="1" dirty="0" smtClean="0"/>
              <a:t>Побуждаем </a:t>
            </a:r>
            <a:r>
              <a:rPr lang="ru-RU" sz="2400" b="1" dirty="0"/>
              <a:t>к выполнению простейших </a:t>
            </a:r>
            <a:r>
              <a:rPr lang="ru-RU" sz="2400" b="1" dirty="0" smtClean="0"/>
              <a:t>        танцевальных </a:t>
            </a:r>
            <a:r>
              <a:rPr lang="ru-RU" sz="2400" b="1" dirty="0"/>
              <a:t>движений.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admin\Desktop\материалы к презентации\картинки\39261094.mqck9oyumm.9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материалы к презентации\картинки\sd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079" y="3356992"/>
            <a:ext cx="4332320" cy="32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807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926</TotalTime>
  <Words>466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Metodist</cp:lastModifiedBy>
  <cp:revision>64</cp:revision>
  <dcterms:created xsi:type="dcterms:W3CDTF">2016-04-16T09:28:25Z</dcterms:created>
  <dcterms:modified xsi:type="dcterms:W3CDTF">2024-12-04T08:25:03Z</dcterms:modified>
</cp:coreProperties>
</file>