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9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119093495002"/>
          <c:y val="0.13133211544462872"/>
          <c:w val="0.86610060862744465"/>
          <c:h val="0.739361728631783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избегание неудачи</c:v>
                </c:pt>
                <c:pt idx="1">
                  <c:v>стремление к успеху</c:v>
                </c:pt>
                <c:pt idx="2">
                  <c:v>мотивация на успех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20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8-4877-B219-81E5F64BCC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избегание неудачи</c:v>
                </c:pt>
                <c:pt idx="1">
                  <c:v>стремление к успеху</c:v>
                </c:pt>
                <c:pt idx="2">
                  <c:v>мотивация на успех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98-4877-B219-81E5F64BCC9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избегание неудачи</c:v>
                </c:pt>
                <c:pt idx="1">
                  <c:v>стремление к успеху</c:v>
                </c:pt>
                <c:pt idx="2">
                  <c:v>мотивация на успех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</c:v>
                </c:pt>
                <c:pt idx="1">
                  <c:v>50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98-4877-B219-81E5F64BC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542376"/>
        <c:axId val="488543032"/>
      </c:barChart>
      <c:catAx>
        <c:axId val="48854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543032"/>
        <c:crosses val="autoZero"/>
        <c:auto val="1"/>
        <c:lblAlgn val="ctr"/>
        <c:lblOffset val="100"/>
        <c:noMultiLvlLbl val="0"/>
      </c:catAx>
      <c:valAx>
        <c:axId val="488543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542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48476617084353"/>
          <c:y val="0.30707134998303698"/>
          <c:w val="0.51604146161417319"/>
          <c:h val="0.60811173670572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2018-2019 уч. Г</c:v>
                </c:pt>
                <c:pt idx="1">
                  <c:v>2020-2021 уч.г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A-4410-A9BC-4DB534159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8750008"/>
        <c:axId val="598753944"/>
      </c:barChart>
      <c:catAx>
        <c:axId val="59875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753944"/>
        <c:crosses val="autoZero"/>
        <c:auto val="1"/>
        <c:lblAlgn val="ctr"/>
        <c:lblOffset val="100"/>
        <c:noMultiLvlLbl val="0"/>
      </c:catAx>
      <c:valAx>
        <c:axId val="598753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750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</a:rPr>
              <a:t>Выпускники</a:t>
            </a:r>
            <a:endParaRPr lang="ru-RU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кл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</c:v>
                </c:pt>
                <c:pt idx="1">
                  <c:v>П</c:v>
                </c:pt>
                <c:pt idx="2">
                  <c:v>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A-46E1-ACFA-8F929450CF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 кл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</c:v>
                </c:pt>
                <c:pt idx="1">
                  <c:v>П</c:v>
                </c:pt>
                <c:pt idx="2">
                  <c:v>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6A-46E1-ACFA-8F929450CF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кл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</c:v>
                </c:pt>
                <c:pt idx="1">
                  <c:v>П</c:v>
                </c:pt>
                <c:pt idx="2">
                  <c:v>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6A-46E1-ACFA-8F929450C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997504"/>
        <c:axId val="382993568"/>
      </c:barChart>
      <c:catAx>
        <c:axId val="38299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2993568"/>
        <c:crosses val="autoZero"/>
        <c:auto val="1"/>
        <c:lblAlgn val="ctr"/>
        <c:lblOffset val="100"/>
        <c:noMultiLvlLbl val="0"/>
      </c:catAx>
      <c:valAx>
        <c:axId val="38299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299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1530-B8B8-4B15-BE71-EEB0D8051F54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A98F-D6A5-4A5B-AF30-EA0E6D6E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8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1530-B8B8-4B15-BE71-EEB0D8051F54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A98F-D6A5-4A5B-AF30-EA0E6D6E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5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1530-B8B8-4B15-BE71-EEB0D8051F54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A98F-D6A5-4A5B-AF30-EA0E6D6E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0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1530-B8B8-4B15-BE71-EEB0D8051F54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A98F-D6A5-4A5B-AF30-EA0E6D6E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6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1530-B8B8-4B15-BE71-EEB0D8051F54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A98F-D6A5-4A5B-AF30-EA0E6D6E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4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1530-B8B8-4B15-BE71-EEB0D8051F54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A98F-D6A5-4A5B-AF30-EA0E6D6E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9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1530-B8B8-4B15-BE71-EEB0D8051F54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A98F-D6A5-4A5B-AF30-EA0E6D6E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9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1530-B8B8-4B15-BE71-EEB0D8051F54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A98F-D6A5-4A5B-AF30-EA0E6D6E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8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1530-B8B8-4B15-BE71-EEB0D8051F54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A98F-D6A5-4A5B-AF30-EA0E6D6E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4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1530-B8B8-4B15-BE71-EEB0D8051F54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A98F-D6A5-4A5B-AF30-EA0E6D6E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40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1530-B8B8-4B15-BE71-EEB0D8051F54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A98F-D6A5-4A5B-AF30-EA0E6D6E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38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51530-B8B8-4B15-BE71-EEB0D8051F54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DA98F-D6A5-4A5B-AF30-EA0E6D6E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5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21594" y="66193"/>
            <a:ext cx="16495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Тема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110" y="1578802"/>
            <a:ext cx="10956205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Развитие исследовательских </a:t>
            </a: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умений и навыков учащихся </a:t>
            </a: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уроках математики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0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381" y="121566"/>
            <a:ext cx="11471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Диапазон личного вклада педагога в развитие образования и степень его новизны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1460" y="1198784"/>
            <a:ext cx="10318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dirty="0">
                <a:solidFill>
                  <a:srgbClr val="232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исследовательской деятельности в рамках предмета математики позволяет формировать умения видеть проблемы, задавать вопросы, выдвигать гипотезы, классифицировать, наблюдать, проводить эксперименты, структурировать материал, делать выводы, доказывать и защищать свои идеи, что в конечном итоге повышает мотивацию учащихся к более качественному освоению предмета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381" y="2606464"/>
            <a:ext cx="6096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1" i="1" u="sng" dirty="0">
                <a:solidFill>
                  <a:schemeClr val="tx2"/>
                </a:solidFill>
                <a:latin typeface="Monotype Corsiva" panose="03010101010201010101" pitchFamily="66" charset="0"/>
              </a:rPr>
              <a:t>Учащиеся 5 – 7-х классов</a:t>
            </a:r>
            <a:r>
              <a:rPr lang="ru-RU" altLang="ru-RU" sz="2400" b="1" dirty="0">
                <a:solidFill>
                  <a:srgbClr val="642DFF"/>
                </a:solidFill>
                <a:latin typeface="Monotype Corsiva" panose="03010101010201010101" pitchFamily="66" charset="0"/>
              </a:rPr>
              <a:t> приобретают простейшие знания, умения и навыки, необходимые для выполнения исследовательской работы. </a:t>
            </a:r>
            <a:r>
              <a:rPr lang="ru-RU" altLang="ru-RU" sz="2400" b="1" dirty="0" smtClean="0">
                <a:solidFill>
                  <a:srgbClr val="642DFF"/>
                </a:solidFill>
                <a:latin typeface="Monotype Corsiva" panose="03010101010201010101" pitchFamily="66" charset="0"/>
              </a:rPr>
              <a:t>Учащиеся </a:t>
            </a:r>
            <a:r>
              <a:rPr lang="ru-RU" altLang="ru-RU" sz="2400" b="1" dirty="0">
                <a:solidFill>
                  <a:srgbClr val="642DFF"/>
                </a:solidFill>
                <a:latin typeface="Monotype Corsiva" panose="03010101010201010101" pitchFamily="66" charset="0"/>
              </a:rPr>
              <a:t>выступают с сообщениями о происхождении того или иного математического термина, о жизни и деятельности ученых, творивших науку, об истории математических открытий, о практическом применении знаний, полученных при изучении </a:t>
            </a:r>
            <a:r>
              <a:rPr lang="ru-RU" altLang="ru-RU" sz="2400" b="1" dirty="0" smtClean="0">
                <a:solidFill>
                  <a:srgbClr val="642DFF"/>
                </a:solidFill>
                <a:latin typeface="Monotype Corsiva" panose="03010101010201010101" pitchFamily="66" charset="0"/>
              </a:rPr>
              <a:t>темы </a:t>
            </a:r>
            <a:endParaRPr lang="ru-RU" altLang="ru-RU" sz="2400" b="1" dirty="0">
              <a:solidFill>
                <a:srgbClr val="642D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447369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200" b="1" i="1" u="sng" dirty="0">
                <a:solidFill>
                  <a:schemeClr val="tx2"/>
                </a:solidFill>
                <a:latin typeface="Monotype Corsiva" panose="03010101010201010101" pitchFamily="66" charset="0"/>
              </a:rPr>
              <a:t>Учащиеся 8 – 9-х классов</a:t>
            </a:r>
            <a:r>
              <a:rPr lang="ru-RU" altLang="ru-RU" sz="3200" b="1" dirty="0">
                <a:solidFill>
                  <a:srgbClr val="642DFF"/>
                </a:solidFill>
                <a:latin typeface="Monotype Corsiva" panose="03010101010201010101" pitchFamily="66" charset="0"/>
              </a:rPr>
              <a:t> выполняют исследовательские задания творческого характера.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393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069" y="104940"/>
            <a:ext cx="11346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Диапазон личного вклада педагога в развитие образования и степень его новизны</a:t>
            </a:r>
          </a:p>
        </p:txBody>
      </p:sp>
      <p:sp>
        <p:nvSpPr>
          <p:cNvPr id="4" name="Овал 3"/>
          <p:cNvSpPr/>
          <p:nvPr/>
        </p:nvSpPr>
        <p:spPr>
          <a:xfrm>
            <a:off x="507076" y="1296785"/>
            <a:ext cx="3358342" cy="26185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исследовательского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характера:</a:t>
            </a:r>
          </a:p>
          <a:p>
            <a:r>
              <a:rPr lang="ru-RU" alt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прямоугольные треугольники с катетами 12 и 5;</a:t>
            </a:r>
          </a:p>
          <a:p>
            <a:r>
              <a:rPr lang="ru-RU" alt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 8; 8 и 15 и измерить гипотенузу</a:t>
            </a: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235334" y="1287098"/>
            <a:ext cx="3358342" cy="26185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Мотивирующая </a:t>
            </a:r>
            <a:b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80000"/>
              </a:lnSpc>
            </a:pPr>
            <a:r>
              <a:rPr lang="ru-RU" altLang="ru-RU" sz="1400" b="1" dirty="0">
                <a:solidFill>
                  <a:srgbClr val="642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крепления мачты нужно установить 4 троса. Один конец каждого троса должен крепиться на высоте 12 м, другой на земле на расстоянии 5 м от мачты. Хватит ли 50 м троса для крепления мачты?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963592" y="1182158"/>
            <a:ext cx="3358342" cy="26185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Провокационный вопрос: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каком треугольнике, по вашему мнению, сумма внутренних углов больше, в остроугольном или тупоугольном?»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43345" y="4077392"/>
            <a:ext cx="3358342" cy="26185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«Мелкие» проблемные задания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lnSpc>
                <a:spcPct val="70000"/>
              </a:lnSpc>
            </a:pPr>
            <a:r>
              <a:rPr lang="ru-RU" altLang="ru-RU" sz="1200" b="1" dirty="0">
                <a:solidFill>
                  <a:srgbClr val="642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действия и сравните полученные результаты:…</a:t>
            </a:r>
          </a:p>
          <a:p>
            <a:pPr marL="609600" indent="-609600">
              <a:lnSpc>
                <a:spcPct val="70000"/>
              </a:lnSpc>
            </a:pPr>
            <a:r>
              <a:rPr lang="ru-RU" altLang="ru-RU" sz="1200" b="1" dirty="0">
                <a:solidFill>
                  <a:srgbClr val="642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в буквенной форме замеченное вами свойство.</a:t>
            </a:r>
          </a:p>
          <a:p>
            <a:pPr marL="609600" indent="-609600">
              <a:lnSpc>
                <a:spcPct val="70000"/>
              </a:lnSpc>
            </a:pPr>
            <a:r>
              <a:rPr lang="ru-RU" altLang="ru-RU" sz="1200" b="1" dirty="0">
                <a:solidFill>
                  <a:srgbClr val="642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допустимые значения входящих в записываемое равенство переменных?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416829" y="4010548"/>
            <a:ext cx="3358342" cy="26185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Мини-исследования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70000"/>
              </a:lnSpc>
            </a:pPr>
            <a:r>
              <a:rPr lang="ru-RU" altLang="ru-RU" sz="1400" b="1" dirty="0">
                <a:solidFill>
                  <a:srgbClr val="642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треугольник назван «треугольником»? Можно ли дать ему другое название, также связанное с его свойствами?</a:t>
            </a:r>
          </a:p>
          <a:p>
            <a:pPr>
              <a:lnSpc>
                <a:spcPct val="70000"/>
              </a:lnSpc>
            </a:pPr>
            <a:endParaRPr lang="ru-RU" altLang="ru-RU" sz="300" b="1" dirty="0">
              <a:solidFill>
                <a:srgbClr val="642D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ru-RU" altLang="ru-RU" sz="1400" b="1" dirty="0">
                <a:solidFill>
                  <a:srgbClr val="642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объяснить название «развернутый угол»?</a:t>
            </a: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8218516" y="3915295"/>
            <a:ext cx="3358342" cy="26185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расследование:</a:t>
            </a:r>
          </a:p>
          <a:p>
            <a:r>
              <a:rPr lang="ru-RU" altLang="ru-RU" sz="1400" b="1" dirty="0">
                <a:solidFill>
                  <a:srgbClr val="642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фигура с бесконечной площадью дать при вращении тело с конечным объемом?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7652" y="662289"/>
            <a:ext cx="10773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PT Sans"/>
              </a:rPr>
              <a:t>Уровень </a:t>
            </a:r>
            <a:r>
              <a:rPr lang="ru-RU" sz="2000" b="1" dirty="0">
                <a:solidFill>
                  <a:srgbClr val="000000"/>
                </a:solidFill>
                <a:latin typeface="PT Sans"/>
              </a:rPr>
              <a:t>мотивации к исследовательской </a:t>
            </a:r>
            <a:r>
              <a:rPr lang="ru-RU" sz="2000" b="1" dirty="0" smtClean="0">
                <a:solidFill>
                  <a:srgbClr val="000000"/>
                </a:solidFill>
                <a:latin typeface="PT Sans"/>
              </a:rPr>
              <a:t>деятельности (</a:t>
            </a:r>
            <a:r>
              <a:rPr lang="ru-RU" sz="2000" b="1" dirty="0" smtClean="0"/>
              <a:t>методика </a:t>
            </a:r>
            <a:r>
              <a:rPr lang="ru-RU" sz="2000" b="1" dirty="0" err="1" smtClean="0"/>
              <a:t>А.Реана</a:t>
            </a:r>
            <a:r>
              <a:rPr lang="ru-RU" sz="2000" b="1" dirty="0" smtClean="0"/>
              <a:t>)</a:t>
            </a:r>
            <a:r>
              <a:rPr lang="ru-RU" sz="2000" b="1" dirty="0"/>
              <a:t> 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20383"/>
              </p:ext>
            </p:extLst>
          </p:nvPr>
        </p:nvGraphicFramePr>
        <p:xfrm>
          <a:off x="370320" y="1131495"/>
          <a:ext cx="4787326" cy="4449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224">
                  <a:extLst>
                    <a:ext uri="{9D8B030D-6E8A-4147-A177-3AD203B41FA5}">
                      <a16:colId xmlns:a16="http://schemas.microsoft.com/office/drawing/2014/main" val="3610532128"/>
                    </a:ext>
                  </a:extLst>
                </a:gridCol>
                <a:gridCol w="4236104">
                  <a:extLst>
                    <a:ext uri="{9D8B030D-6E8A-4147-A177-3AD203B41FA5}">
                      <a16:colId xmlns:a16="http://schemas.microsoft.com/office/drawing/2014/main" val="2751243700"/>
                    </a:ext>
                  </a:extLst>
                </a:gridCol>
                <a:gridCol w="369998">
                  <a:extLst>
                    <a:ext uri="{9D8B030D-6E8A-4147-A177-3AD203B41FA5}">
                      <a16:colId xmlns:a16="http://schemas.microsoft.com/office/drawing/2014/main" val="960173870"/>
                    </a:ext>
                  </a:extLst>
                </a:gridCol>
              </a:tblGrid>
              <a:tr h="132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Включаясь в работу, надеюсь на успех.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2472659413"/>
                  </a:ext>
                </a:extLst>
              </a:tr>
              <a:tr h="132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 dirty="0">
                          <a:effectLst/>
                        </a:rPr>
                        <a:t>В деятельности активен.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1944525908"/>
                  </a:ext>
                </a:extLst>
              </a:tr>
              <a:tr h="132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Склонен к проявлению инициативы.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1152850893"/>
                  </a:ext>
                </a:extLst>
              </a:tr>
              <a:tr h="25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При выполнении ответственных заданий стараюсь по возможности найти причины отказа от них.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463149940"/>
                  </a:ext>
                </a:extLst>
              </a:tr>
              <a:tr h="132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Часто выбираю крайности: либо занижено легкие задания, либо нереально трудные.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922067537"/>
                  </a:ext>
                </a:extLst>
              </a:tr>
              <a:tr h="132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 dirty="0">
                          <a:effectLst/>
                        </a:rPr>
                        <a:t>При встрече с препятствиями, как правило, не отступаю, а ищу способы их преодоления.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1692136761"/>
                  </a:ext>
                </a:extLst>
              </a:tr>
              <a:tr h="132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При чередовании успехов и неудач склонен к переоценке своих успехов.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483087227"/>
                  </a:ext>
                </a:extLst>
              </a:tr>
              <a:tr h="25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Продуктивность деятельности в основном зависит от моей целеустремлённости, а не от внешнего контроля.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3376309464"/>
                  </a:ext>
                </a:extLst>
              </a:tr>
              <a:tr h="25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 dirty="0">
                          <a:effectLst/>
                        </a:rPr>
                        <a:t>При выполнении достаточно трудных заданий в условиях ограниченного времени результативность моей деятельности ухудшается.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3120330064"/>
                  </a:ext>
                </a:extLst>
              </a:tr>
              <a:tr h="25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Я склонен проявлять настойчивость в достижении цели.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602337208"/>
                  </a:ext>
                </a:extLst>
              </a:tr>
              <a:tr h="25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Я склонен планировать свое будущее на достаточно отдаленную перспективу.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169876289"/>
                  </a:ext>
                </a:extLst>
              </a:tr>
              <a:tr h="25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Если рискую, то с умом, а не бесшабашно.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2851291284"/>
                  </a:ext>
                </a:extLst>
              </a:tr>
              <a:tr h="25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Я не очень настойчив в достижении цели, особенно если отсутствует внешний контроль.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391612694"/>
                  </a:ext>
                </a:extLst>
              </a:tr>
              <a:tr h="25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Предпочитаю ставить перед собой средние по трудности или слегка завышенные, но достижимые цели.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474075805"/>
                  </a:ext>
                </a:extLst>
              </a:tr>
              <a:tr h="25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В случае неудачи при выполнении задания его притягательность для меня снижается.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1596502544"/>
                  </a:ext>
                </a:extLst>
              </a:tr>
              <a:tr h="25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При чередовании успехов и неудач я больше склонен к переоценке своих неудач.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3104381676"/>
                  </a:ext>
                </a:extLst>
              </a:tr>
              <a:tr h="25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Предпочитаю планировать свое будущее лишь на ближайшее время.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1495998739"/>
                  </a:ext>
                </a:extLst>
              </a:tr>
              <a:tr h="25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При работе в условиях ограниченного времени результативность деятельности у меня улучшается, даже если задание достаточно трудное.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3180677490"/>
                  </a:ext>
                </a:extLst>
              </a:tr>
              <a:tr h="25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В случае неудачи я, как правило, не отказываюсь от поставленной цели.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1280889635"/>
                  </a:ext>
                </a:extLst>
              </a:tr>
              <a:tr h="25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Если я сам выбрал для себя задание, то в случае неудачи его притягательность только возрастает.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4" marR="54134" marT="0" marB="0"/>
                </a:tc>
                <a:extLst>
                  <a:ext uri="{0D108BD9-81ED-4DB2-BD59-A6C34878D82A}">
                    <a16:rowId xmlns:a16="http://schemas.microsoft.com/office/drawing/2014/main" val="34880401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47652" y="5592845"/>
            <a:ext cx="3632662" cy="126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количество набранных баллов в пределах от 8 до 13, то следует считать, что мотивационный полюс не выражен. При этом, если у испытуемого 8–9 баллов – то его мотивация ближе к избеганию неудачи, если 12-13 баллов – ближе к стремлению к успеху.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он набирает от 14 до 20 баллов, то диагностируется мотивация на успех (надежда на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успех)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46697644"/>
              </p:ext>
            </p:extLst>
          </p:nvPr>
        </p:nvGraphicFramePr>
        <p:xfrm>
          <a:off x="5527966" y="1415043"/>
          <a:ext cx="5910348" cy="479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0321" y="124979"/>
            <a:ext cx="1182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Результативность профессиональной педагогической деятельности и достигнутые эффекты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611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8146" y="0"/>
            <a:ext cx="11080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Результативность профессиональной педагогической деятельности и достигнутые эффекты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298490"/>
              </p:ext>
            </p:extLst>
          </p:nvPr>
        </p:nvGraphicFramePr>
        <p:xfrm>
          <a:off x="265314" y="1356761"/>
          <a:ext cx="3924300" cy="2644320"/>
        </p:xfrm>
        <a:graphic>
          <a:graphicData uri="http://schemas.openxmlformats.org/drawingml/2006/table">
            <a:tbl>
              <a:tblPr/>
              <a:tblGrid>
                <a:gridCol w="3509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1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Что даёт технология исследовательской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деятельности для обучающихся?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(было опрошено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8 человек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(100%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00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1. Повысилась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самооценка, уверенность в себе.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0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2. Стал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«по-другому» смотреть на «привычные» вещи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3. Нравится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работа в команде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4. Можно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творчески подойти к делу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5. Повысился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интерес к предмету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6. Знания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стали более прочными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1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7. Полученные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знания можно применить на практике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8. Урок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проходит интереснее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5389" y="987429"/>
            <a:ext cx="367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Анкетирование обучающихся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5389" y="3992076"/>
            <a:ext cx="3282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Качество знаний обучающихся</a:t>
            </a:r>
            <a:endParaRPr lang="ru-RU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20577143"/>
              </p:ext>
            </p:extLst>
          </p:nvPr>
        </p:nvGraphicFramePr>
        <p:xfrm>
          <a:off x="515389" y="3800475"/>
          <a:ext cx="3450648" cy="295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56100" y="1261511"/>
            <a:ext cx="33214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«Оценка проектно-исследовательской компетенции  (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сформированности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УУД «Постановка и решение проблемы») в соответствии с критериями.</a:t>
            </a:r>
            <a:r>
              <a:rPr lang="ru-RU" sz="1200" dirty="0">
                <a:latin typeface="Arial Unicode MS"/>
                <a:ea typeface="Times New Roman" panose="02020603050405020304" pitchFamily="18" charset="0"/>
              </a:rPr>
              <a:t>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Arial Unicode MS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Arial Unicode MS"/>
              </a:rPr>
              <a:t>1). Б.У.-  решение </a:t>
            </a:r>
            <a:r>
              <a:rPr lang="ru-RU" sz="1200" i="1" u="sng" dirty="0">
                <a:latin typeface="Times New Roman" panose="02020603050405020304" pitchFamily="18" charset="0"/>
                <a:ea typeface="Arial Unicode MS"/>
              </a:rPr>
              <a:t>традиционных учебных задач</a:t>
            </a:r>
            <a:r>
              <a:rPr lang="ru-RU" sz="1200" dirty="0">
                <a:latin typeface="Times New Roman" panose="02020603050405020304" pitchFamily="18" charset="0"/>
                <a:ea typeface="Arial Unicode MS"/>
              </a:rPr>
              <a:t>  как мини-проектов учебной деятельности— необходимого звена учебного процесса,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i="1" u="sng" dirty="0">
                <a:latin typeface="Times New Roman" panose="02020603050405020304" pitchFamily="18" charset="0"/>
                <a:ea typeface="Arial Unicode MS"/>
              </a:rPr>
              <a:t>ориентированного на базовый уровень</a:t>
            </a:r>
            <a:r>
              <a:rPr lang="ru-RU" sz="1200" dirty="0">
                <a:latin typeface="Times New Roman" panose="02020603050405020304" pitchFamily="18" charset="0"/>
                <a:ea typeface="Arial Unicode MS"/>
              </a:rPr>
              <a:t>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Arial Unicode MS"/>
              </a:rPr>
              <a:t> 2).П.У. - решение учебных задач </a:t>
            </a:r>
            <a:r>
              <a:rPr lang="ru-RU" sz="1200" i="1" u="sng" dirty="0">
                <a:latin typeface="Times New Roman" panose="02020603050405020304" pitchFamily="18" charset="0"/>
                <a:ea typeface="Arial Unicode MS"/>
              </a:rPr>
              <a:t>второго уровня</a:t>
            </a:r>
            <a:r>
              <a:rPr lang="ru-RU" sz="1200" dirty="0">
                <a:latin typeface="Times New Roman" panose="02020603050405020304" pitchFamily="18" charset="0"/>
                <a:ea typeface="Arial Unicode MS"/>
              </a:rPr>
              <a:t>, направленных на повышенный уровень,— более крупных учебных </a:t>
            </a:r>
            <a:r>
              <a:rPr lang="ru-RU" sz="1200" dirty="0" err="1">
                <a:latin typeface="Times New Roman" panose="02020603050405020304" pitchFamily="18" charset="0"/>
                <a:ea typeface="Arial Unicode MS"/>
              </a:rPr>
              <a:t>проектов,где</a:t>
            </a:r>
            <a:r>
              <a:rPr lang="ru-RU" sz="1200" dirty="0">
                <a:latin typeface="Times New Roman" panose="02020603050405020304" pitchFamily="18" charset="0"/>
                <a:ea typeface="Arial Unicode MS"/>
              </a:rPr>
              <a:t> обучающиеся уже могли бы сами ставить цели своей деятельности, активно применять свои знания по различным дисциплинам в практике, взаимодействовать друг с другом и т. д.;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Arial Unicode MS"/>
              </a:rPr>
              <a:t>3). Т.У. -  решение учебных задач </a:t>
            </a:r>
            <a:r>
              <a:rPr lang="ru-RU" sz="1200" i="1" u="sng" dirty="0" err="1">
                <a:latin typeface="Times New Roman" panose="02020603050405020304" pitchFamily="18" charset="0"/>
                <a:ea typeface="Arial Unicode MS"/>
              </a:rPr>
              <a:t>третьего,творческого</a:t>
            </a:r>
            <a:r>
              <a:rPr lang="ru-RU" sz="1200" i="1" u="sng" dirty="0">
                <a:latin typeface="Times New Roman" panose="02020603050405020304" pitchFamily="18" charset="0"/>
                <a:ea typeface="Arial Unicode MS"/>
              </a:rPr>
              <a:t>, уровня </a:t>
            </a:r>
            <a:r>
              <a:rPr lang="ru-RU" sz="1200" dirty="0">
                <a:latin typeface="Times New Roman" panose="02020603050405020304" pitchFamily="18" charset="0"/>
                <a:ea typeface="Arial Unicode MS"/>
              </a:rPr>
              <a:t>— крупных учебных</a:t>
            </a:r>
            <a:r>
              <a:rPr lang="ru-RU" sz="1200" i="1" u="sng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Arial Unicode MS"/>
              </a:rPr>
              <a:t>проектов. Такие проекты, скорее </a:t>
            </a:r>
            <a:r>
              <a:rPr lang="ru-RU" sz="1200" dirty="0" err="1">
                <a:latin typeface="Times New Roman" panose="02020603050405020304" pitchFamily="18" charset="0"/>
                <a:ea typeface="Arial Unicode MS"/>
              </a:rPr>
              <a:t>всего,могут</a:t>
            </a:r>
            <a:r>
              <a:rPr lang="ru-RU" sz="1200" dirty="0">
                <a:latin typeface="Times New Roman" panose="02020603050405020304" pitchFamily="18" charset="0"/>
                <a:ea typeface="Arial Unicode MS"/>
              </a:rPr>
              <a:t> быть реализованы в практическом</a:t>
            </a:r>
            <a:r>
              <a:rPr lang="ru-RU" sz="1200" i="1" u="sng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Arial Unicode MS"/>
              </a:rPr>
              <a:t>обучении и учебном проектировании в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Arial Unicode MS"/>
              </a:rPr>
              <a:t>рамках использования собственного опыта обучающихся в осуществлении интегративной учебной и социальной деятельности.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57670573"/>
              </p:ext>
            </p:extLst>
          </p:nvPr>
        </p:nvGraphicFramePr>
        <p:xfrm>
          <a:off x="8069102" y="914400"/>
          <a:ext cx="4206875" cy="456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37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7675" y="166985"/>
            <a:ext cx="11258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Транслируемость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практических достижений профессиональной деятельности педагогического работника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36142" y="1329809"/>
            <a:ext cx="311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Адресная направленность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501284" y="1699141"/>
            <a:ext cx="1394566" cy="85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248525" y="1699141"/>
            <a:ext cx="1416862" cy="85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20879" y="1825407"/>
            <a:ext cx="2312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Опытным педагогам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71947" y="1794570"/>
            <a:ext cx="2743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Начинающим педагогам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15263" y="1431310"/>
            <a:ext cx="1905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для </a:t>
            </a:r>
            <a:r>
              <a:rPr lang="ru-RU" altLang="ru-RU" i="1" u="sng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использования</a:t>
            </a:r>
            <a:r>
              <a:rPr lang="ru-RU" altLang="ru-RU" i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в своих методиках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15903" y="1329809"/>
            <a:ext cx="1847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для </a:t>
            </a:r>
            <a:r>
              <a:rPr lang="ru-RU" altLang="ru-RU" i="1" u="sng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применения</a:t>
            </a:r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 при подготовке к урокам по своим предметам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79566" y="3393771"/>
            <a:ext cx="3217232" cy="13212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Транслируемость</a:t>
            </a:r>
            <a:r>
              <a:rPr lang="ru-RU" sz="2400" b="1" dirty="0" smtClean="0">
                <a:solidFill>
                  <a:srgbClr val="FF0000"/>
                </a:solidFill>
              </a:rPr>
              <a:t> опыта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38349" y="2930634"/>
            <a:ext cx="2327564" cy="15166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Педсоветы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956956" y="2994275"/>
            <a:ext cx="2327564" cy="15166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0000FF"/>
                </a:solidFill>
              </a:rPr>
              <a:t>Отчеты о работе на </a:t>
            </a:r>
            <a:r>
              <a:rPr lang="ru-RU" sz="2400" b="1" dirty="0" smtClean="0">
                <a:solidFill>
                  <a:srgbClr val="0000FF"/>
                </a:solidFill>
              </a:rPr>
              <a:t>МС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637607" y="4950935"/>
            <a:ext cx="2560960" cy="15166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Методические семинары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648520" y="5028166"/>
            <a:ext cx="2327564" cy="15166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Открытые уроки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683305" y="4926137"/>
            <a:ext cx="2327564" cy="15166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Конкурсы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0258" y="276691"/>
            <a:ext cx="2232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Литература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0081" y="1138157"/>
            <a:ext cx="113551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0"/>
              </a:spcAft>
              <a:tabLst>
                <a:tab pos="4572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М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Арцев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Учебно-исследовательская работа учащихся //Завуч. – 2005- №5.</a:t>
            </a:r>
          </a:p>
          <a:p>
            <a:pPr marL="342900" lvl="0" indent="-342900" fontAlgn="base">
              <a:spcAft>
                <a:spcPts val="0"/>
              </a:spcAft>
              <a:tabLst>
                <a:tab pos="4572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В. Баранова, М. И.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Зайкин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Как увлечь школьников исследовательской деятельностью// Математика в школе. – 2004- №2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Брославская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Л. Организация учебно-исследовательской и проектной деятельности обучающихся в условиях реализации ФГОС ООО // Молодой ученый. — 2015. — №2.1. — С. 5-6.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Обухов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А.С. Развитие исследовательской деятельности учащихся //Народное образование. - 2004. - №2 -С.48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Осипова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Г.И. Опыт организации исследовательской деятельности школьников/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Г.И.Осипова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Волгоград: Учитель, 2007. - 256с.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Барамзина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А. Учебная деятельность школьников в контексте личностно-ориентированного обучения : методическое пособие / С. А.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Барамзина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Педагогика, 2016 – 85 с.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Антонов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А. Развитие творческой активности учащихся при работе над математическим текстом : учебное пособие / Д. А. Антонов. – М.: ВЛАДОС, 2016. – 245 с.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Алексеев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Г. Концепция развития исследовательской деятельности учащихся / Н. Г. Алексеев, А. В. Леонтович // М.: Исследовательская работа школьников. №1. - С 24 – 33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http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://festival.1september.ru</a:t>
            </a:r>
          </a:p>
          <a:p>
            <a:pPr lvl="0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www.proshkolu.ru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342900" lvl="0" indent="-342900" fontAlgn="base">
              <a:spcAft>
                <a:spcPts val="0"/>
              </a:spcAft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tabLst>
                <a:tab pos="4572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98601" y="74768"/>
            <a:ext cx="9787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Условия формирования личного вклада педагога в развитие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2179" y="1349865"/>
            <a:ext cx="1122045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ru-RU" sz="32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Научно 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– исследовательские </a:t>
            </a:r>
            <a:r>
              <a:rPr lang="ru-RU" sz="32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условия:</a:t>
            </a:r>
          </a:p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cs typeface="Times New Roman" pitchFamily="18" charset="0"/>
              </a:rPr>
              <a:t>- изучение 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работ философов, </a:t>
            </a:r>
            <a:r>
              <a:rPr lang="ru-RU" sz="2400" b="1" dirty="0" smtClean="0">
                <a:solidFill>
                  <a:prstClr val="black"/>
                </a:solidFill>
                <a:cs typeface="Times New Roman" pitchFamily="18" charset="0"/>
              </a:rPr>
              <a:t>психологов 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и педагогов </a:t>
            </a:r>
            <a:r>
              <a:rPr lang="ru-RU" sz="2400" b="1" dirty="0" smtClean="0">
                <a:solidFill>
                  <a:prstClr val="black"/>
                </a:solidFill>
                <a:cs typeface="Times New Roman" pitchFamily="18" charset="0"/>
              </a:rPr>
              <a:t>развивающего</a:t>
            </a:r>
          </a:p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cs typeface="Times New Roman" pitchFamily="18" charset="0"/>
              </a:rPr>
              <a:t> образования (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В. П. Вахтеров; Л. С. Выготский; В. В. Давыдов; А. Г.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Асмолов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; </a:t>
            </a:r>
            <a:endParaRPr lang="ru-RU" sz="2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cs typeface="Times New Roman" pitchFamily="18" charset="0"/>
              </a:rPr>
              <a:t>В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. И.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Слободчиков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; А. В. Хуторской; И. С.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Якиманская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; Л. В.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Занков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; и др</a:t>
            </a:r>
            <a:r>
              <a:rPr lang="ru-RU" sz="2400" b="1" dirty="0" smtClean="0">
                <a:solidFill>
                  <a:prstClr val="black"/>
                </a:solidFill>
                <a:cs typeface="Times New Roman" pitchFamily="18" charset="0"/>
              </a:rPr>
              <a:t>.);</a:t>
            </a:r>
          </a:p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cs typeface="Times New Roman" pitchFamily="18" charset="0"/>
              </a:rPr>
              <a:t>- разработка дидактических 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материалов для организации обучения.</a:t>
            </a:r>
          </a:p>
          <a:p>
            <a:pPr>
              <a:defRPr/>
            </a:pPr>
            <a:endParaRPr lang="ru-RU" sz="2400" b="1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sz="32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2. Методические условия: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dirty="0" smtClean="0">
                <a:solidFill>
                  <a:prstClr val="black"/>
                </a:solidFill>
                <a:cs typeface="Times New Roman" pitchFamily="18" charset="0"/>
              </a:rPr>
              <a:t>изучение передового педагогического опыта коллег;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dirty="0" smtClean="0">
                <a:solidFill>
                  <a:prstClr val="black"/>
                </a:solidFill>
                <a:cs typeface="Times New Roman" pitchFamily="18" charset="0"/>
              </a:rPr>
              <a:t>Участие в научно-практических конференциях.</a:t>
            </a:r>
            <a:endParaRPr lang="ru-RU" sz="2400" b="1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sz="32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3. </a:t>
            </a:r>
            <a:r>
              <a:rPr lang="ru-RU" sz="32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Организационно – педагогические условия</a:t>
            </a:r>
          </a:p>
          <a:p>
            <a:pPr marL="457200" indent="-457200">
              <a:buFontTx/>
              <a:buChar char="-"/>
              <a:defRPr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работа по самообразованию;</a:t>
            </a:r>
          </a:p>
          <a:p>
            <a:pPr marL="457200" indent="-457200">
              <a:buFontTx/>
              <a:buChar char="-"/>
              <a:defRPr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выступления на методических советах, педсоветах;</a:t>
            </a:r>
          </a:p>
          <a:p>
            <a:pPr marL="457200" indent="-457200">
              <a:buFontTx/>
              <a:buChar char="-"/>
              <a:defRPr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предметные курсы.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3200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sz="3200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1228" y="246257"/>
            <a:ext cx="9177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Актуальность личного вклада педагога в развитие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41818" y="1323475"/>
            <a:ext cx="6096000" cy="54137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задача исследовательской и проектной деятельности направлена на практическое применение предметных знаний. На современном этапе происходит перестановка акцентов с традиционных образовательных форм на сотрудничество, партнерство учителя и ученика, их совместный поиск новых комплексных знаний. Происходит овладение умениями использовать эти знания при создании своего интеллектуального продукта, востребованного профессиональным сообществом, формирование ключевых компетенций, необходимых для жизни и успешной самореализации человека в обществе, воспитание личности выпускника, готовой к жизни в высокотехнологичном конкурентном мире, важнейшими качествами которой являются инициативность, способность творчески мыслить и находить нестандартные решения, умение выбирать профессиональный путь, готовность обучаться в течение всей жизни.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5" y="1569732"/>
            <a:ext cx="5275809" cy="39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9460" y="113253"/>
            <a:ext cx="108148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Теоретическое обоснование личного вклада педагога в развитие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1490" y="5094178"/>
            <a:ext cx="68302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«</a:t>
            </a:r>
            <a:r>
              <a:rPr lang="ru-RU" sz="2800" b="1" dirty="0" smtClean="0">
                <a:solidFill>
                  <a:srgbClr val="0000FF"/>
                </a:solidFill>
              </a:rPr>
              <a:t>В каждом ребенке дремлет птица, которую  нужно разбудить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для полета. Творчество -  вот имя этой птицы».</a:t>
            </a:r>
            <a:r>
              <a:rPr lang="ru-RU" altLang="ru-RU" sz="2800" dirty="0"/>
              <a:t> </a:t>
            </a:r>
            <a:r>
              <a:rPr lang="ru-RU" altLang="ru-RU" sz="2400" b="1" dirty="0"/>
              <a:t>В. А. Сухомлинский</a:t>
            </a:r>
            <a:endParaRPr lang="ru-RU" sz="2400" b="1" dirty="0" smtClean="0"/>
          </a:p>
          <a:p>
            <a:pPr>
              <a:defRPr/>
            </a:pPr>
            <a:r>
              <a:rPr lang="ru-RU" dirty="0" smtClean="0"/>
              <a:t>                                                    </a:t>
            </a:r>
            <a:endParaRPr lang="ru-RU" alt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8233" y="118223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«Расскажи и я забуду, покажи – и я запомню, дай попробовать – и я пойму» </a:t>
            </a:r>
            <a:r>
              <a:rPr lang="ru-RU" sz="2400" b="1" dirty="0"/>
              <a:t>Конфуций</a:t>
            </a:r>
            <a:endParaRPr lang="ru-RU" sz="24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                                                       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41273" y="264059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«Нельзя чему то научить человека, можно только помочь ему сделать для себя это открытие»</a:t>
            </a:r>
            <a:r>
              <a:rPr lang="ru-RU" sz="2800" b="1" dirty="0">
                <a:solidFill>
                  <a:srgbClr val="0000FF"/>
                </a:solidFill>
              </a:rPr>
              <a:t> </a:t>
            </a:r>
            <a:r>
              <a:rPr lang="ru-RU" sz="2400" b="1" dirty="0" smtClean="0"/>
              <a:t>Г. </a:t>
            </a:r>
            <a:r>
              <a:rPr lang="ru-RU" sz="2400" b="1" dirty="0"/>
              <a:t>Галилей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00FF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</a:rPr>
              <a:t>                                                       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469" y="4210229"/>
            <a:ext cx="1741455" cy="24313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49" y="1003351"/>
            <a:ext cx="3152153" cy="17695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325" y="2900110"/>
            <a:ext cx="2319027" cy="231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531" y="285003"/>
            <a:ext cx="8177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Цель и задачи педагогической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63287" y="1365796"/>
            <a:ext cx="1044078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Цель: </a:t>
            </a:r>
            <a:r>
              <a:rPr lang="ru-RU" sz="2800" b="1" i="1" dirty="0">
                <a:solidFill>
                  <a:srgbClr val="0000FF"/>
                </a:solidFill>
              </a:rPr>
              <a:t>создание педагогических условий для </a:t>
            </a:r>
            <a:r>
              <a:rPr lang="ru-RU" sz="2800" b="1" i="1" dirty="0" smtClean="0">
                <a:solidFill>
                  <a:srgbClr val="0000FF"/>
                </a:solidFill>
              </a:rPr>
              <a:t>развития исследовательских </a:t>
            </a:r>
            <a:r>
              <a:rPr lang="ru-RU" sz="2800" b="1" i="1" dirty="0">
                <a:solidFill>
                  <a:srgbClr val="0000FF"/>
                </a:solidFill>
              </a:rPr>
              <a:t>умений </a:t>
            </a:r>
            <a:r>
              <a:rPr lang="ru-RU" sz="2800" b="1" i="1" dirty="0" smtClean="0">
                <a:solidFill>
                  <a:srgbClr val="0000FF"/>
                </a:solidFill>
              </a:rPr>
              <a:t>и навыков учащихся </a:t>
            </a:r>
            <a:r>
              <a:rPr lang="ru-RU" sz="2800" b="1" i="1" dirty="0">
                <a:solidFill>
                  <a:srgbClr val="0000FF"/>
                </a:solidFill>
              </a:rPr>
              <a:t>основной школы.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63287" y="2766359"/>
            <a:ext cx="1058210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Задачи: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 Изучить передовой опыт </a:t>
            </a:r>
            <a:r>
              <a:rPr lang="ru-RU" sz="2400" b="1" dirty="0">
                <a:solidFill>
                  <a:srgbClr val="0000FF"/>
                </a:solidFill>
              </a:rPr>
              <a:t>педагогов по теме;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 Раскрыть </a:t>
            </a:r>
            <a:r>
              <a:rPr lang="ru-RU" sz="2400" b="1" dirty="0">
                <a:solidFill>
                  <a:srgbClr val="0000FF"/>
                </a:solidFill>
              </a:rPr>
              <a:t>сущность исследовательской компетенции;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 Отобрать </a:t>
            </a:r>
            <a:r>
              <a:rPr lang="ru-RU" sz="2400" b="1" dirty="0">
                <a:solidFill>
                  <a:srgbClr val="0000FF"/>
                </a:solidFill>
              </a:rPr>
              <a:t>методики, способствующие </a:t>
            </a:r>
            <a:r>
              <a:rPr lang="ru-RU" sz="2400" b="1" dirty="0" smtClean="0">
                <a:solidFill>
                  <a:srgbClr val="0000FF"/>
                </a:solidFill>
              </a:rPr>
              <a:t>развитию  </a:t>
            </a:r>
            <a:r>
              <a:rPr lang="ru-RU" sz="2400" b="1" dirty="0">
                <a:solidFill>
                  <a:srgbClr val="0000FF"/>
                </a:solidFill>
              </a:rPr>
              <a:t>исследовательских </a:t>
            </a:r>
            <a:r>
              <a:rPr lang="ru-RU" sz="2400" b="1" dirty="0" smtClean="0">
                <a:solidFill>
                  <a:srgbClr val="0000FF"/>
                </a:solidFill>
              </a:rPr>
              <a:t>умений и навыков; 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 Описать </a:t>
            </a:r>
            <a:r>
              <a:rPr lang="ru-RU" sz="2400" b="1" dirty="0">
                <a:solidFill>
                  <a:srgbClr val="0000FF"/>
                </a:solidFill>
              </a:rPr>
              <a:t>опыт применения метода в преподавании математики.</a:t>
            </a:r>
          </a:p>
        </p:txBody>
      </p:sp>
    </p:spTree>
    <p:extLst>
      <p:ext uri="{BB962C8B-B14F-4D97-AF65-F5344CB8AC3E}">
        <p14:creationId xmlns:p14="http://schemas.microsoft.com/office/powerpoint/2010/main" val="24986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4633" y="226814"/>
            <a:ext cx="5621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Ведущая педагогическая идея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6908" y="1371600"/>
            <a:ext cx="107317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00FF"/>
                </a:solidFill>
              </a:rPr>
              <a:t>Включение учащихся в собственный исследовательский поиск на уроках математики, а также во внеурочной деятельности через разработку системы заданий для развития исследовательских умений и навыков школьников</a:t>
            </a:r>
            <a:endParaRPr lang="ru-RU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11286652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Деятельностный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аспект личного вклада педагога в развитие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08738" y="1229182"/>
            <a:ext cx="2524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Условия реализации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0698" y="1413848"/>
            <a:ext cx="4979324" cy="53443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Технология реализации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1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. О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бучение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исследовательским умениям на основе программного материала.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2.    Использование методов проблемного, частично-поискового, исследовательского  обучения для развития мыслительных способностей учащихся.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3.    Организация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индивидуальной учебной деятельности.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4. И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спользование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ИКТ И ЦОР на уроках в качестве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развития познавательного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интереса учащихся.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5.     Мониторинг достижений обучения, уровня исследовательской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компетенции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учащихся.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94219" y="2284623"/>
            <a:ext cx="5993476" cy="34580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Результат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Личность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, умеющая осмысливать, оценивать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предъявлять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свою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деятельность и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ее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результаты, то есть личность со сформированными в той или иной степени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исследовательской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, коммуникативной, личностной компетентностями, с выявленными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интересами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, со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сформированной личностной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позицией, что в конечном итоге и будет способствовать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ее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успешной самореализации.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0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11286652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Деятельностный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аспект личного вклада педагога в развитие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33923" y="1337866"/>
            <a:ext cx="3302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Условия реализации </a:t>
            </a:r>
          </a:p>
        </p:txBody>
      </p:sp>
      <p:sp>
        <p:nvSpPr>
          <p:cNvPr id="5" name="Овал 4"/>
          <p:cNvSpPr/>
          <p:nvPr/>
        </p:nvSpPr>
        <p:spPr>
          <a:xfrm>
            <a:off x="889462" y="1970116"/>
            <a:ext cx="3237879" cy="15295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        </a:t>
            </a:r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Методы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91930" y="1899458"/>
            <a:ext cx="3237879" cy="15295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     Формы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45731" y="1899458"/>
            <a:ext cx="3374967" cy="15295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Приемы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22465" y="3790604"/>
            <a:ext cx="3104876" cy="27681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/>
              <a:t>Проблемный</a:t>
            </a:r>
          </a:p>
          <a:p>
            <a:pPr algn="ctr">
              <a:defRPr/>
            </a:pPr>
            <a:r>
              <a:rPr lang="ru-RU" sz="2000" b="1" dirty="0"/>
              <a:t>Исследовательский</a:t>
            </a:r>
          </a:p>
          <a:p>
            <a:pPr algn="ctr">
              <a:defRPr/>
            </a:pPr>
            <a:r>
              <a:rPr lang="ru-RU" sz="2000" b="1" dirty="0"/>
              <a:t>Частично-поисковый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24933" y="3759431"/>
            <a:ext cx="3104876" cy="27681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/>
              <a:t>Групповая </a:t>
            </a:r>
          </a:p>
          <a:p>
            <a:pPr algn="ctr">
              <a:defRPr/>
            </a:pPr>
            <a:r>
              <a:rPr lang="ru-RU" sz="2000" b="1" dirty="0"/>
              <a:t>Индивидуальная </a:t>
            </a:r>
          </a:p>
          <a:p>
            <a:pPr algn="ctr">
              <a:defRPr/>
            </a:pPr>
            <a:r>
              <a:rPr lang="ru-RU" sz="2000" b="1" dirty="0"/>
              <a:t>Фронтальная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15822" y="3759431"/>
            <a:ext cx="3104876" cy="27681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/>
              <a:t>Личностно-ориентированный подход  </a:t>
            </a:r>
          </a:p>
          <a:p>
            <a:pPr algn="ctr">
              <a:defRPr/>
            </a:pPr>
            <a:r>
              <a:rPr lang="ru-RU" b="1" dirty="0"/>
              <a:t>Системно-</a:t>
            </a:r>
            <a:r>
              <a:rPr lang="ru-RU" b="1" dirty="0" err="1"/>
              <a:t>деятельностный</a:t>
            </a:r>
            <a:r>
              <a:rPr lang="ru-RU" b="1" dirty="0"/>
              <a:t> подход</a:t>
            </a:r>
          </a:p>
          <a:p>
            <a:pPr algn="ctr">
              <a:defRPr/>
            </a:pPr>
            <a:r>
              <a:rPr lang="ru-RU" b="1" dirty="0"/>
              <a:t>Проблемное обучение</a:t>
            </a:r>
          </a:p>
          <a:p>
            <a:pPr algn="ctr">
              <a:defRPr/>
            </a:pPr>
            <a:r>
              <a:rPr lang="ru-RU" b="1" dirty="0"/>
              <a:t>ИКТ</a:t>
            </a:r>
          </a:p>
        </p:txBody>
      </p:sp>
    </p:spTree>
    <p:extLst>
      <p:ext uri="{BB962C8B-B14F-4D97-AF65-F5344CB8AC3E}">
        <p14:creationId xmlns:p14="http://schemas.microsoft.com/office/powerpoint/2010/main" val="2105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11286652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Деятельностный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аспект личного вклада педагога в развитие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33923" y="1337866"/>
            <a:ext cx="3302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Условия реализации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2912"/>
            <a:ext cx="2831129" cy="2123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178" y="912912"/>
            <a:ext cx="3013067" cy="2259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3608301"/>
            <a:ext cx="114881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/>
              <a:t>Разработка уроков с применением исследовательского метода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/>
              <a:t>Организация внеурочной исследовательской деятельности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/>
              <a:t>Участие в научно-практических конференциях (публичная презентация работ)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/>
              <a:t>Участие в конкурсах, проектах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/>
              <a:t>Развитие исследовательских умений через решение практико-ориентированных задач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85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1766</Words>
  <Application>Microsoft Office PowerPoint</Application>
  <PresentationFormat>Широкоэкранный</PresentationFormat>
  <Paragraphs>191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Cambria</vt:lpstr>
      <vt:lpstr>Cambria Math</vt:lpstr>
      <vt:lpstr>Constantia</vt:lpstr>
      <vt:lpstr>Monotype Corsiva</vt:lpstr>
      <vt:lpstr>PT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2023-03-24T10:29:15Z</dcterms:created>
  <dcterms:modified xsi:type="dcterms:W3CDTF">2024-12-25T05:18:03Z</dcterms:modified>
</cp:coreProperties>
</file>