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68B59-9BA7-CA48-4EF9-C06BEE8DD8E7}" v="12" dt="2024-12-22T17:04:40.688"/>
    <p1510:client id="{140DD04E-776B-625C-6F97-E0CCB0356439}" v="550" dt="2024-12-21T08:27:49.793"/>
    <p1510:client id="{33F78BED-FD6F-10AA-93F7-D1C2B21335AD}" v="266" dt="2024-12-22T17:27:54.164"/>
    <p1510:client id="{3B1FAB87-A8F0-D877-E469-1B637F280206}" v="650" dt="2024-12-21T07:48:58.745"/>
    <p1510:client id="{69795052-85AC-1B7E-E705-9A0AA24611BD}" v="15" dt="2024-12-21T07:20:44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EA75A-3C6C-4675-AF20-BE10CA74766C}" type="doc">
      <dgm:prSet loTypeId="urn:microsoft.com/office/officeart/2005/8/layout/cycle3" loCatId="cycle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85000C5-EFCA-4B84-B673-569D41AD407C}">
      <dgm:prSet/>
      <dgm:spPr/>
      <dgm:t>
        <a:bodyPr/>
        <a:lstStyle/>
        <a:p>
          <a:r>
            <a:rPr lang="ru-RU" b="1"/>
            <a:t>1.</a:t>
          </a:r>
          <a:r>
            <a:rPr lang="ru-RU"/>
            <a:t> </a:t>
          </a:r>
          <a:r>
            <a:rPr lang="ru-RU" b="1"/>
            <a:t>Пищевые продукты</a:t>
          </a:r>
          <a:endParaRPr lang="en-US"/>
        </a:p>
      </dgm:t>
    </dgm:pt>
    <dgm:pt modelId="{1C3A6D98-2097-4DA6-8DCC-504200FCC52F}" type="parTrans" cxnId="{745F7A45-05C8-447E-8C54-0BE88C7D3F6E}">
      <dgm:prSet/>
      <dgm:spPr/>
      <dgm:t>
        <a:bodyPr/>
        <a:lstStyle/>
        <a:p>
          <a:endParaRPr lang="en-US"/>
        </a:p>
      </dgm:t>
    </dgm:pt>
    <dgm:pt modelId="{C9829C22-DF1A-45CF-818D-9855DC28B64C}" type="sibTrans" cxnId="{745F7A45-05C8-447E-8C54-0BE88C7D3F6E}">
      <dgm:prSet/>
      <dgm:spPr/>
      <dgm:t>
        <a:bodyPr/>
        <a:lstStyle/>
        <a:p>
          <a:endParaRPr lang="en-US"/>
        </a:p>
      </dgm:t>
    </dgm:pt>
    <dgm:pt modelId="{7E370071-45A1-460A-9689-2F8CCEF64597}">
      <dgm:prSet/>
      <dgm:spPr/>
      <dgm:t>
        <a:bodyPr/>
        <a:lstStyle/>
        <a:p>
          <a:r>
            <a:rPr lang="ru-RU"/>
            <a:t>Мясо, молоко, яйца</a:t>
          </a:r>
          <a:endParaRPr lang="en-US"/>
        </a:p>
      </dgm:t>
    </dgm:pt>
    <dgm:pt modelId="{AE301FD3-E4D1-4957-ADDF-B3FB1589129E}" type="parTrans" cxnId="{644255FC-3EA5-4007-AF57-C56CB78FB857}">
      <dgm:prSet/>
      <dgm:spPr/>
      <dgm:t>
        <a:bodyPr/>
        <a:lstStyle/>
        <a:p>
          <a:endParaRPr lang="en-US"/>
        </a:p>
      </dgm:t>
    </dgm:pt>
    <dgm:pt modelId="{09FE003A-03D3-4A1B-B821-58905CBA1923}" type="sibTrans" cxnId="{644255FC-3EA5-4007-AF57-C56CB78FB857}">
      <dgm:prSet/>
      <dgm:spPr/>
      <dgm:t>
        <a:bodyPr/>
        <a:lstStyle/>
        <a:p>
          <a:endParaRPr lang="en-US"/>
        </a:p>
      </dgm:t>
    </dgm:pt>
    <dgm:pt modelId="{BD6181B0-2B10-4A52-A5A4-F8EAB9571B10}">
      <dgm:prSet/>
      <dgm:spPr/>
      <dgm:t>
        <a:bodyPr/>
        <a:lstStyle/>
        <a:p>
          <a:r>
            <a:rPr lang="ru-RU" b="1"/>
            <a:t>2.  Шерсть</a:t>
          </a:r>
          <a:endParaRPr lang="en-US"/>
        </a:p>
      </dgm:t>
    </dgm:pt>
    <dgm:pt modelId="{5568140B-AAD7-473A-83FF-A982A4C22B6A}" type="parTrans" cxnId="{C6C18762-4392-4D79-B02C-3AD2E17E9D1F}">
      <dgm:prSet/>
      <dgm:spPr/>
      <dgm:t>
        <a:bodyPr/>
        <a:lstStyle/>
        <a:p>
          <a:endParaRPr lang="en-US"/>
        </a:p>
      </dgm:t>
    </dgm:pt>
    <dgm:pt modelId="{B0B4EFBF-7540-487E-AD07-D5EB6E427F98}" type="sibTrans" cxnId="{C6C18762-4392-4D79-B02C-3AD2E17E9D1F}">
      <dgm:prSet/>
      <dgm:spPr/>
      <dgm:t>
        <a:bodyPr/>
        <a:lstStyle/>
        <a:p>
          <a:endParaRPr lang="en-US"/>
        </a:p>
      </dgm:t>
    </dgm:pt>
    <dgm:pt modelId="{50E134FF-AEFE-44AB-BDAE-4B2DAA79D597}">
      <dgm:prSet/>
      <dgm:spPr/>
      <dgm:t>
        <a:bodyPr/>
        <a:lstStyle/>
        <a:p>
          <a:r>
            <a:rPr lang="ru-RU"/>
            <a:t>Одежда, текстиль</a:t>
          </a:r>
          <a:endParaRPr lang="en-US"/>
        </a:p>
      </dgm:t>
    </dgm:pt>
    <dgm:pt modelId="{BB6AF13C-D219-48CB-B69C-477D7CA9E9EA}" type="parTrans" cxnId="{F43451BD-F179-429B-9D35-0418277A9DE0}">
      <dgm:prSet/>
      <dgm:spPr/>
      <dgm:t>
        <a:bodyPr/>
        <a:lstStyle/>
        <a:p>
          <a:endParaRPr lang="en-US"/>
        </a:p>
      </dgm:t>
    </dgm:pt>
    <dgm:pt modelId="{509A7718-0262-498B-A34F-AB4A91CDA0B4}" type="sibTrans" cxnId="{F43451BD-F179-429B-9D35-0418277A9DE0}">
      <dgm:prSet/>
      <dgm:spPr/>
      <dgm:t>
        <a:bodyPr/>
        <a:lstStyle/>
        <a:p>
          <a:endParaRPr lang="en-US"/>
        </a:p>
      </dgm:t>
    </dgm:pt>
    <dgm:pt modelId="{32AC3F64-841A-470D-93A3-7A5710419CF1}">
      <dgm:prSet/>
      <dgm:spPr/>
      <dgm:t>
        <a:bodyPr/>
        <a:lstStyle/>
        <a:p>
          <a:r>
            <a:rPr lang="ru-RU" b="1"/>
            <a:t>3</a:t>
          </a:r>
          <a:r>
            <a:rPr lang="ru-RU"/>
            <a:t>. </a:t>
          </a:r>
          <a:r>
            <a:rPr lang="ru-RU" b="1"/>
            <a:t> Транспорт</a:t>
          </a:r>
          <a:endParaRPr lang="en-US"/>
        </a:p>
      </dgm:t>
    </dgm:pt>
    <dgm:pt modelId="{A9ECDFF0-A1B1-47BD-BA99-34E3FEE94142}" type="parTrans" cxnId="{568F4209-643B-4E95-81E8-ED02F9C24A4E}">
      <dgm:prSet/>
      <dgm:spPr/>
      <dgm:t>
        <a:bodyPr/>
        <a:lstStyle/>
        <a:p>
          <a:endParaRPr lang="en-US"/>
        </a:p>
      </dgm:t>
    </dgm:pt>
    <dgm:pt modelId="{890823FE-D2FF-406D-9EA2-EF0ADCA4D373}" type="sibTrans" cxnId="{568F4209-643B-4E95-81E8-ED02F9C24A4E}">
      <dgm:prSet/>
      <dgm:spPr/>
      <dgm:t>
        <a:bodyPr/>
        <a:lstStyle/>
        <a:p>
          <a:endParaRPr lang="en-US"/>
        </a:p>
      </dgm:t>
    </dgm:pt>
    <dgm:pt modelId="{73EE6486-65F7-4C45-890A-88AD600D1F55}">
      <dgm:prSet/>
      <dgm:spPr/>
      <dgm:t>
        <a:bodyPr/>
        <a:lstStyle/>
        <a:p>
          <a:r>
            <a:rPr lang="ru-RU"/>
            <a:t>Лошади, верблюды</a:t>
          </a:r>
          <a:endParaRPr lang="en-US"/>
        </a:p>
      </dgm:t>
    </dgm:pt>
    <dgm:pt modelId="{DDA6013C-E143-4233-92BC-C44B542F10BC}" type="parTrans" cxnId="{F0F7FA18-470C-4ACD-AAFB-BCFD5BAC21C0}">
      <dgm:prSet/>
      <dgm:spPr/>
      <dgm:t>
        <a:bodyPr/>
        <a:lstStyle/>
        <a:p>
          <a:endParaRPr lang="en-US"/>
        </a:p>
      </dgm:t>
    </dgm:pt>
    <dgm:pt modelId="{C89C1E7E-3973-4017-8373-36A22FF31F84}" type="sibTrans" cxnId="{F0F7FA18-470C-4ACD-AAFB-BCFD5BAC21C0}">
      <dgm:prSet/>
      <dgm:spPr/>
      <dgm:t>
        <a:bodyPr/>
        <a:lstStyle/>
        <a:p>
          <a:endParaRPr lang="en-US"/>
        </a:p>
      </dgm:t>
    </dgm:pt>
    <dgm:pt modelId="{5B0EEDE0-B56A-4451-AD8E-5C312C1E4251}">
      <dgm:prSet/>
      <dgm:spPr/>
      <dgm:t>
        <a:bodyPr/>
        <a:lstStyle/>
        <a:p>
          <a:r>
            <a:rPr lang="ru-RU" b="1"/>
            <a:t>4.  Научные иследования</a:t>
          </a:r>
          <a:endParaRPr lang="en-US"/>
        </a:p>
      </dgm:t>
    </dgm:pt>
    <dgm:pt modelId="{F4A52631-D340-407F-ADBD-3A16D192B742}" type="parTrans" cxnId="{8715605D-4073-4C33-BB64-7CFE709505F2}">
      <dgm:prSet/>
      <dgm:spPr/>
      <dgm:t>
        <a:bodyPr/>
        <a:lstStyle/>
        <a:p>
          <a:endParaRPr lang="en-US"/>
        </a:p>
      </dgm:t>
    </dgm:pt>
    <dgm:pt modelId="{A4D18300-E1F8-47E9-B86A-13A73F9EDF0F}" type="sibTrans" cxnId="{8715605D-4073-4C33-BB64-7CFE709505F2}">
      <dgm:prSet/>
      <dgm:spPr/>
      <dgm:t>
        <a:bodyPr/>
        <a:lstStyle/>
        <a:p>
          <a:endParaRPr lang="en-US"/>
        </a:p>
      </dgm:t>
    </dgm:pt>
    <dgm:pt modelId="{48D11F2B-7E17-486A-9F3B-F7D05E4AD465}">
      <dgm:prSet/>
      <dgm:spPr/>
      <dgm:t>
        <a:bodyPr/>
        <a:lstStyle/>
        <a:p>
          <a:r>
            <a:rPr lang="ru-RU"/>
            <a:t>Биомедицинские исследования</a:t>
          </a:r>
          <a:endParaRPr lang="en-US"/>
        </a:p>
      </dgm:t>
    </dgm:pt>
    <dgm:pt modelId="{9746F250-DF6A-424E-B503-187E43DD71D4}" type="parTrans" cxnId="{D2266FD9-CE2E-49E1-A837-F9EE061A115D}">
      <dgm:prSet/>
      <dgm:spPr/>
      <dgm:t>
        <a:bodyPr/>
        <a:lstStyle/>
        <a:p>
          <a:endParaRPr lang="en-US"/>
        </a:p>
      </dgm:t>
    </dgm:pt>
    <dgm:pt modelId="{3BB0E8E3-9DFC-4155-8919-089A2A238452}" type="sibTrans" cxnId="{D2266FD9-CE2E-49E1-A837-F9EE061A115D}">
      <dgm:prSet/>
      <dgm:spPr/>
      <dgm:t>
        <a:bodyPr/>
        <a:lstStyle/>
        <a:p>
          <a:endParaRPr lang="en-US"/>
        </a:p>
      </dgm:t>
    </dgm:pt>
    <dgm:pt modelId="{91D1DC09-B2FE-4586-8A2C-ED777C2E0B65}" type="pres">
      <dgm:prSet presAssocID="{E2DEA75A-3C6C-4675-AF20-BE10CA74766C}" presName="Name0" presStyleCnt="0">
        <dgm:presLayoutVars>
          <dgm:dir/>
          <dgm:resizeHandles val="exact"/>
        </dgm:presLayoutVars>
      </dgm:prSet>
      <dgm:spPr/>
    </dgm:pt>
    <dgm:pt modelId="{71F8C618-271A-46D5-9203-C25A879AA8C9}" type="pres">
      <dgm:prSet presAssocID="{E2DEA75A-3C6C-4675-AF20-BE10CA74766C}" presName="cycle" presStyleCnt="0"/>
      <dgm:spPr/>
    </dgm:pt>
    <dgm:pt modelId="{AA9549A1-39C9-4E4F-902C-F4C7BBA04AF8}" type="pres">
      <dgm:prSet presAssocID="{385000C5-EFCA-4B84-B673-569D41AD407C}" presName="nodeFirstNode" presStyleLbl="node1" presStyleIdx="0" presStyleCnt="8">
        <dgm:presLayoutVars>
          <dgm:bulletEnabled val="1"/>
        </dgm:presLayoutVars>
      </dgm:prSet>
      <dgm:spPr/>
    </dgm:pt>
    <dgm:pt modelId="{C87C3A55-F768-46BB-B543-D6295EFB6AD1}" type="pres">
      <dgm:prSet presAssocID="{C9829C22-DF1A-45CF-818D-9855DC28B64C}" presName="sibTransFirstNode" presStyleLbl="bgShp" presStyleIdx="0" presStyleCnt="1"/>
      <dgm:spPr/>
    </dgm:pt>
    <dgm:pt modelId="{38C29364-6013-446E-917F-D4A3D0962F84}" type="pres">
      <dgm:prSet presAssocID="{7E370071-45A1-460A-9689-2F8CCEF64597}" presName="nodeFollowingNodes" presStyleLbl="node1" presStyleIdx="1" presStyleCnt="8">
        <dgm:presLayoutVars>
          <dgm:bulletEnabled val="1"/>
        </dgm:presLayoutVars>
      </dgm:prSet>
      <dgm:spPr/>
    </dgm:pt>
    <dgm:pt modelId="{7DC2F53D-7320-4370-BC69-3B16AF46EBD4}" type="pres">
      <dgm:prSet presAssocID="{BD6181B0-2B10-4A52-A5A4-F8EAB9571B10}" presName="nodeFollowingNodes" presStyleLbl="node1" presStyleIdx="2" presStyleCnt="8">
        <dgm:presLayoutVars>
          <dgm:bulletEnabled val="1"/>
        </dgm:presLayoutVars>
      </dgm:prSet>
      <dgm:spPr/>
    </dgm:pt>
    <dgm:pt modelId="{BB067EDD-09D9-4B93-967A-70A3134CFFC9}" type="pres">
      <dgm:prSet presAssocID="{50E134FF-AEFE-44AB-BDAE-4B2DAA79D597}" presName="nodeFollowingNodes" presStyleLbl="node1" presStyleIdx="3" presStyleCnt="8">
        <dgm:presLayoutVars>
          <dgm:bulletEnabled val="1"/>
        </dgm:presLayoutVars>
      </dgm:prSet>
      <dgm:spPr/>
    </dgm:pt>
    <dgm:pt modelId="{5DBCD248-2349-4053-854D-6DBAEF890D0C}" type="pres">
      <dgm:prSet presAssocID="{32AC3F64-841A-470D-93A3-7A5710419CF1}" presName="nodeFollowingNodes" presStyleLbl="node1" presStyleIdx="4" presStyleCnt="8">
        <dgm:presLayoutVars>
          <dgm:bulletEnabled val="1"/>
        </dgm:presLayoutVars>
      </dgm:prSet>
      <dgm:spPr/>
    </dgm:pt>
    <dgm:pt modelId="{EFC9F065-9F17-4D59-8CBC-F6A9B14C3E14}" type="pres">
      <dgm:prSet presAssocID="{73EE6486-65F7-4C45-890A-88AD600D1F55}" presName="nodeFollowingNodes" presStyleLbl="node1" presStyleIdx="5" presStyleCnt="8">
        <dgm:presLayoutVars>
          <dgm:bulletEnabled val="1"/>
        </dgm:presLayoutVars>
      </dgm:prSet>
      <dgm:spPr/>
    </dgm:pt>
    <dgm:pt modelId="{18F45348-703C-4914-9EA3-CD959670D7E1}" type="pres">
      <dgm:prSet presAssocID="{5B0EEDE0-B56A-4451-AD8E-5C312C1E4251}" presName="nodeFollowingNodes" presStyleLbl="node1" presStyleIdx="6" presStyleCnt="8">
        <dgm:presLayoutVars>
          <dgm:bulletEnabled val="1"/>
        </dgm:presLayoutVars>
      </dgm:prSet>
      <dgm:spPr/>
    </dgm:pt>
    <dgm:pt modelId="{165FD76E-F3FA-49D2-918C-CF74BB28E189}" type="pres">
      <dgm:prSet presAssocID="{48D11F2B-7E17-486A-9F3B-F7D05E4AD465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94EB8104-C77E-43C5-AEFE-FB4C9E1E1FF4}" type="presOf" srcId="{32AC3F64-841A-470D-93A3-7A5710419CF1}" destId="{5DBCD248-2349-4053-854D-6DBAEF890D0C}" srcOrd="0" destOrd="0" presId="urn:microsoft.com/office/officeart/2005/8/layout/cycle3"/>
    <dgm:cxn modelId="{5D386508-4B8A-4AE4-BF86-DE7FB8B7BE5B}" type="presOf" srcId="{BD6181B0-2B10-4A52-A5A4-F8EAB9571B10}" destId="{7DC2F53D-7320-4370-BC69-3B16AF46EBD4}" srcOrd="0" destOrd="0" presId="urn:microsoft.com/office/officeart/2005/8/layout/cycle3"/>
    <dgm:cxn modelId="{568F4209-643B-4E95-81E8-ED02F9C24A4E}" srcId="{E2DEA75A-3C6C-4675-AF20-BE10CA74766C}" destId="{32AC3F64-841A-470D-93A3-7A5710419CF1}" srcOrd="4" destOrd="0" parTransId="{A9ECDFF0-A1B1-47BD-BA99-34E3FEE94142}" sibTransId="{890823FE-D2FF-406D-9EA2-EF0ADCA4D373}"/>
    <dgm:cxn modelId="{5325D909-DA75-4FC0-A006-968686A03C72}" type="presOf" srcId="{C9829C22-DF1A-45CF-818D-9855DC28B64C}" destId="{C87C3A55-F768-46BB-B543-D6295EFB6AD1}" srcOrd="0" destOrd="0" presId="urn:microsoft.com/office/officeart/2005/8/layout/cycle3"/>
    <dgm:cxn modelId="{0784790C-50AE-4335-B23F-FACEE4F716AF}" type="presOf" srcId="{48D11F2B-7E17-486A-9F3B-F7D05E4AD465}" destId="{165FD76E-F3FA-49D2-918C-CF74BB28E189}" srcOrd="0" destOrd="0" presId="urn:microsoft.com/office/officeart/2005/8/layout/cycle3"/>
    <dgm:cxn modelId="{F0F7FA18-470C-4ACD-AAFB-BCFD5BAC21C0}" srcId="{E2DEA75A-3C6C-4675-AF20-BE10CA74766C}" destId="{73EE6486-65F7-4C45-890A-88AD600D1F55}" srcOrd="5" destOrd="0" parTransId="{DDA6013C-E143-4233-92BC-C44B542F10BC}" sibTransId="{C89C1E7E-3973-4017-8373-36A22FF31F84}"/>
    <dgm:cxn modelId="{FD8A5934-2400-42AF-B302-60F8B9CF2903}" type="presOf" srcId="{E2DEA75A-3C6C-4675-AF20-BE10CA74766C}" destId="{91D1DC09-B2FE-4586-8A2C-ED777C2E0B65}" srcOrd="0" destOrd="0" presId="urn:microsoft.com/office/officeart/2005/8/layout/cycle3"/>
    <dgm:cxn modelId="{14538039-F291-4F81-A94C-D5250D7BCF7C}" type="presOf" srcId="{385000C5-EFCA-4B84-B673-569D41AD407C}" destId="{AA9549A1-39C9-4E4F-902C-F4C7BBA04AF8}" srcOrd="0" destOrd="0" presId="urn:microsoft.com/office/officeart/2005/8/layout/cycle3"/>
    <dgm:cxn modelId="{85CF1F5B-F153-47E3-B0DB-D182BF293148}" type="presOf" srcId="{50E134FF-AEFE-44AB-BDAE-4B2DAA79D597}" destId="{BB067EDD-09D9-4B93-967A-70A3134CFFC9}" srcOrd="0" destOrd="0" presId="urn:microsoft.com/office/officeart/2005/8/layout/cycle3"/>
    <dgm:cxn modelId="{8715605D-4073-4C33-BB64-7CFE709505F2}" srcId="{E2DEA75A-3C6C-4675-AF20-BE10CA74766C}" destId="{5B0EEDE0-B56A-4451-AD8E-5C312C1E4251}" srcOrd="6" destOrd="0" parTransId="{F4A52631-D340-407F-ADBD-3A16D192B742}" sibTransId="{A4D18300-E1F8-47E9-B86A-13A73F9EDF0F}"/>
    <dgm:cxn modelId="{C6C18762-4392-4D79-B02C-3AD2E17E9D1F}" srcId="{E2DEA75A-3C6C-4675-AF20-BE10CA74766C}" destId="{BD6181B0-2B10-4A52-A5A4-F8EAB9571B10}" srcOrd="2" destOrd="0" parTransId="{5568140B-AAD7-473A-83FF-A982A4C22B6A}" sibTransId="{B0B4EFBF-7540-487E-AD07-D5EB6E427F98}"/>
    <dgm:cxn modelId="{745F7A45-05C8-447E-8C54-0BE88C7D3F6E}" srcId="{E2DEA75A-3C6C-4675-AF20-BE10CA74766C}" destId="{385000C5-EFCA-4B84-B673-569D41AD407C}" srcOrd="0" destOrd="0" parTransId="{1C3A6D98-2097-4DA6-8DCC-504200FCC52F}" sibTransId="{C9829C22-DF1A-45CF-818D-9855DC28B64C}"/>
    <dgm:cxn modelId="{19E15F88-0823-43F8-8794-637C6FDE7349}" type="presOf" srcId="{73EE6486-65F7-4C45-890A-88AD600D1F55}" destId="{EFC9F065-9F17-4D59-8CBC-F6A9B14C3E14}" srcOrd="0" destOrd="0" presId="urn:microsoft.com/office/officeart/2005/8/layout/cycle3"/>
    <dgm:cxn modelId="{F43451BD-F179-429B-9D35-0418277A9DE0}" srcId="{E2DEA75A-3C6C-4675-AF20-BE10CA74766C}" destId="{50E134FF-AEFE-44AB-BDAE-4B2DAA79D597}" srcOrd="3" destOrd="0" parTransId="{BB6AF13C-D219-48CB-B69C-477D7CA9E9EA}" sibTransId="{509A7718-0262-498B-A34F-AB4A91CDA0B4}"/>
    <dgm:cxn modelId="{DBA1BAD4-A112-4D79-AEF0-884FDC6348B4}" type="presOf" srcId="{7E370071-45A1-460A-9689-2F8CCEF64597}" destId="{38C29364-6013-446E-917F-D4A3D0962F84}" srcOrd="0" destOrd="0" presId="urn:microsoft.com/office/officeart/2005/8/layout/cycle3"/>
    <dgm:cxn modelId="{D2266FD9-CE2E-49E1-A837-F9EE061A115D}" srcId="{E2DEA75A-3C6C-4675-AF20-BE10CA74766C}" destId="{48D11F2B-7E17-486A-9F3B-F7D05E4AD465}" srcOrd="7" destOrd="0" parTransId="{9746F250-DF6A-424E-B503-187E43DD71D4}" sibTransId="{3BB0E8E3-9DFC-4155-8919-089A2A238452}"/>
    <dgm:cxn modelId="{154459EB-DE55-41F0-95BC-792BAA9E2377}" type="presOf" srcId="{5B0EEDE0-B56A-4451-AD8E-5C312C1E4251}" destId="{18F45348-703C-4914-9EA3-CD959670D7E1}" srcOrd="0" destOrd="0" presId="urn:microsoft.com/office/officeart/2005/8/layout/cycle3"/>
    <dgm:cxn modelId="{644255FC-3EA5-4007-AF57-C56CB78FB857}" srcId="{E2DEA75A-3C6C-4675-AF20-BE10CA74766C}" destId="{7E370071-45A1-460A-9689-2F8CCEF64597}" srcOrd="1" destOrd="0" parTransId="{AE301FD3-E4D1-4957-ADDF-B3FB1589129E}" sibTransId="{09FE003A-03D3-4A1B-B821-58905CBA1923}"/>
    <dgm:cxn modelId="{6926BC3C-BB9C-420D-A151-3490B7BC768E}" type="presParOf" srcId="{91D1DC09-B2FE-4586-8A2C-ED777C2E0B65}" destId="{71F8C618-271A-46D5-9203-C25A879AA8C9}" srcOrd="0" destOrd="0" presId="urn:microsoft.com/office/officeart/2005/8/layout/cycle3"/>
    <dgm:cxn modelId="{E639D060-97B1-400D-A27D-BB32A57D6995}" type="presParOf" srcId="{71F8C618-271A-46D5-9203-C25A879AA8C9}" destId="{AA9549A1-39C9-4E4F-902C-F4C7BBA04AF8}" srcOrd="0" destOrd="0" presId="urn:microsoft.com/office/officeart/2005/8/layout/cycle3"/>
    <dgm:cxn modelId="{83B4AD92-E8FD-4FD7-9CDA-674AE00F7AC4}" type="presParOf" srcId="{71F8C618-271A-46D5-9203-C25A879AA8C9}" destId="{C87C3A55-F768-46BB-B543-D6295EFB6AD1}" srcOrd="1" destOrd="0" presId="urn:microsoft.com/office/officeart/2005/8/layout/cycle3"/>
    <dgm:cxn modelId="{9720A60E-E71D-452F-962C-A6D12F892F24}" type="presParOf" srcId="{71F8C618-271A-46D5-9203-C25A879AA8C9}" destId="{38C29364-6013-446E-917F-D4A3D0962F84}" srcOrd="2" destOrd="0" presId="urn:microsoft.com/office/officeart/2005/8/layout/cycle3"/>
    <dgm:cxn modelId="{F2438017-D8E9-4227-994C-A5FE706251EC}" type="presParOf" srcId="{71F8C618-271A-46D5-9203-C25A879AA8C9}" destId="{7DC2F53D-7320-4370-BC69-3B16AF46EBD4}" srcOrd="3" destOrd="0" presId="urn:microsoft.com/office/officeart/2005/8/layout/cycle3"/>
    <dgm:cxn modelId="{928784A5-668C-4F16-8E36-2597F80BB07C}" type="presParOf" srcId="{71F8C618-271A-46D5-9203-C25A879AA8C9}" destId="{BB067EDD-09D9-4B93-967A-70A3134CFFC9}" srcOrd="4" destOrd="0" presId="urn:microsoft.com/office/officeart/2005/8/layout/cycle3"/>
    <dgm:cxn modelId="{F2DAE6A2-4996-4387-AE4D-9096AC2CBD26}" type="presParOf" srcId="{71F8C618-271A-46D5-9203-C25A879AA8C9}" destId="{5DBCD248-2349-4053-854D-6DBAEF890D0C}" srcOrd="5" destOrd="0" presId="urn:microsoft.com/office/officeart/2005/8/layout/cycle3"/>
    <dgm:cxn modelId="{E8EE86E3-CA15-4D39-862F-CEFE78548D8C}" type="presParOf" srcId="{71F8C618-271A-46D5-9203-C25A879AA8C9}" destId="{EFC9F065-9F17-4D59-8CBC-F6A9B14C3E14}" srcOrd="6" destOrd="0" presId="urn:microsoft.com/office/officeart/2005/8/layout/cycle3"/>
    <dgm:cxn modelId="{F860D0A2-71CB-46F3-88B0-A6055118B08D}" type="presParOf" srcId="{71F8C618-271A-46D5-9203-C25A879AA8C9}" destId="{18F45348-703C-4914-9EA3-CD959670D7E1}" srcOrd="7" destOrd="0" presId="urn:microsoft.com/office/officeart/2005/8/layout/cycle3"/>
    <dgm:cxn modelId="{0D628B26-D4C7-4265-BAA9-F30F6A416BAD}" type="presParOf" srcId="{71F8C618-271A-46D5-9203-C25A879AA8C9}" destId="{165FD76E-F3FA-49D2-918C-CF74BB28E189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C3A55-F768-46BB-B543-D6295EFB6AD1}">
      <dsp:nvSpPr>
        <dsp:cNvPr id="0" name=""/>
        <dsp:cNvSpPr/>
      </dsp:nvSpPr>
      <dsp:spPr>
        <a:xfrm>
          <a:off x="753912" y="-33759"/>
          <a:ext cx="3783838" cy="3783838"/>
        </a:xfrm>
        <a:prstGeom prst="circularArrow">
          <a:avLst>
            <a:gd name="adj1" fmla="val 5544"/>
            <a:gd name="adj2" fmla="val 330680"/>
            <a:gd name="adj3" fmla="val 14678199"/>
            <a:gd name="adj4" fmla="val 1685783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9549A1-39C9-4E4F-902C-F4C7BBA04AF8}">
      <dsp:nvSpPr>
        <dsp:cNvPr id="0" name=""/>
        <dsp:cNvSpPr/>
      </dsp:nvSpPr>
      <dsp:spPr>
        <a:xfrm>
          <a:off x="2125191" y="2527"/>
          <a:ext cx="1041279" cy="520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/>
            <a:t>1.</a:t>
          </a:r>
          <a:r>
            <a:rPr lang="ru-RU" sz="900" kern="1200"/>
            <a:t> </a:t>
          </a:r>
          <a:r>
            <a:rPr lang="ru-RU" sz="900" b="1" kern="1200"/>
            <a:t>Пищевые продукты</a:t>
          </a:r>
          <a:endParaRPr lang="en-US" sz="900" kern="1200"/>
        </a:p>
      </dsp:txBody>
      <dsp:txXfrm>
        <a:off x="2150607" y="27943"/>
        <a:ext cx="990447" cy="469807"/>
      </dsp:txXfrm>
    </dsp:sp>
    <dsp:sp modelId="{38C29364-6013-446E-917F-D4A3D0962F84}">
      <dsp:nvSpPr>
        <dsp:cNvPr id="0" name=""/>
        <dsp:cNvSpPr/>
      </dsp:nvSpPr>
      <dsp:spPr>
        <a:xfrm>
          <a:off x="3266163" y="475133"/>
          <a:ext cx="1041279" cy="520639"/>
        </a:xfrm>
        <a:prstGeom prst="roundRect">
          <a:avLst/>
        </a:prstGeom>
        <a:gradFill rotWithShape="0">
          <a:gsLst>
            <a:gs pos="0">
              <a:schemeClr val="accent2">
                <a:hueOff val="-148761"/>
                <a:satOff val="-3090"/>
                <a:lumOff val="-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8761"/>
                <a:satOff val="-3090"/>
                <a:lumOff val="-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8761"/>
                <a:satOff val="-3090"/>
                <a:lumOff val="-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/>
            <a:t>Мясо, молоко, яйца</a:t>
          </a:r>
          <a:endParaRPr lang="en-US" sz="900" kern="1200"/>
        </a:p>
      </dsp:txBody>
      <dsp:txXfrm>
        <a:off x="3291579" y="500549"/>
        <a:ext cx="990447" cy="469807"/>
      </dsp:txXfrm>
    </dsp:sp>
    <dsp:sp modelId="{7DC2F53D-7320-4370-BC69-3B16AF46EBD4}">
      <dsp:nvSpPr>
        <dsp:cNvPr id="0" name=""/>
        <dsp:cNvSpPr/>
      </dsp:nvSpPr>
      <dsp:spPr>
        <a:xfrm>
          <a:off x="3738769" y="1616104"/>
          <a:ext cx="1041279" cy="520639"/>
        </a:xfrm>
        <a:prstGeom prst="roundRect">
          <a:avLst/>
        </a:prstGeom>
        <a:gradFill rotWithShape="0">
          <a:gsLst>
            <a:gs pos="0">
              <a:schemeClr val="accent2">
                <a:hueOff val="-297523"/>
                <a:satOff val="-6180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7523"/>
                <a:satOff val="-6180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7523"/>
                <a:satOff val="-6180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/>
            <a:t>2.  Шерсть</a:t>
          </a:r>
          <a:endParaRPr lang="en-US" sz="900" kern="1200"/>
        </a:p>
      </dsp:txBody>
      <dsp:txXfrm>
        <a:off x="3764185" y="1641520"/>
        <a:ext cx="990447" cy="469807"/>
      </dsp:txXfrm>
    </dsp:sp>
    <dsp:sp modelId="{BB067EDD-09D9-4B93-967A-70A3134CFFC9}">
      <dsp:nvSpPr>
        <dsp:cNvPr id="0" name=""/>
        <dsp:cNvSpPr/>
      </dsp:nvSpPr>
      <dsp:spPr>
        <a:xfrm>
          <a:off x="3266163" y="2757076"/>
          <a:ext cx="1041279" cy="520639"/>
        </a:xfrm>
        <a:prstGeom prst="roundRect">
          <a:avLst/>
        </a:prstGeom>
        <a:gradFill rotWithShape="0">
          <a:gsLst>
            <a:gs pos="0">
              <a:schemeClr val="accent2">
                <a:hueOff val="-446284"/>
                <a:satOff val="-9270"/>
                <a:lumOff val="-25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46284"/>
                <a:satOff val="-9270"/>
                <a:lumOff val="-25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46284"/>
                <a:satOff val="-9270"/>
                <a:lumOff val="-25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/>
            <a:t>Одежда, текстиль</a:t>
          </a:r>
          <a:endParaRPr lang="en-US" sz="900" kern="1200"/>
        </a:p>
      </dsp:txBody>
      <dsp:txXfrm>
        <a:off x="3291579" y="2782492"/>
        <a:ext cx="990447" cy="469807"/>
      </dsp:txXfrm>
    </dsp:sp>
    <dsp:sp modelId="{5DBCD248-2349-4053-854D-6DBAEF890D0C}">
      <dsp:nvSpPr>
        <dsp:cNvPr id="0" name=""/>
        <dsp:cNvSpPr/>
      </dsp:nvSpPr>
      <dsp:spPr>
        <a:xfrm>
          <a:off x="2125191" y="3229682"/>
          <a:ext cx="1041279" cy="520639"/>
        </a:xfrm>
        <a:prstGeom prst="roundRect">
          <a:avLst/>
        </a:prstGeom>
        <a:gradFill rotWithShape="0">
          <a:gsLst>
            <a:gs pos="0">
              <a:schemeClr val="accent2">
                <a:hueOff val="-595045"/>
                <a:satOff val="-12361"/>
                <a:lumOff val="-33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95045"/>
                <a:satOff val="-12361"/>
                <a:lumOff val="-33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95045"/>
                <a:satOff val="-12361"/>
                <a:lumOff val="-33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/>
            <a:t>3</a:t>
          </a:r>
          <a:r>
            <a:rPr lang="ru-RU" sz="900" kern="1200"/>
            <a:t>. </a:t>
          </a:r>
          <a:r>
            <a:rPr lang="ru-RU" sz="900" b="1" kern="1200"/>
            <a:t> Транспорт</a:t>
          </a:r>
          <a:endParaRPr lang="en-US" sz="900" kern="1200"/>
        </a:p>
      </dsp:txBody>
      <dsp:txXfrm>
        <a:off x="2150607" y="3255098"/>
        <a:ext cx="990447" cy="469807"/>
      </dsp:txXfrm>
    </dsp:sp>
    <dsp:sp modelId="{EFC9F065-9F17-4D59-8CBC-F6A9B14C3E14}">
      <dsp:nvSpPr>
        <dsp:cNvPr id="0" name=""/>
        <dsp:cNvSpPr/>
      </dsp:nvSpPr>
      <dsp:spPr>
        <a:xfrm>
          <a:off x="984220" y="2757076"/>
          <a:ext cx="1041279" cy="520639"/>
        </a:xfrm>
        <a:prstGeom prst="roundRect">
          <a:avLst/>
        </a:prstGeom>
        <a:gradFill rotWithShape="0">
          <a:gsLst>
            <a:gs pos="0">
              <a:schemeClr val="accent2">
                <a:hueOff val="-743806"/>
                <a:satOff val="-15451"/>
                <a:lumOff val="-42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43806"/>
                <a:satOff val="-15451"/>
                <a:lumOff val="-42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43806"/>
                <a:satOff val="-15451"/>
                <a:lumOff val="-42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/>
            <a:t>Лошади, верблюды</a:t>
          </a:r>
          <a:endParaRPr lang="en-US" sz="900" kern="1200"/>
        </a:p>
      </dsp:txBody>
      <dsp:txXfrm>
        <a:off x="1009636" y="2782492"/>
        <a:ext cx="990447" cy="469807"/>
      </dsp:txXfrm>
    </dsp:sp>
    <dsp:sp modelId="{18F45348-703C-4914-9EA3-CD959670D7E1}">
      <dsp:nvSpPr>
        <dsp:cNvPr id="0" name=""/>
        <dsp:cNvSpPr/>
      </dsp:nvSpPr>
      <dsp:spPr>
        <a:xfrm>
          <a:off x="511614" y="1616104"/>
          <a:ext cx="1041279" cy="520639"/>
        </a:xfrm>
        <a:prstGeom prst="roundRect">
          <a:avLst/>
        </a:prstGeom>
        <a:gradFill rotWithShape="0">
          <a:gsLst>
            <a:gs pos="0">
              <a:schemeClr val="accent2">
                <a:hueOff val="-892568"/>
                <a:satOff val="-18541"/>
                <a:lumOff val="-50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92568"/>
                <a:satOff val="-18541"/>
                <a:lumOff val="-50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92568"/>
                <a:satOff val="-18541"/>
                <a:lumOff val="-50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/>
            <a:t>4.  Научные иследования</a:t>
          </a:r>
          <a:endParaRPr lang="en-US" sz="900" kern="1200"/>
        </a:p>
      </dsp:txBody>
      <dsp:txXfrm>
        <a:off x="537030" y="1641520"/>
        <a:ext cx="990447" cy="469807"/>
      </dsp:txXfrm>
    </dsp:sp>
    <dsp:sp modelId="{165FD76E-F3FA-49D2-918C-CF74BB28E189}">
      <dsp:nvSpPr>
        <dsp:cNvPr id="0" name=""/>
        <dsp:cNvSpPr/>
      </dsp:nvSpPr>
      <dsp:spPr>
        <a:xfrm>
          <a:off x="984220" y="475133"/>
          <a:ext cx="1041279" cy="520639"/>
        </a:xfrm>
        <a:prstGeom prst="roundRect">
          <a:avLst/>
        </a:prstGeom>
        <a:gradFill rotWithShape="0">
          <a:gsLst>
            <a:gs pos="0">
              <a:schemeClr val="accent2">
                <a:hueOff val="-1041329"/>
                <a:satOff val="-21631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41329"/>
                <a:satOff val="-21631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41329"/>
                <a:satOff val="-21631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/>
            <a:t>Биомедицинские исследования</a:t>
          </a:r>
          <a:endParaRPr lang="en-US" sz="900" kern="1200"/>
        </a:p>
      </dsp:txBody>
      <dsp:txXfrm>
        <a:off x="1009636" y="500549"/>
        <a:ext cx="990447" cy="469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3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5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9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2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2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9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Сурикат">
            <a:extLst>
              <a:ext uri="{FF2B5EF4-FFF2-40B4-BE49-F238E27FC236}">
                <a16:creationId xmlns:a16="http://schemas.microsoft.com/office/drawing/2014/main" id="{6A587933-12EC-4DAA-3AA2-32F14FC4D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6250" b="625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7040" y="1122362"/>
            <a:ext cx="8376514" cy="2494295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accent6"/>
                </a:solidFill>
                <a:ea typeface="+mj-lt"/>
                <a:cs typeface="+mj-lt"/>
              </a:rPr>
              <a:t>Значение млекопитающих</a:t>
            </a:r>
            <a:endParaRPr lang="ru-RU">
              <a:solidFill>
                <a:schemeClr val="accent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29803" y="3772789"/>
            <a:ext cx="6141493" cy="1215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b="1">
                <a:solidFill>
                  <a:schemeClr val="accent6">
                    <a:lumMod val="49000"/>
                  </a:schemeClr>
                </a:solidFill>
                <a:ea typeface="+mn-lt"/>
                <a:cs typeface="+mn-lt"/>
              </a:rPr>
              <a:t>Млекопитающие — невероятные существа, играющие огромную роль в биосфере.</a:t>
            </a:r>
            <a:endParaRPr lang="ru-RU" sz="2400" b="1">
              <a:solidFill>
                <a:schemeClr val="accent6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70B86-32FF-00A4-3819-6410B01A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ru-RU" sz="2800">
                <a:ea typeface="Batang"/>
              </a:rPr>
              <a:t>Краткие исторические сведения о млекопитающих</a:t>
            </a:r>
            <a:endParaRPr lang="ru-RU" sz="2800"/>
          </a:p>
        </p:txBody>
      </p:sp>
      <p:pic>
        <p:nvPicPr>
          <p:cNvPr id="4" name="Объект 3" descr="Кит-убийца, выпрыгивающий из воды">
            <a:extLst>
              <a:ext uri="{FF2B5EF4-FFF2-40B4-BE49-F238E27FC236}">
                <a16:creationId xmlns:a16="http://schemas.microsoft.com/office/drawing/2014/main" id="{39068C23-74B3-8CAE-22EF-E9DA21EAD5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1" r="14444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50E4C2A6-A813-709E-DA7A-44B9679BE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err="1">
                <a:ea typeface="Batang"/>
              </a:rPr>
              <a:t>Первые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млекопитающие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появились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около</a:t>
            </a:r>
            <a:r>
              <a:rPr lang="en-US">
                <a:ea typeface="Batang"/>
              </a:rPr>
              <a:t> 200 </a:t>
            </a:r>
            <a:r>
              <a:rPr lang="en-US" err="1">
                <a:ea typeface="Batang"/>
              </a:rPr>
              <a:t>миллионов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лет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назад</a:t>
            </a:r>
            <a:r>
              <a:rPr lang="en-US">
                <a:ea typeface="Batang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err="1">
                <a:ea typeface="Batang"/>
              </a:rPr>
              <a:t>Млекопитающие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произошли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от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рептилий</a:t>
            </a:r>
            <a:r>
              <a:rPr lang="en-US">
                <a:ea typeface="Batang"/>
              </a:rPr>
              <a:t>, </a:t>
            </a:r>
            <a:r>
              <a:rPr lang="en-US" err="1">
                <a:ea typeface="Batang"/>
              </a:rPr>
              <a:t>но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приспособились</a:t>
            </a:r>
            <a:r>
              <a:rPr lang="en-US">
                <a:ea typeface="Batang"/>
              </a:rPr>
              <a:t> к </a:t>
            </a:r>
            <a:r>
              <a:rPr lang="en-US" err="1">
                <a:ea typeface="Batang"/>
              </a:rPr>
              <a:t>более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прохладному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климату</a:t>
            </a:r>
            <a:r>
              <a:rPr lang="en-US">
                <a:ea typeface="Batang"/>
              </a:rPr>
              <a:t> и </a:t>
            </a:r>
            <a:r>
              <a:rPr lang="en-US" err="1">
                <a:ea typeface="Batang"/>
              </a:rPr>
              <a:t>ночному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образу</a:t>
            </a:r>
            <a:r>
              <a:rPr lang="en-US">
                <a:ea typeface="Batang"/>
              </a:rPr>
              <a:t> </a:t>
            </a:r>
            <a:r>
              <a:rPr lang="en-US" err="1">
                <a:ea typeface="Batang"/>
              </a:rPr>
              <a:t>жизни</a:t>
            </a:r>
            <a:r>
              <a:rPr lang="en-US">
                <a:ea typeface="Batang"/>
              </a:rPr>
              <a:t>.</a:t>
            </a: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53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A4671-F9AD-AE6A-BE39-A4681A11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ru-RU" sz="3400">
                <a:latin typeface="Aptos Display"/>
                <a:ea typeface="Batang"/>
                <a:cs typeface="+mn-lt"/>
              </a:rPr>
              <a:t>Основные биологические особенности млекопитающих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20D2A8-1490-C346-1E2A-9AB6A0720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ru-RU" sz="1600" b="1">
                <a:ea typeface="Batang"/>
              </a:rPr>
              <a:t>Теплокровность</a:t>
            </a:r>
            <a:endParaRPr lang="ru-RU" sz="1600"/>
          </a:p>
          <a:p>
            <a:pPr marL="0" indent="0">
              <a:lnSpc>
                <a:spcPct val="110000"/>
              </a:lnSpc>
              <a:buNone/>
            </a:pPr>
            <a:r>
              <a:rPr lang="ru-RU" sz="1600">
                <a:ea typeface="Batang"/>
              </a:rPr>
              <a:t>Способность поддерживать постоянную температуру тела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>
                <a:ea typeface="Batang"/>
              </a:rPr>
              <a:t>2.    </a:t>
            </a:r>
            <a:r>
              <a:rPr lang="ru-RU" sz="1600" b="1">
                <a:ea typeface="Batang"/>
              </a:rPr>
              <a:t>Волосы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>
                <a:ea typeface="Batang"/>
              </a:rPr>
              <a:t>Покрытие тела шерстью для изоляции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>
                <a:ea typeface="Batang"/>
              </a:rPr>
              <a:t>3.    </a:t>
            </a:r>
            <a:r>
              <a:rPr lang="ru-RU" sz="1600" b="1">
                <a:ea typeface="Batang"/>
              </a:rPr>
              <a:t>Молочные железы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>
                <a:ea typeface="Batang"/>
              </a:rPr>
              <a:t>Способность выкармливать своих детёнышей молоком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>
                <a:ea typeface="Batang"/>
              </a:rPr>
              <a:t>4.     </a:t>
            </a:r>
            <a:r>
              <a:rPr lang="ru-RU" sz="1600" b="1">
                <a:ea typeface="Batang"/>
              </a:rPr>
              <a:t>Живорождение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>
                <a:ea typeface="Batang"/>
              </a:rPr>
              <a:t>Рождение живых детёнышей, за исключением яйцекладущих</a:t>
            </a:r>
            <a:endParaRPr lang="ru-RU" sz="160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54E05FC7-8846-0B97-F837-584602ACD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" b="975"/>
          <a:stretch/>
        </p:blipFill>
        <p:spPr>
          <a:xfrm>
            <a:off x="7075967" y="2056209"/>
            <a:ext cx="4170530" cy="277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8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3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417CA-829E-4475-C6FA-4E6CAEBE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ea typeface="Batang"/>
              </a:rPr>
              <a:t>РОЛЬ МЛЕКОПИТАЮЩИХ В ЭКОСИСТЕМЕ</a:t>
            </a:r>
            <a:endParaRPr lang="ru-RU" sz="4000">
              <a:solidFill>
                <a:srgbClr val="FFFFFF"/>
              </a:solidFill>
            </a:endParaRPr>
          </a:p>
        </p:txBody>
      </p:sp>
      <p:pic>
        <p:nvPicPr>
          <p:cNvPr id="6" name="Рисунок 5" descr="Изображение выглядит как трава, на открытом воздухе, небо, корова&#10;&#10;Автоматически созданное описание">
            <a:extLst>
              <a:ext uri="{FF2B5EF4-FFF2-40B4-BE49-F238E27FC236}">
                <a16:creationId xmlns:a16="http://schemas.microsoft.com/office/drawing/2014/main" id="{2C630245-B5BD-7F99-83F8-378D543B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6" b="283"/>
          <a:stretch/>
        </p:blipFill>
        <p:spPr>
          <a:xfrm>
            <a:off x="1216889" y="2200459"/>
            <a:ext cx="3061813" cy="2037853"/>
          </a:xfrm>
          <a:prstGeom prst="rect">
            <a:avLst/>
          </a:prstGeom>
        </p:spPr>
      </p:pic>
      <p:pic>
        <p:nvPicPr>
          <p:cNvPr id="5" name="Рисунок 4" descr="Изображение выглядит как белка, млекопитающее, на открытом воздухе, Восточный бурундук&#10;&#10;Автоматически созданное описание">
            <a:extLst>
              <a:ext uri="{FF2B5EF4-FFF2-40B4-BE49-F238E27FC236}">
                <a16:creationId xmlns:a16="http://schemas.microsoft.com/office/drawing/2014/main" id="{A510BB66-3F56-A79D-95A3-65F6DD688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97" y="2200459"/>
            <a:ext cx="2844001" cy="2133001"/>
          </a:xfrm>
          <a:prstGeom prst="rect">
            <a:avLst/>
          </a:prstGeom>
        </p:spPr>
      </p:pic>
      <p:pic>
        <p:nvPicPr>
          <p:cNvPr id="4" name="Рисунок 3" descr="Изображение выглядит как млекопитающее, летучая мышь, Большой бурый кожан, Малая бурая ночница&#10;&#10;Автоматически созданное описание">
            <a:extLst>
              <a:ext uri="{FF2B5EF4-FFF2-40B4-BE49-F238E27FC236}">
                <a16:creationId xmlns:a16="http://schemas.microsoft.com/office/drawing/2014/main" id="{71693BBD-E9AA-2A4C-B299-263C5AA63C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79" r="9859" b="3"/>
          <a:stretch/>
        </p:blipFill>
        <p:spPr>
          <a:xfrm>
            <a:off x="7913295" y="2200459"/>
            <a:ext cx="3061813" cy="206100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8484CBF-F4EF-9D3E-E082-913B2D75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786744"/>
            <a:ext cx="9448800" cy="14426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900" b="1">
                <a:ea typeface="+mn-lt"/>
                <a:cs typeface="+mn-lt"/>
              </a:rPr>
              <a:t>1.Опыление </a:t>
            </a:r>
            <a:r>
              <a:rPr lang="ru-RU" sz="1900">
                <a:ea typeface="+mn-lt"/>
                <a:cs typeface="+mn-lt"/>
              </a:rPr>
              <a:t>Млекопитающие, такие как летучие мыши, опыляют растения.</a:t>
            </a:r>
            <a:endParaRPr lang="ru-RU" sz="1900">
              <a:cs typeface="+mn-lt"/>
            </a:endParaRPr>
          </a:p>
          <a:p>
            <a:pPr marL="0" indent="0">
              <a:buNone/>
            </a:pPr>
            <a:r>
              <a:rPr lang="ru-RU" sz="1900" b="1">
                <a:ea typeface="+mn-lt"/>
                <a:cs typeface="+mn-lt"/>
              </a:rPr>
              <a:t>2. Хищничество</a:t>
            </a:r>
            <a:r>
              <a:rPr lang="ru-RU" sz="1900">
                <a:ea typeface="+mn-lt"/>
                <a:cs typeface="+mn-lt"/>
              </a:rPr>
              <a:t> Млекопитающие регулируют численность популяций других животных. </a:t>
            </a:r>
            <a:endParaRPr lang="ru-RU" sz="1900">
              <a:cs typeface="+mn-lt"/>
            </a:endParaRPr>
          </a:p>
          <a:p>
            <a:pPr marL="0" indent="0">
              <a:buNone/>
            </a:pPr>
            <a:r>
              <a:rPr lang="ru-RU" sz="1900" b="1">
                <a:ea typeface="+mn-lt"/>
                <a:cs typeface="+mn-lt"/>
              </a:rPr>
              <a:t>3.Рассеивание семян</a:t>
            </a:r>
            <a:r>
              <a:rPr lang="ru-RU" sz="1900">
                <a:ea typeface="+mn-lt"/>
                <a:cs typeface="+mn-lt"/>
              </a:rPr>
              <a:t> Млекопитающие распространяют семена растений</a:t>
            </a:r>
            <a:endParaRPr lang="ru-RU" sz="1900"/>
          </a:p>
        </p:txBody>
      </p:sp>
    </p:spTree>
    <p:extLst>
      <p:ext uri="{BB962C8B-B14F-4D97-AF65-F5344CB8AC3E}">
        <p14:creationId xmlns:p14="http://schemas.microsoft.com/office/powerpoint/2010/main" val="155815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21CC6-7A7A-56FE-02E9-DA663EF4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ru-RU" sz="3700">
                <a:solidFill>
                  <a:srgbClr val="FFFFFF"/>
                </a:solidFill>
                <a:ea typeface="Batang"/>
              </a:rPr>
              <a:t>ПРОБЛЕМЫ СОХРАНЕНИЯ МЛЕКОПИТАЮЩИХ</a:t>
            </a:r>
            <a:endParaRPr lang="ru-RU" sz="37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6D150-5790-4D18-4585-D68AA0B27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b="1">
                <a:ea typeface="+mn-lt"/>
                <a:cs typeface="+mn-lt"/>
              </a:rPr>
              <a:t>Потеря среды обитания</a:t>
            </a:r>
            <a:r>
              <a:rPr lang="ru-RU">
                <a:ea typeface="+mn-lt"/>
                <a:cs typeface="+mn-lt"/>
              </a:rPr>
              <a:t>. Например, белые медведи теряют свою среду из-за таяния морского льда, вызванного глобальным потеплением.</a:t>
            </a:r>
            <a:endParaRPr lang="ru-RU">
              <a:cs typeface="+mn-lt"/>
            </a:endParaRPr>
          </a:p>
          <a:p>
            <a:r>
              <a:rPr lang="ru-RU" b="1">
                <a:ea typeface="+mn-lt"/>
                <a:cs typeface="+mn-lt"/>
              </a:rPr>
              <a:t>Изменение климата</a:t>
            </a:r>
            <a:r>
              <a:rPr lang="ru-RU">
                <a:ea typeface="+mn-lt"/>
                <a:cs typeface="+mn-lt"/>
              </a:rPr>
              <a:t>. Например, влияет на кольчатых нерп и морских свиней.</a:t>
            </a:r>
          </a:p>
          <a:p>
            <a:r>
              <a:rPr lang="ru-RU" b="1">
                <a:ea typeface="+mn-lt"/>
                <a:cs typeface="+mn-lt"/>
              </a:rPr>
              <a:t>Браконьерство</a:t>
            </a:r>
            <a:r>
              <a:rPr lang="ru-RU">
                <a:ea typeface="+mn-lt"/>
                <a:cs typeface="+mn-lt"/>
              </a:rPr>
              <a:t>. В погоне за лёгкой добычей уничтожаются десятки ни в чём не повинных животных.</a:t>
            </a:r>
          </a:p>
          <a:p>
            <a:r>
              <a:rPr lang="ru-RU" b="1">
                <a:ea typeface="+mn-lt"/>
                <a:cs typeface="+mn-lt"/>
              </a:rPr>
              <a:t>Загрязнение</a:t>
            </a:r>
            <a:r>
              <a:rPr lang="ru-RU">
                <a:ea typeface="+mn-lt"/>
                <a:cs typeface="+mn-lt"/>
              </a:rPr>
              <a:t>. Токсины от загрязнения воды попадают в пищу млекопитающих.</a:t>
            </a:r>
          </a:p>
          <a:p>
            <a:endParaRPr lang="ru-RU">
              <a:ea typeface="Batang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948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D040F-6BB3-B90A-19BB-3BC095C1E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ru-RU" sz="3700">
                <a:ea typeface="Batang"/>
              </a:rPr>
              <a:t>ИСПОЛЬЗОВАНИЕ МЛЕКОПИТАЮЩИХ ЧЕЛОВЕКОМ</a:t>
            </a:r>
            <a:endParaRPr lang="ru-RU" sz="3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2D6CD-E27E-FD5A-B9C3-0A77F2F6C8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33" r="11309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26" name="Объект 2">
            <a:extLst>
              <a:ext uri="{FF2B5EF4-FFF2-40B4-BE49-F238E27FC236}">
                <a16:creationId xmlns:a16="http://schemas.microsoft.com/office/drawing/2014/main" id="{2C86FEC9-D4FF-932D-E7E8-813E38EDE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999361"/>
              </p:ext>
            </p:extLst>
          </p:nvPr>
        </p:nvGraphicFramePr>
        <p:xfrm>
          <a:off x="6417734" y="2614612"/>
          <a:ext cx="5291663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9333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1FFAE-6C65-F7FE-C5E0-AE5507A0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87" y="456346"/>
            <a:ext cx="6688728" cy="1556870"/>
          </a:xfrm>
        </p:spPr>
        <p:txBody>
          <a:bodyPr anchor="b">
            <a:normAutofit/>
          </a:bodyPr>
          <a:lstStyle/>
          <a:p>
            <a:r>
              <a:rPr lang="ru-RU" sz="4000">
                <a:ea typeface="Batang"/>
              </a:rPr>
              <a:t>Взаимодействие человека и млекопитающих</a:t>
            </a:r>
            <a:endParaRPr lang="ru-RU" sz="4000"/>
          </a:p>
        </p:txBody>
      </p:sp>
      <p:pic>
        <p:nvPicPr>
          <p:cNvPr id="4" name="Рисунок 3" descr="Изображение выглядит как в помещении, домашнее животное, Порода собаки, собака&#10;&#10;Автоматически созданное описание">
            <a:extLst>
              <a:ext uri="{FF2B5EF4-FFF2-40B4-BE49-F238E27FC236}">
                <a16:creationId xmlns:a16="http://schemas.microsoft.com/office/drawing/2014/main" id="{4DE8C4C5-8818-F913-E5A1-FD897EA04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5" r="-4" b="2781"/>
          <a:stretch/>
        </p:blipFill>
        <p:spPr>
          <a:xfrm>
            <a:off x="20" y="10"/>
            <a:ext cx="4038580" cy="2145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24F493-2346-A3FA-47B0-14FFA382D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" b="6450"/>
          <a:stretch/>
        </p:blipFill>
        <p:spPr>
          <a:xfrm>
            <a:off x="20" y="2145165"/>
            <a:ext cx="4038580" cy="2125091"/>
          </a:xfrm>
          <a:prstGeom prst="rect">
            <a:avLst/>
          </a:prstGeom>
        </p:spPr>
      </p:pic>
      <p:pic>
        <p:nvPicPr>
          <p:cNvPr id="5" name="Рисунок 4" descr="Picture background">
            <a:extLst>
              <a:ext uri="{FF2B5EF4-FFF2-40B4-BE49-F238E27FC236}">
                <a16:creationId xmlns:a16="http://schemas.microsoft.com/office/drawing/2014/main" id="{BBF93BEE-00CE-1B17-3FD4-045439602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36" r="-4" b="11474"/>
          <a:stretch/>
        </p:blipFill>
        <p:spPr>
          <a:xfrm>
            <a:off x="20" y="4257004"/>
            <a:ext cx="4038580" cy="214516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4D022D2-CA8B-613A-9556-B186E019E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0" y="2276179"/>
            <a:ext cx="6716214" cy="34611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>
                <a:ea typeface="Batang"/>
              </a:rPr>
              <a:t> </a:t>
            </a:r>
            <a:r>
              <a:rPr lang="ru-RU" b="1">
                <a:ea typeface="Batang"/>
              </a:rPr>
              <a:t>Домашние животные</a:t>
            </a:r>
            <a:endParaRPr lang="ru-RU" b="1"/>
          </a:p>
          <a:p>
            <a:pPr marL="0" indent="0">
              <a:buNone/>
            </a:pPr>
            <a:r>
              <a:rPr lang="ru-RU">
                <a:ea typeface="Batang"/>
              </a:rPr>
              <a:t>Собаки, кошки, лощади, свиньи, овцы.</a:t>
            </a:r>
            <a:endParaRPr lang="ru-RU"/>
          </a:p>
          <a:p>
            <a:pPr marL="0" indent="0">
              <a:buNone/>
            </a:pPr>
            <a:r>
              <a:rPr lang="ru-RU">
                <a:ea typeface="Batang"/>
              </a:rPr>
              <a:t> </a:t>
            </a:r>
            <a:r>
              <a:rPr lang="ru-RU" b="1">
                <a:ea typeface="Batang"/>
              </a:rPr>
              <a:t>Дикие животные</a:t>
            </a:r>
          </a:p>
          <a:p>
            <a:pPr marL="0" indent="0">
              <a:buNone/>
            </a:pPr>
            <a:r>
              <a:rPr lang="ru-RU">
                <a:ea typeface="Batang"/>
              </a:rPr>
              <a:t>Олени, лисы, медведи, волки.</a:t>
            </a:r>
          </a:p>
          <a:p>
            <a:pPr marL="0" indent="0">
              <a:buNone/>
            </a:pPr>
            <a:r>
              <a:rPr lang="ru-RU">
                <a:ea typeface="Batang"/>
              </a:rPr>
              <a:t> </a:t>
            </a:r>
            <a:r>
              <a:rPr lang="ru-RU" b="1">
                <a:ea typeface="Batang"/>
              </a:rPr>
              <a:t>Сохранение</a:t>
            </a:r>
          </a:p>
          <a:p>
            <a:pPr marL="0" indent="0">
              <a:buNone/>
            </a:pPr>
            <a:r>
              <a:rPr lang="ru-RU">
                <a:ea typeface="Batang"/>
              </a:rPr>
              <a:t>Защита видов, создание заповедников.</a:t>
            </a:r>
            <a:endParaRPr lang="ru-R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8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F0165-81FB-AA67-B3C3-32D49753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ru-RU" sz="3300">
                <a:solidFill>
                  <a:schemeClr val="tx2"/>
                </a:solidFill>
              </a:rPr>
              <a:t>Заключение: значение млекопитающих для планете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E73A81-CA96-DBFD-8D1B-1F8EDE4F0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buFont typeface="Courier New" panose="020B0604020202020204" pitchFamily="34" charset="0"/>
              <a:buChar char="o"/>
            </a:pPr>
            <a:r>
              <a:rPr lang="ru-RU" b="1">
                <a:solidFill>
                  <a:schemeClr val="tx2"/>
                </a:solidFill>
              </a:rPr>
              <a:t>Вывод: </a:t>
            </a:r>
            <a:r>
              <a:rPr lang="ru-RU">
                <a:solidFill>
                  <a:schemeClr val="tx2"/>
                </a:solidFill>
              </a:rPr>
              <a:t>Млекопитающие - важная часть биосферы. Они играют ключевую роль в поддержании экосистем и обеспечении устойчивого развития планеты. 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Graphic 9" descr="Earth Globe Americas">
            <a:extLst>
              <a:ext uri="{FF2B5EF4-FFF2-40B4-BE49-F238E27FC236}">
                <a16:creationId xmlns:a16="http://schemas.microsoft.com/office/drawing/2014/main" id="{555853F8-097B-A0DE-536A-0A6FDBA4D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AA8AD57-2C6D-CA0A-C42E-B91047ABC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31782C8-0649-4C53-A202-B5E8EBD330B8}" type="datetime1">
              <a:pPr>
                <a:spcAft>
                  <a:spcPts val="600"/>
                </a:spcAft>
              </a:pPr>
              <a:t>23.12.2024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E7B857-2C5A-49DB-CAA4-832D1A61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8C9B8F-63AB-4849-A94E-4C70E6F3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48594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VanillaVTI</vt:lpstr>
      <vt:lpstr>Значение млекопитающих</vt:lpstr>
      <vt:lpstr>Краткие исторические сведения о млекопитающих</vt:lpstr>
      <vt:lpstr>Основные биологические особенности млекопитающих</vt:lpstr>
      <vt:lpstr>РОЛЬ МЛЕКОПИТАЮЩИХ В ЭКОСИСТЕМЕ</vt:lpstr>
      <vt:lpstr>ПРОБЛЕМЫ СОХРАНЕНИЯ МЛЕКОПИТАЮЩИХ</vt:lpstr>
      <vt:lpstr>ИСПОЛЬЗОВАНИЕ МЛЕКОПИТАЮЩИХ ЧЕЛОВЕКОМ</vt:lpstr>
      <vt:lpstr>Взаимодействие человека и млекопитающих</vt:lpstr>
      <vt:lpstr>Заключение: значение млекопитающих для планете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2024-12-21T07:20:12Z</dcterms:created>
  <dcterms:modified xsi:type="dcterms:W3CDTF">2024-12-23T20:09:28Z</dcterms:modified>
</cp:coreProperties>
</file>