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93" r:id="rId3"/>
    <p:sldId id="282" r:id="rId4"/>
    <p:sldId id="294" r:id="rId5"/>
    <p:sldId id="260" r:id="rId6"/>
    <p:sldId id="276" r:id="rId7"/>
    <p:sldId id="284" r:id="rId8"/>
    <p:sldId id="285" r:id="rId9"/>
    <p:sldId id="286" r:id="rId10"/>
    <p:sldId id="265" r:id="rId11"/>
    <p:sldId id="266" r:id="rId12"/>
    <p:sldId id="268" r:id="rId13"/>
    <p:sldId id="278" r:id="rId14"/>
    <p:sldId id="295" r:id="rId15"/>
    <p:sldId id="296" r:id="rId16"/>
    <p:sldId id="292" r:id="rId17"/>
    <p:sldId id="279" r:id="rId18"/>
    <p:sldId id="291" r:id="rId19"/>
  </p:sldIdLst>
  <p:sldSz cx="9144000" cy="6858000" type="screen4x3"/>
  <p:notesSz cx="6797675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FF0066"/>
    <a:srgbClr val="2D4E77"/>
    <a:srgbClr val="0B1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276" autoAdjust="0"/>
  </p:normalViewPr>
  <p:slideViewPr>
    <p:cSldViewPr>
      <p:cViewPr varScale="1">
        <p:scale>
          <a:sx n="61" d="100"/>
          <a:sy n="61" d="100"/>
        </p:scale>
        <p:origin x="9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6EA2C-800F-4EB4-9418-0D0DBA8289A4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63BF4-19B4-44EE-B6E3-78A16BA9D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5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3BF4-19B4-44EE-B6E3-78A16BA9D4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6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0610-74FD-42CE-9EAE-4634C6738132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1E4CC-E942-4E6A-B57F-26C5FF7A4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7262-77A0-4797-B5C5-DACDA43A0E60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976D-989F-4400-8458-90A7BF83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B1C5-226F-4C6D-ADBF-A51F37BB0E72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8E3D-47AF-484B-BD27-E6ADBBE41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0651-DE62-4677-AB3D-7CF258E39BC8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B4FE-2BCC-42C1-A59C-7D7DCBC1B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D060-A926-4FA4-A4DB-D49B97275BB1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B1FA-3C94-4998-9A75-A61B9C48B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DB1F-2C15-4E27-A2C3-2EA868893DF5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358C-ACE1-4AE1-BC89-1A8CB602D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50EC-D619-4424-B311-036F3BCE7486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0A8D-AC9D-4440-8649-E67BF9D22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9345-D67E-4EA1-B4DD-433EB3449FEB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D7F2-9B35-423C-A881-75E1ED022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C72B-64E1-4C3F-8169-E81185B99E1B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E1860-3ED4-48D9-8B48-E529CB332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EF3A-A6FE-4BEA-B825-1A043CB63F4E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163D-9263-416F-AEC3-18B8E23F9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EEF2-50AF-4A3E-9F44-4A896382C4C9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1F35-5F08-44CB-8744-E04379FB3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0451-9ECF-4E5D-A8CB-D437AF4A5AAE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2D56-39BD-42C2-9EF5-F66B7D50A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EC7BA-0DD8-421F-B6BC-FD226E7EB6BD}" type="datetimeFigureOut">
              <a:rPr lang="ru-RU"/>
              <a:pPr>
                <a:defRPr/>
              </a:pPr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89E46-D5D9-4A15-B407-0D52FFB43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package" Target="../embeddings/______Microsoft_PowerPoint1.sld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611560" y="428604"/>
            <a:ext cx="7272808" cy="422453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00" y="1714488"/>
            <a:ext cx="742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Тема: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«Землю красит солнце, а человека труд»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по трудовому воспитанию дошкольников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старше - подготовительной группы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4786322"/>
            <a:ext cx="2493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464344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Ермолаева Елена Валерьевна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МАДОУ детский сад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«Золотая рыбка»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03350" y="2706688"/>
            <a:ext cx="568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988840"/>
            <a:ext cx="1018456" cy="72008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2050" name="Picture 2" descr="C:\Users\USER\Desktop\фото труд\IMG_20220111_074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0042"/>
            <a:ext cx="2304256" cy="2712934"/>
          </a:xfrm>
          <a:prstGeom prst="rect">
            <a:avLst/>
          </a:prstGeom>
          <a:noFill/>
        </p:spPr>
      </p:pic>
      <p:pic>
        <p:nvPicPr>
          <p:cNvPr id="2051" name="Picture 3" descr="C:\Users\USER\Desktop\фото труд\IMG_20220111_074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00042"/>
            <a:ext cx="2628921" cy="2712934"/>
          </a:xfrm>
          <a:prstGeom prst="rect">
            <a:avLst/>
          </a:prstGeom>
          <a:noFill/>
        </p:spPr>
      </p:pic>
      <p:pic>
        <p:nvPicPr>
          <p:cNvPr id="1026" name="Picture 2" descr="C:\Users\USER\Desktop\фото труд\IMG_20220111_074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00042"/>
            <a:ext cx="2592288" cy="2712934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труд\IMG_20220111_075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86124"/>
            <a:ext cx="3281400" cy="2663156"/>
          </a:xfrm>
          <a:prstGeom prst="rect">
            <a:avLst/>
          </a:prstGeom>
          <a:noFill/>
        </p:spPr>
      </p:pic>
      <p:pic>
        <p:nvPicPr>
          <p:cNvPr id="1028" name="Picture 4" descr="C:\Users\USER\Desktop\фото труд\IMG_20220111_075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286124"/>
            <a:ext cx="3019206" cy="266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3795713"/>
            <a:ext cx="4067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>
              <a:solidFill>
                <a:srgbClr val="333333"/>
              </a:solidFill>
              <a:latin typeface="Helvetica" pitchFamily="34" charset="0"/>
              <a:cs typeface="Times New Roman" pitchFamily="18" charset="0"/>
            </a:endParaRPr>
          </a:p>
          <a:p>
            <a:endParaRPr lang="ru-RU" sz="1400">
              <a:solidFill>
                <a:srgbClr val="333333"/>
              </a:solidFill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3068960"/>
            <a:ext cx="1224136" cy="72008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2050" name="Picture 2" descr="C:\Users\USER\Desktop\фото труд\IMG_20220111_074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664296" cy="4752528"/>
          </a:xfrm>
          <a:prstGeom prst="rect">
            <a:avLst/>
          </a:prstGeom>
          <a:noFill/>
        </p:spPr>
      </p:pic>
      <p:pic>
        <p:nvPicPr>
          <p:cNvPr id="2051" name="Picture 3" descr="C:\Users\USER\Desktop\фото труд\IMG_20220111_074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48680"/>
            <a:ext cx="2448272" cy="4104456"/>
          </a:xfrm>
          <a:prstGeom prst="rect">
            <a:avLst/>
          </a:prstGeom>
          <a:noFill/>
        </p:spPr>
      </p:pic>
      <p:pic>
        <p:nvPicPr>
          <p:cNvPr id="2052" name="Picture 4" descr="C:\Users\USER\Desktop\фото труд\IMG_20220111_074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48680"/>
            <a:ext cx="244827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90872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3573016"/>
            <a:ext cx="1125338" cy="216024"/>
          </a:xfrm>
          <a:solidFill>
            <a:schemeClr val="bg1"/>
          </a:solidFill>
        </p:spPr>
        <p:txBody>
          <a:bodyPr/>
          <a:lstStyle/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11760" y="260648"/>
            <a:ext cx="5616624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Трудовая деятельность детей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Новая папка (3)\20190531_105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519" y="1196753"/>
            <a:ext cx="2880322" cy="2448272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3)\20190531_11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79812" y="1160748"/>
            <a:ext cx="2880320" cy="252028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3)\20191004_090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06126" y="962726"/>
            <a:ext cx="2880320" cy="2916324"/>
          </a:xfrm>
          <a:prstGeom prst="rect">
            <a:avLst/>
          </a:prstGeom>
          <a:noFill/>
        </p:spPr>
      </p:pic>
      <p:pic>
        <p:nvPicPr>
          <p:cNvPr id="2" name="Picture 2" descr="C:\Users\USER\Desktop\Новая папка (3)\20191004_090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3548" y="3897052"/>
            <a:ext cx="2664296" cy="2736304"/>
          </a:xfrm>
          <a:prstGeom prst="rect">
            <a:avLst/>
          </a:prstGeom>
          <a:noFill/>
        </p:spPr>
      </p:pic>
      <p:pic>
        <p:nvPicPr>
          <p:cNvPr id="4" name="Picture 2" descr="C:\Users\USER\Desktop\Новая папка (3)\20191004_1126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756448" y="3524472"/>
            <a:ext cx="263921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96752"/>
            <a:ext cx="288032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труд\IMG_20220112_08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2448272" cy="2232248"/>
          </a:xfrm>
          <a:prstGeom prst="rect">
            <a:avLst/>
          </a:prstGeom>
          <a:noFill/>
        </p:spPr>
      </p:pic>
      <p:pic>
        <p:nvPicPr>
          <p:cNvPr id="1026" name="Picture 2" descr="C:\Users\USER\Desktop\фото труд\IMG_20220112_080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2232248" cy="2232248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труд\IMG_20220112_080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2448272" cy="2160240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 (3)\20191001_082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5566" y="2798930"/>
            <a:ext cx="3276364" cy="3096344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 (3)\20191004_0821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995613" y="2781251"/>
            <a:ext cx="324100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068960"/>
            <a:ext cx="2016224" cy="144016"/>
          </a:xfrm>
        </p:spPr>
        <p:txBody>
          <a:bodyPr/>
          <a:lstStyle/>
          <a:p>
            <a:endParaRPr lang="ru-RU" sz="800" dirty="0"/>
          </a:p>
        </p:txBody>
      </p:sp>
      <p:pic>
        <p:nvPicPr>
          <p:cNvPr id="38914" name="Picture 2" descr="C:\Users\USER\Desktop\фото труд\IMG_20220314_062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672408" cy="2376264"/>
          </a:xfrm>
          <a:prstGeom prst="rect">
            <a:avLst/>
          </a:prstGeom>
          <a:noFill/>
        </p:spPr>
      </p:pic>
      <p:pic>
        <p:nvPicPr>
          <p:cNvPr id="38915" name="Picture 3" descr="C:\Users\USER\Desktop\фото труд\IMG_20220314_062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3528392" cy="2448272"/>
          </a:xfrm>
          <a:prstGeom prst="rect">
            <a:avLst/>
          </a:prstGeom>
          <a:noFill/>
        </p:spPr>
      </p:pic>
      <p:pic>
        <p:nvPicPr>
          <p:cNvPr id="38916" name="Picture 4" descr="C:\Users\USER\Desktop\фото труд\IMG_20220314_063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80928"/>
            <a:ext cx="3528392" cy="2160240"/>
          </a:xfrm>
          <a:prstGeom prst="rect">
            <a:avLst/>
          </a:prstGeom>
          <a:noFill/>
        </p:spPr>
      </p:pic>
      <p:pic>
        <p:nvPicPr>
          <p:cNvPr id="38917" name="Picture 5" descr="C:\Users\USER\Desktop\фото труд\IMG_20220314_0637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80928"/>
            <a:ext cx="396044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фото труд\IMG_20220316_094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888432" cy="2736304"/>
          </a:xfrm>
          <a:prstGeom prst="rect">
            <a:avLst/>
          </a:prstGeom>
          <a:noFill/>
        </p:spPr>
      </p:pic>
      <p:pic>
        <p:nvPicPr>
          <p:cNvPr id="10242" name="Picture 2" descr="C:\Users\USER\Desktop\фото труд\IMG_20220322_055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3816424" cy="2880320"/>
          </a:xfrm>
          <a:prstGeom prst="rect">
            <a:avLst/>
          </a:prstGeom>
          <a:noFill/>
        </p:spPr>
      </p:pic>
      <p:pic>
        <p:nvPicPr>
          <p:cNvPr id="10243" name="Picture 3" descr="C:\Users\USER\Desktop\фото труд\IMG_20220316_094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384376" cy="2448272"/>
          </a:xfrm>
          <a:prstGeom prst="rect">
            <a:avLst/>
          </a:prstGeom>
          <a:noFill/>
        </p:spPr>
      </p:pic>
      <p:pic>
        <p:nvPicPr>
          <p:cNvPr id="2" name="Picture 1" descr="C:\Users\USER\Desktop\фото труд\IMG_20220316_094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140968"/>
            <a:ext cx="295232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96752"/>
            <a:ext cx="288032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E:\света\IMG_20210820_07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3888432" cy="4608512"/>
          </a:xfrm>
          <a:prstGeom prst="rect">
            <a:avLst/>
          </a:prstGeom>
          <a:noFill/>
        </p:spPr>
      </p:pic>
      <p:pic>
        <p:nvPicPr>
          <p:cNvPr id="37891" name="Picture 3" descr="E:\света\IMG_20211109_153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2808312" cy="347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179512" y="620688"/>
          <a:ext cx="7395446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Слайд" r:id="rId4" imgW="6039673" imgH="3395518" progId="PowerPoint.Slide.12">
                  <p:embed/>
                </p:oleObj>
              </mc:Choice>
              <mc:Fallback>
                <p:oleObj name="Слайд" r:id="rId4" imgW="6039673" imgH="33955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20688"/>
                        <a:ext cx="7395446" cy="4536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1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5643602" cy="7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69294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5"/>
            <a:ext cx="5929354" cy="1357322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Актуальность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596" y="1571612"/>
            <a:ext cx="8358246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Трудовое воспитание является одной из важнейших сторон воспитания подрастающего поколения. В детском саду трудовое воспитание заключается в ознакомлении детей с трудом взрослых, в приобщении детей к доступной им трудовой деятельности. В процессе ознакомления с трудом взрослых воспитатель формирует у детей положительное отношение к их труду, бережное отношение к его результатам, стремление оказывать взрослым посильную помощь. Трудовое воспитание развивает ассоциативное мышление ,знания, умения и навыки необходимые для самостоятельного решения практических задач. У детей этого возраста еще не совершенны психологические процессы, им свойственны отвлекаемость, слабость воли ,ситуативность поведения ,поэтому нужно  учитывать  эти особенности ,но опираться  следует  на их возросшие возможности.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59622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59622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7715272" y="178592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285984" y="428604"/>
            <a:ext cx="453650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3F3F"/>
                </a:solidFill>
              </a:rPr>
              <a:t>АКТУАЛЬНОСТЬ</a:t>
            </a:r>
            <a:endParaRPr lang="ru-RU" sz="2800" b="1" dirty="0">
              <a:solidFill>
                <a:srgbClr val="FF3F3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5"/>
            <a:ext cx="5929354" cy="1357322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ЦЕЛИ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28662" y="214290"/>
            <a:ext cx="764386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дошкольников о видах детского труда; о труде взрослых, его роли в обществе и жизни каждого человека.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трудовой деятельности.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-Воспитание ценностного отношения к собственному труду, труду других людей и его результатам.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59622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59622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7584" y="4941168"/>
            <a:ext cx="2786082" cy="12739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 </a:t>
            </a:r>
            <a:r>
              <a:rPr lang="ru-RU" sz="2000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1857356" y="2143116"/>
            <a:ext cx="4929222" cy="785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43570" y="3357562"/>
            <a:ext cx="2863790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4"/>
                </a:solidFill>
              </a:rPr>
              <a:t>Обучающие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14612" y="3714752"/>
            <a:ext cx="2857520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4"/>
                </a:solidFill>
              </a:rPr>
              <a:t>Воспитывающие</a:t>
            </a:r>
            <a:endParaRPr lang="ru-RU" dirty="0">
              <a:solidFill>
                <a:schemeClr val="accent4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7715272" y="1785926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3929058" y="3000372"/>
            <a:ext cx="484632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500826" y="2714620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1242416" y="3615312"/>
            <a:ext cx="20002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556792"/>
            <a:ext cx="71294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>
              <a:lnSpc>
                <a:spcPct val="150000"/>
              </a:lnSpc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9552" y="836712"/>
            <a:ext cx="7560840" cy="482453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i="0" u="sng" strike="noStrike" dirty="0" smtClean="0">
                <a:solidFill>
                  <a:srgbClr val="FF3F3F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i="0" u="none" strike="noStrik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беседы  с детьми о профессиях, подготовка атрибутов для игр, подбор стихов, литературы, загадок и пословиц о профессиях</a:t>
            </a:r>
          </a:p>
          <a:p>
            <a:pPr algn="ctr"/>
            <a:r>
              <a:rPr lang="ru-RU" u="sng" dirty="0" smtClean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создание условий для трудового воспитания детей, организация коллективного труда, организация труда небольшими группами, организация ручного труда , беседа с детьми о труде, чтение произведений , дидактические игры, настольные игры, конструирование, закрепляем  навык по уходу за комнатными растениями </a:t>
            </a:r>
          </a:p>
          <a:p>
            <a:pPr algn="ctr"/>
            <a:r>
              <a:rPr lang="ru-RU" u="sng" dirty="0" smtClean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консультации для родителей «Трудовое воспитание детей»</a:t>
            </a:r>
            <a:endParaRPr lang="ru-RU" i="0" u="none" strike="noStrik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0232" y="404664"/>
            <a:ext cx="5000660" cy="7920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1714480" y="785794"/>
            <a:ext cx="7920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1571612"/>
            <a:ext cx="4643470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систематичности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4546" y="2643182"/>
            <a:ext cx="4572032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сознат</a:t>
            </a:r>
            <a:r>
              <a:rPr lang="ru-RU" dirty="0" smtClean="0">
                <a:solidFill>
                  <a:schemeClr val="tx1"/>
                </a:solidFill>
              </a:rPr>
              <a:t>ельности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0" y="904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333333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6393" name="Rectangle 3"/>
          <p:cNvSpPr>
            <a:spLocks noChangeArrowheads="1"/>
          </p:cNvSpPr>
          <p:nvPr/>
        </p:nvSpPr>
        <p:spPr bwMode="auto">
          <a:xfrm>
            <a:off x="0" y="904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333333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6394" name="Rectangle 4"/>
          <p:cNvSpPr>
            <a:spLocks noChangeArrowheads="1"/>
          </p:cNvSpPr>
          <p:nvPr/>
        </p:nvSpPr>
        <p:spPr bwMode="auto">
          <a:xfrm>
            <a:off x="0" y="904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333333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6395" name="Rectangle 6"/>
          <p:cNvSpPr>
            <a:spLocks noChangeArrowheads="1"/>
          </p:cNvSpPr>
          <p:nvPr/>
        </p:nvSpPr>
        <p:spPr bwMode="auto">
          <a:xfrm>
            <a:off x="0" y="904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333333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571876"/>
            <a:ext cx="4572032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поэтапности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4581128"/>
            <a:ext cx="464347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наглядности.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3214686"/>
            <a:ext cx="4572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357826"/>
            <a:ext cx="4572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Принцип доступности и          индивидуальности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714480" y="285728"/>
            <a:ext cx="5929354" cy="12144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Принципы обучения и построения работы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1907704" y="4581125"/>
            <a:ext cx="4608512" cy="648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наглядности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5373216"/>
            <a:ext cx="4608512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доступности и индивидуальности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112568" cy="56207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о профессиях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214546" y="1464455"/>
            <a:ext cx="57594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429388" y="2285992"/>
            <a:ext cx="1944688" cy="433388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28596" y="476672"/>
            <a:ext cx="8215370" cy="309520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1600" dirty="0" smtClean="0">
                <a:solidFill>
                  <a:srgbClr val="0B192B"/>
                </a:solidFill>
                <a:latin typeface="Times New Roman" pitchFamily="18" charset="0"/>
                <a:cs typeface="Arial" charset="0"/>
              </a:rPr>
              <a:t>Разгребает снег лопатой, подметает двор метлой , догадались вы ребята , кто следит за чистотой? (дворник)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rgbClr val="0B192B"/>
                </a:solidFill>
                <a:latin typeface="Times New Roman" pitchFamily="18" charset="0"/>
                <a:cs typeface="Arial" charset="0"/>
              </a:rPr>
              <a:t>Если вьется пламя , дым валит столбом ,»01» мы наберем его на помощь позовем( пожарный)</a:t>
            </a:r>
          </a:p>
          <a:p>
            <a:pPr marL="342900" indent="-342900">
              <a:defRPr/>
            </a:pPr>
            <a:r>
              <a:rPr lang="ru-RU" sz="1600" dirty="0" smtClean="0">
                <a:solidFill>
                  <a:srgbClr val="0B192B"/>
                </a:solidFill>
                <a:latin typeface="Times New Roman" pitchFamily="18" charset="0"/>
                <a:cs typeface="Arial" charset="0"/>
              </a:rPr>
              <a:t>Он с утра в столовой нашей варит суп , компот и кашу , из рассыпчатой муки, он печет нам пироги плюшки, булки , сайки , кто он угадай-ка(повар).У него  товаров горы, огурцы и помидоры, кабачки, капуста ,мед , все он людям продает(продавец)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323528" y="3429000"/>
            <a:ext cx="6748802" cy="288032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Пальчиковая гимнастика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«Повар»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 готовил обед , а тут отключили свет, повар леща берет и опускает в компот, бросает в котел поленья, угли бьет поварешкой, сахар сыплет в бульон и очень доволен он.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«Строители»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строители мы строим , мы строим , много , мы домов построим, много крыш и потолков, много  окон , стен, полов, много комнат и дверей, лифтов, лестниц ,этажей, будет у жильцов веселье, в новом доме новоселье.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88640"/>
            <a:ext cx="4953732" cy="792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Поговорки,пословицы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дидактические игры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214546" y="1464455"/>
            <a:ext cx="57594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429388" y="2285992"/>
            <a:ext cx="1944688" cy="433388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71981" y="633047"/>
            <a:ext cx="7704856" cy="5306361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Century Schoolbook"/>
              <a:buAutoNum type="arabicPeriod"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buFont typeface="Century Schoolbook"/>
              <a:buAutoNum type="arabicPeriod"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Arial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endParaRPr lang="ru-RU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buFont typeface="Century Schoolbook"/>
              <a:buAutoNum type="arabicPeriod"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r>
              <a:rPr lang="ru-RU" sz="1600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Font typeface="Century Schoolbook"/>
              <a:buNone/>
              <a:defRPr/>
            </a:pPr>
            <a:r>
              <a:rPr lang="ru-RU" sz="1600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Font typeface="Century Schoolbook"/>
              <a:buNone/>
              <a:defRPr/>
            </a:pPr>
            <a:endParaRPr lang="ru-RU" sz="1600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r>
              <a:rPr lang="ru-RU" sz="1400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Всякое дело мастера красит. Всякому молодцу ремесло к лицу.</a:t>
            </a:r>
          </a:p>
          <a:p>
            <a:pPr marL="342900" indent="-342900">
              <a:buFont typeface="Century Schoolbook"/>
              <a:buNone/>
              <a:defRPr/>
            </a:pPr>
            <a:r>
              <a:rPr lang="ru-RU" sz="1400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В больших делах пустяков не бывает . Дело холода не терпит . Дело шутки не любит . Сделал дело гуляй смело.</a:t>
            </a:r>
          </a:p>
          <a:p>
            <a:pPr marL="342900" indent="-342900">
              <a:buFont typeface="Century Schoolbook"/>
              <a:buNone/>
              <a:defRPr/>
            </a:pPr>
            <a:r>
              <a:rPr lang="ru-RU" sz="1400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Всякое уменье трудом дается .Глаза бояться , а руки делают.</a:t>
            </a:r>
          </a:p>
          <a:p>
            <a:pPr marL="342900" indent="-342900">
              <a:buFont typeface="Century Schoolbook"/>
              <a:buNone/>
              <a:defRPr/>
            </a:pPr>
            <a:r>
              <a:rPr lang="ru-RU" sz="1400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Дело мастера боится</a:t>
            </a:r>
            <a:r>
              <a:rPr lang="ru-RU" sz="1400" b="1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Century Schoolbook"/>
              <a:buNone/>
              <a:defRPr/>
            </a:pPr>
            <a:r>
              <a:rPr lang="ru-RU" sz="1400" b="1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Дидактические игры: «</a:t>
            </a:r>
            <a:r>
              <a:rPr lang="ru-RU" sz="1400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Кому, что нужно для работы»  формируем навык находить инструмент, который к названной профессии не относится, умение объяснить , почему он лишний. </a:t>
            </a:r>
          </a:p>
          <a:p>
            <a:pPr marL="342900" indent="-342900">
              <a:buFont typeface="Century Schoolbook"/>
              <a:buNone/>
              <a:defRPr/>
            </a:pPr>
            <a:r>
              <a:rPr lang="ru-RU" sz="1400" b="1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«Продолжи предложение» </a:t>
            </a:r>
            <a:r>
              <a:rPr lang="ru-RU" sz="1400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упражняем в умении заканчивать предложения используя слова соотносимые с определенной профессией (повар чистит овощи , рыбу ,посуду ; прачка стирает полотенца, халаты. Постельное белье; воспитатель делает с детьми зарядку, завтракает , проводит занятия). </a:t>
            </a:r>
            <a:r>
              <a:rPr lang="ru-RU" sz="1400" b="1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«Накроем стол для кукол</a:t>
            </a:r>
            <a:r>
              <a:rPr lang="ru-RU" sz="1400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» закрепляем навык сервировать стол, называть предметы нужные для этого, знакомим с правилами этикета , поведения за столом.</a:t>
            </a: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entury Schoolbook"/>
              <a:buNone/>
              <a:defRPr/>
            </a:pPr>
            <a:endParaRPr lang="ru-RU" sz="1600" b="1" dirty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71604" y="2958672"/>
            <a:ext cx="578647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9"/>
            <a:ext cx="3500462" cy="15396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1928794" y="571480"/>
            <a:ext cx="1944688" cy="504825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857224" y="214291"/>
            <a:ext cx="6527822" cy="1143007"/>
          </a:xfrm>
          <a:prstGeom prst="cloudCallout">
            <a:avLst>
              <a:gd name="adj1" fmla="val -52293"/>
              <a:gd name="adj2" fmla="val 3039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для                 родителей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214546" y="1464455"/>
            <a:ext cx="57594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429388" y="2285992"/>
            <a:ext cx="1944688" cy="433388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11560" y="836712"/>
            <a:ext cx="7776864" cy="532859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Century Schoolbook"/>
              <a:buAutoNum type="arabicPeriod"/>
              <a:defRPr/>
            </a:pPr>
            <a:endParaRPr lang="ru-RU" sz="1600" b="1" dirty="0" smtClean="0">
              <a:solidFill>
                <a:srgbClr val="0B192B"/>
              </a:solidFill>
              <a:latin typeface="Times New Roman" pitchFamily="18" charset="0"/>
              <a:cs typeface="Arial" charset="0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sz="1600" b="1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«Все работы хороши или знакомство детей с профессиями»</a:t>
            </a:r>
          </a:p>
          <a:p>
            <a:pPr marL="342900" indent="-342900">
              <a:buFont typeface="Century Schoolbook"/>
              <a:buNone/>
              <a:defRPr/>
            </a:pPr>
            <a:r>
              <a:rPr lang="ru-RU" sz="1600" b="1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Эта тема обсуждается на занятиях, но и на прогулке мы можем повторить и закрепить знания: обращаем внимание на людей занятых делом и проговариваем их профессии : дворник . строитель, водитель, тракторист, продавец . А игра «Назови профессию» порадует не только детей, но и взрослых.</a:t>
            </a:r>
          </a:p>
          <a:p>
            <a:pPr marL="342900" indent="-342900">
              <a:buFont typeface="Century Schoolbook"/>
              <a:buNone/>
              <a:defRPr/>
            </a:pPr>
            <a:r>
              <a:rPr lang="ru-RU" sz="1600" b="1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«В труде воспитывается воля» Рекомендуем родителям , чтобы в семье у ребенка  были постоянные обязанности , выполнение которых повышает  выполнение которых повышает самоуважение ребенка, дисциплинирует его, у ребенка появляется ощущение  своей нужности.</a:t>
            </a:r>
          </a:p>
          <a:p>
            <a:pPr marL="342900" indent="-342900">
              <a:buFont typeface="Century Schoolbook"/>
              <a:buNone/>
              <a:defRPr/>
            </a:pPr>
            <a:r>
              <a:rPr lang="ru-RU" sz="1600" b="1" dirty="0" smtClean="0">
                <a:solidFill>
                  <a:srgbClr val="0B192B"/>
                </a:solidFill>
                <a:latin typeface="Times New Roman" pitchFamily="18" charset="0"/>
                <a:cs typeface="Times New Roman" pitchFamily="18" charset="0"/>
              </a:rPr>
              <a:t>«Трудовое воспитание дошкольника» Расширяем  представление родителей  по вопросам трудового воспитания детей, подсказываем способы  коллективной работы.</a:t>
            </a:r>
            <a:endParaRPr lang="ru-RU" sz="1600" b="1" dirty="0">
              <a:solidFill>
                <a:srgbClr val="0B19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 rot="21244655">
            <a:off x="1502025" y="3208997"/>
            <a:ext cx="3800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9"/>
            <a:ext cx="3500462" cy="15396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1928794" y="571480"/>
            <a:ext cx="1944688" cy="504825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857224" y="214291"/>
            <a:ext cx="6527822" cy="1143007"/>
          </a:xfrm>
          <a:prstGeom prst="cloudCallout">
            <a:avLst>
              <a:gd name="adj1" fmla="val -52293"/>
              <a:gd name="adj2" fmla="val 3039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профессии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214546" y="1464455"/>
            <a:ext cx="57594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повар\повар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89" y="1554846"/>
            <a:ext cx="2808312" cy="4536504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повар\повар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71612"/>
            <a:ext cx="450059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5776</TotalTime>
  <Words>794</Words>
  <Application>Microsoft Office PowerPoint</Application>
  <PresentationFormat>Экран (4:3)</PresentationFormat>
  <Paragraphs>126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Calibri</vt:lpstr>
      <vt:lpstr>Century Schoolbook</vt:lpstr>
      <vt:lpstr>Helvetica</vt:lpstr>
      <vt:lpstr>Tahoma</vt:lpstr>
      <vt:lpstr>Times New Roman</vt:lpstr>
      <vt:lpstr>Тема Office</vt:lpstr>
      <vt:lpstr>Слайд</vt:lpstr>
      <vt:lpstr>Презентация PowerPoint</vt:lpstr>
      <vt:lpstr>Актуальность </vt:lpstr>
      <vt:lpstr>ЦЕЛИ </vt:lpstr>
      <vt:lpstr>Этапы реализации проекта</vt:lpstr>
      <vt:lpstr>Презентация PowerPoint</vt:lpstr>
      <vt:lpstr>Загадки о профессиях</vt:lpstr>
      <vt:lpstr>Поговорки,пословицы, дидактические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412</cp:revision>
  <cp:lastPrinted>2016-03-16T05:00:06Z</cp:lastPrinted>
  <dcterms:created xsi:type="dcterms:W3CDTF">2014-06-15T09:49:01Z</dcterms:created>
  <dcterms:modified xsi:type="dcterms:W3CDTF">2024-12-09T13:18:10Z</dcterms:modified>
</cp:coreProperties>
</file>