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6" r:id="rId6"/>
    <p:sldId id="277" r:id="rId7"/>
    <p:sldId id="262" r:id="rId8"/>
    <p:sldId id="263" r:id="rId9"/>
    <p:sldId id="264" r:id="rId10"/>
    <p:sldId id="265" r:id="rId11"/>
    <p:sldId id="266" r:id="rId12"/>
    <p:sldId id="269" r:id="rId13"/>
    <p:sldId id="271" r:id="rId14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66C66A4-3E9A-4D48-AE19-59B11A0216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055A39-7BD8-4CB2-9E4E-D5F38D84B2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11ECE-97D8-44F9-9C7A-DB1AC630DFAC}" type="datetime1">
              <a:rPr lang="ru-RU" smtClean="0"/>
              <a:t>19.12.2024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AEB401-D353-45E5-8280-0606CCCBED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07E761-7F7A-4D2C-8944-3B49A5CD8D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F53B4-0D05-421F-85D3-F311BA4EB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58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EBA56-40D1-4E05-9DDD-CA1A1A679143}" type="datetime1">
              <a:rPr lang="ru-RU" smtClean="0"/>
              <a:pPr/>
              <a:t>19.12.2024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41A3B-8407-4A4E-B5A6-988BD64132E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8982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7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82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 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 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Прямоугольник 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Прямоугольник 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Группа 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Прямая соединительная линия 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C25A7E61-1BBB-461A-A3DA-7941C5BB961C}" type="datetime1">
              <a:rPr lang="ru-RU" noProof="0" smtClean="0"/>
              <a:t>19.12.2024</a:t>
            </a:fld>
            <a:endParaRPr lang="ru-RU" noProof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AF586D1-CCD2-4008-B9DD-08178F9B3587}" type="datetime1">
              <a:rPr lang="ru-RU" noProof="0" smtClean="0"/>
              <a:t>19.12.2024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147CB108-4600-494C-A02C-F32CCD9AC1AE}" type="datetime1">
              <a:rPr lang="ru-RU" noProof="0" smtClean="0"/>
              <a:t>19.12.2024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AF4C9AFD-A4DD-4E73-ADEE-77437DA12583}" type="datetime1">
              <a:rPr lang="ru-RU" noProof="0" smtClean="0"/>
              <a:t>19.12.2024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 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Прямоугольник 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Прямоугольник 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Прямоугольник 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Группа 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Прямая соединительная линия 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583C615E-E95A-475E-BF17-8B9F578A04B6}" type="datetime1">
              <a:rPr lang="ru-RU" noProof="0" smtClean="0"/>
              <a:t>19.12.2024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A6B86C46-81F7-4E08-B84F-71E86E76A374}" type="datetime1">
              <a:rPr lang="ru-RU" noProof="0" smtClean="0"/>
              <a:t>19.12.2024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AE373B3-AD72-488C-8D65-CC2A0D855714}" type="datetime1">
              <a:rPr lang="ru-RU" noProof="0" smtClean="0"/>
              <a:t>19.12.2024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D816314-F397-49E9-A8ED-29B429DE8B7F}" type="datetime1">
              <a:rPr lang="ru-RU" noProof="0" smtClean="0"/>
              <a:t>19.12.2024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AA3BCF6-1B5D-48B1-BC5F-09A4104978DD}" type="datetime1">
              <a:rPr lang="ru-RU" noProof="0" smtClean="0"/>
              <a:t>19.12.2024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 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Прямоугольник 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9E48EAD-D381-4DD0-8557-975059B0D05D}" type="datetime1">
              <a:rPr lang="ru-RU" noProof="0" smtClean="0"/>
              <a:t>19.12.2024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1" name="Прямоугольник 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 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 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16365492-6A5A-4444-B9B9-CCA334E4126D}" type="datetime1">
              <a:rPr lang="ru-RU" noProof="0" smtClean="0"/>
              <a:t>19.12.2024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E93472D9-7988-48D2-AF06-25BECD8DE9FF}" type="datetime1">
              <a:rPr lang="ru-RU" noProof="0" smtClean="0"/>
              <a:t>19.12.2024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6" name="Прямоугольник 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8" name="Прямоугольник 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Прямоугольник 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9" name="Рисунок 18">
            <a:extLst>
              <a:ext uri="{FF2B5EF4-FFF2-40B4-BE49-F238E27FC236}">
                <a16:creationId xmlns:a16="http://schemas.microsoft.com/office/drawing/2014/main" id="{CA6895E3-C8BD-4010-B9E7-E43BA3DCF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10" y="782035"/>
            <a:ext cx="2597535" cy="1733043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5560" y="-17585"/>
            <a:ext cx="3447756" cy="3332285"/>
          </a:xfrm>
        </p:spPr>
        <p:txBody>
          <a:bodyPr rtlCol="0">
            <a:normAutofit fontScale="90000"/>
          </a:bodyPr>
          <a:lstStyle/>
          <a:p>
            <a: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</a:t>
            </a:r>
            <a:r>
              <a:rPr lang="ru-RU" sz="2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Макеевск</a:t>
            </a:r>
            <a: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сервиса и торговли»</a:t>
            </a:r>
            <a:b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безопасности жизнедеятельности</a:t>
            </a:r>
            <a:b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2116" y="3558142"/>
            <a:ext cx="3447756" cy="2493107"/>
          </a:xfrm>
        </p:spPr>
        <p:txBody>
          <a:bodyPr rtlCol="0">
            <a:normAutofit/>
          </a:bodyPr>
          <a:lstStyle/>
          <a:p>
            <a:pPr rtl="0"/>
            <a:endParaRPr lang="ru-RU" sz="1400" dirty="0" smtClean="0">
              <a:solidFill>
                <a:srgbClr val="FFFFFF"/>
              </a:solidFill>
            </a:endParaRPr>
          </a:p>
          <a:p>
            <a:pPr rtl="0"/>
            <a:endParaRPr lang="ru-RU" sz="1400" dirty="0" smtClean="0">
              <a:solidFill>
                <a:srgbClr val="FFFFFF"/>
              </a:solidFill>
            </a:endParaRPr>
          </a:p>
          <a:p>
            <a:pPr rtl="0"/>
            <a:endParaRPr 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sz="14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sz="14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ru-RU"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</a:t>
            </a:r>
          </a:p>
          <a:p>
            <a:pPr rtl="0"/>
            <a:r>
              <a:rPr lang="ru-RU" sz="1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студентка </a:t>
            </a:r>
          </a:p>
          <a:p>
            <a:pPr rtl="0"/>
            <a:r>
              <a:rPr lang="ru-RU"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Полякова Яна Алексеевна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84377" y="2926981"/>
            <a:ext cx="54351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Первая доврачебная помощь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62" y="325315"/>
            <a:ext cx="11599984" cy="12660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/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Наложение жгута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8062" y="1688904"/>
            <a:ext cx="10058400" cy="393192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видеоролика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https://yandex.ru/video/preview/95466754496826774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5760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Понятие «первая помощь»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0" y="1600199"/>
            <a:ext cx="11386039" cy="4844561"/>
          </a:xfrm>
        </p:spPr>
      </p:pic>
    </p:spTree>
    <p:extLst>
      <p:ext uri="{BB962C8B-B14F-4D97-AF65-F5344CB8AC3E}">
        <p14:creationId xmlns:p14="http://schemas.microsoft.com/office/powerpoint/2010/main" val="41398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830" y="-922436"/>
            <a:ext cx="10058400" cy="13716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69" y="386862"/>
            <a:ext cx="9689123" cy="6093069"/>
          </a:xfrm>
        </p:spPr>
      </p:pic>
    </p:spTree>
    <p:extLst>
      <p:ext uri="{BB962C8B-B14F-4D97-AF65-F5344CB8AC3E}">
        <p14:creationId xmlns:p14="http://schemas.microsoft.com/office/powerpoint/2010/main" val="1158698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 20">
            <a:extLst>
              <a:ext uri="{FF2B5EF4-FFF2-40B4-BE49-F238E27FC236}">
                <a16:creationId xmlns:a16="http://schemas.microsoft.com/office/drawing/2014/main" id="{2A4D183E-A455-400F-B558-5EF3C42F66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3" name="Прямоугольник 22">
            <a:extLst>
              <a:ext uri="{FF2B5EF4-FFF2-40B4-BE49-F238E27FC236}">
                <a16:creationId xmlns:a16="http://schemas.microsoft.com/office/drawing/2014/main" id="{46EC6A0A-8EDD-4CAD-8301-B0613EFB6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36C5320A-DFA9-4A31-8D7F-EE05D1E38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17" y="1005676"/>
            <a:ext cx="4927559" cy="487017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E61F3-2745-486A-9B37-D1351783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6692" y="808891"/>
            <a:ext cx="5611785" cy="1468317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2000" dirty="0">
                <a:solidFill>
                  <a:srgbClr val="00B0F0"/>
                </a:solidFill>
              </a:rPr>
              <a:t>На поле боя первая помощь может быть оказана самим раненым (самопомощь), или его товарищем (взаимопомощь),  санитаром или санинструктором может быть оказана первая медицинская помощь</a:t>
            </a:r>
            <a:br>
              <a:rPr lang="ru-RU" sz="2000" dirty="0">
                <a:solidFill>
                  <a:srgbClr val="00B0F0"/>
                </a:solidFill>
              </a:rPr>
            </a:b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8964" y="2277208"/>
            <a:ext cx="5686471" cy="4062046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FF00"/>
                </a:solidFill>
              </a:rPr>
              <a:t>Штатные средства </a:t>
            </a:r>
            <a:r>
              <a:rPr lang="ru-RU" dirty="0" smtClean="0">
                <a:solidFill>
                  <a:srgbClr val="FFFF00"/>
                </a:solidFill>
              </a:rPr>
              <a:t>первой </a:t>
            </a:r>
            <a:r>
              <a:rPr lang="ru-RU" dirty="0">
                <a:solidFill>
                  <a:srgbClr val="FFFF00"/>
                </a:solidFill>
              </a:rPr>
              <a:t>помощи на поле боя </a:t>
            </a:r>
            <a:endParaRPr lang="ru-RU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/>
              <a:t>Пакет </a:t>
            </a:r>
            <a:r>
              <a:rPr lang="ru-RU" sz="1400" dirty="0"/>
              <a:t>перевязочный индивидуальный (ППИ</a:t>
            </a:r>
            <a:r>
              <a:rPr lang="ru-RU" sz="1400" dirty="0" smtClean="0"/>
              <a:t>);</a:t>
            </a:r>
            <a:endParaRPr lang="ru-RU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/>
              <a:t>Аптечка </a:t>
            </a:r>
            <a:r>
              <a:rPr lang="ru-RU" sz="1400" dirty="0"/>
              <a:t>индивидуальная (АИ-1М), в которой содержатся противоболевое средство в шприц-тюбике и противобактериальное средство в виде таблеток</a:t>
            </a:r>
            <a:r>
              <a:rPr lang="ru-RU" sz="1400" dirty="0" smtClean="0"/>
              <a:t>.</a:t>
            </a:r>
            <a:endParaRPr lang="ru-RU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sz="1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/>
              <a:t>В </a:t>
            </a:r>
            <a:r>
              <a:rPr lang="ru-RU" sz="1400" dirty="0"/>
              <a:t>аптечках войсковых, находящихся в боевых машинах пехоты и в танках, </a:t>
            </a:r>
            <a:r>
              <a:rPr lang="ru-RU" sz="1400" dirty="0" smtClean="0"/>
              <a:t>имеются:</a:t>
            </a:r>
            <a:r>
              <a:rPr lang="ru-RU" sz="1400" dirty="0"/>
              <a:t> </a:t>
            </a:r>
            <a:r>
              <a:rPr lang="ru-RU" sz="1400" dirty="0" smtClean="0"/>
              <a:t>стерильный бинт;</a:t>
            </a:r>
            <a:r>
              <a:rPr lang="ru-RU" sz="1400" dirty="0"/>
              <a:t> </a:t>
            </a:r>
            <a:r>
              <a:rPr lang="ru-RU" sz="1400" dirty="0" smtClean="0"/>
              <a:t>повязки </a:t>
            </a:r>
            <a:r>
              <a:rPr lang="ru-RU" sz="1400" dirty="0"/>
              <a:t>медицинские малые </a:t>
            </a:r>
            <a:r>
              <a:rPr lang="ru-RU" sz="1400" dirty="0" smtClean="0"/>
              <a:t>стерильные;</a:t>
            </a:r>
            <a:r>
              <a:rPr lang="ru-RU" sz="1400" dirty="0"/>
              <a:t> </a:t>
            </a:r>
            <a:r>
              <a:rPr lang="ru-RU" sz="1400" dirty="0" smtClean="0"/>
              <a:t>кровоостанавливающий жгут;</a:t>
            </a:r>
            <a:r>
              <a:rPr lang="ru-RU" sz="1400" dirty="0"/>
              <a:t> </a:t>
            </a:r>
            <a:r>
              <a:rPr lang="ru-RU" sz="1400" dirty="0" smtClean="0"/>
              <a:t>косынка </a:t>
            </a:r>
            <a:r>
              <a:rPr lang="ru-RU" sz="1400" dirty="0"/>
              <a:t>медицинская для </a:t>
            </a:r>
            <a:r>
              <a:rPr lang="ru-RU" sz="1400" dirty="0" smtClean="0"/>
              <a:t>повязок;</a:t>
            </a:r>
            <a:r>
              <a:rPr lang="ru-RU" sz="1400" dirty="0"/>
              <a:t> </a:t>
            </a:r>
            <a:r>
              <a:rPr lang="ru-RU" sz="1400" dirty="0" smtClean="0"/>
              <a:t>безопасные булавки;</a:t>
            </a:r>
            <a:r>
              <a:rPr lang="ru-RU" sz="1400" dirty="0"/>
              <a:t> </a:t>
            </a:r>
            <a:r>
              <a:rPr lang="ru-RU" sz="1400" dirty="0" smtClean="0"/>
              <a:t>настойка йода; раствор </a:t>
            </a:r>
            <a:r>
              <a:rPr lang="ru-RU" sz="1400" dirty="0"/>
              <a:t>аммиака в </a:t>
            </a:r>
            <a:r>
              <a:rPr lang="ru-RU" sz="1400" dirty="0" smtClean="0"/>
              <a:t>ампулах и др.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9118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810461" cy="115639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аптечки МО РФ</a:t>
            </a:r>
            <a:b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видеоролика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https://yandex.ru/video/preview/17801541851010808652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9903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54" y="624254"/>
            <a:ext cx="5747238" cy="50028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Подручные средства </a:t>
            </a:r>
            <a:br>
              <a:rPr lang="ru-RU" sz="27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помощи на поле боя:</a:t>
            </a:r>
            <a:br>
              <a:rPr lang="ru-RU" sz="27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FFC000"/>
                </a:solidFill>
              </a:rPr>
              <a:t/>
            </a:r>
            <a:br>
              <a:rPr lang="ru-RU" sz="3100" dirty="0">
                <a:solidFill>
                  <a:srgbClr val="FFC000"/>
                </a:solidFill>
              </a:rPr>
            </a:br>
            <a:r>
              <a:rPr lang="ru-RU" sz="2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остановки кровотечения вместо </a:t>
            </a:r>
            <a:r>
              <a:rPr lang="ru-RU" sz="2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жгута:</a:t>
            </a:r>
            <a:br>
              <a:rPr lang="ru-RU" sz="2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ремень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брюк; любая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ткань, завязанная сверху узлом,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вставить прочную ветку или палочку, и вращая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кругу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закручивать (закрутка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предметы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одежды (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галстук, косынка); ручка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сумки или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ранца; шнур; скотч, веревка и т.п. можно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затампонировать кровоточащий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сосуд, плотно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затолкав ткань в рану, заткнуть чистой женской прокладкой или тампоном,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памперсом; прижать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пальцами видимую часть крупного сосуда в ране до приезда медиков</a:t>
            </a:r>
            <a:r>
              <a:rPr lang="ru-RU" sz="2200" dirty="0"/>
              <a:t>;</a:t>
            </a:r>
            <a:endParaRPr lang="ru-RU" sz="2200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1213338"/>
            <a:ext cx="4324228" cy="4088423"/>
          </a:xfrm>
        </p:spPr>
      </p:pic>
    </p:spTree>
    <p:extLst>
      <p:ext uri="{BB962C8B-B14F-4D97-AF65-F5344CB8AC3E}">
        <p14:creationId xmlns:p14="http://schemas.microsoft.com/office/powerpoint/2010/main" val="421245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73020"/>
            <a:ext cx="10644809" cy="22894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Для переноса больного (вместо носилок) подойдут</a:t>
            </a: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снятая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петель дверь;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лист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фанеры или толстого пластика;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широкая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доска, часть забора;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плоский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шифер;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столешница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т.п.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3329610"/>
            <a:ext cx="10310446" cy="30272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Для обеспечения неподвижности поврежденной конечности (импровизированная шина</a:t>
            </a: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20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палки, прочные ветки;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листы плотного картона или фанеры;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косынка для подвязывания руки;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поврежденную руку можно прибинтовать к туловищу, ногу — к другой ноге;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фиксации сломанных пальцев можно использовать столовые приборы.</a:t>
            </a:r>
          </a:p>
        </p:txBody>
      </p:sp>
    </p:spTree>
    <p:extLst>
      <p:ext uri="{BB962C8B-B14F-4D97-AF65-F5344CB8AC3E}">
        <p14:creationId xmlns:p14="http://schemas.microsoft.com/office/powerpoint/2010/main" val="278030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158" y="308114"/>
            <a:ext cx="10199842" cy="96332"/>
          </a:xfrm>
        </p:spPr>
        <p:txBody>
          <a:bodyPr>
            <a:normAutofit fontScale="90000"/>
          </a:bodyPr>
          <a:lstStyle/>
          <a:p>
            <a:pPr algn="ctr"/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9" y="228600"/>
            <a:ext cx="9223130" cy="6348046"/>
          </a:xfrm>
        </p:spPr>
      </p:pic>
    </p:spTree>
    <p:extLst>
      <p:ext uri="{BB962C8B-B14F-4D97-AF65-F5344CB8AC3E}">
        <p14:creationId xmlns:p14="http://schemas.microsoft.com/office/powerpoint/2010/main" val="42008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668214" y="896077"/>
            <a:ext cx="5574323" cy="5153031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ПЕРВАЯ ПОМОЩЬ ПРИ РАНЕНИЯХ</a:t>
            </a:r>
            <a:b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Прекращение действия травмирующих факторов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Остановка кровотечения</a:t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Защита раны от загрязнения и проникновения в нее микробов, наложение стерильной повязки</a:t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Обездвиживание тела подручными средствами</a:t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Ослабление болевых ощущений (обезболивание)</a:t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Транспортировка или вызов медицинской помощи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40" y="1162661"/>
            <a:ext cx="5073162" cy="4543547"/>
          </a:xfrm>
        </p:spPr>
      </p:pic>
    </p:spTree>
    <p:extLst>
      <p:ext uri="{BB962C8B-B14F-4D97-AF65-F5344CB8AC3E}">
        <p14:creationId xmlns:p14="http://schemas.microsoft.com/office/powerpoint/2010/main" val="3112481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C0DB4D-BE53-4100-8A0D-CEFB2E482820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16c05727-aa75-4e4a-9b5f-8a80a1165891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«Сад Савон»</Template>
  <TotalTime>0</TotalTime>
  <Words>189</Words>
  <Application>Microsoft Office PowerPoint</Application>
  <PresentationFormat>Широкоэкранный</PresentationFormat>
  <Paragraphs>35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Савон</vt:lpstr>
      <vt:lpstr> ГБПОУ «Макеевск ий техникум сервиса и торговли»      Основы безопасности жизнедеятельности  </vt:lpstr>
      <vt:lpstr>Понятие «первая помощь»</vt:lpstr>
      <vt:lpstr>Презентация PowerPoint</vt:lpstr>
      <vt:lpstr>На поле боя первая помощь может быть оказана самим раненым (самопомощь), или его товарищем (взаимопомощь),  санитаром или санинструктором может быть оказана первая медицинская помощь </vt:lpstr>
      <vt:lpstr>  Новые аптечки МО РФ   </vt:lpstr>
      <vt:lpstr>Подручные средства  первой помощи на поле боя:   1. Для остановки кровотечения вместо жгута:   ремень от брюк; любая ткань, завязанная сверху узлом, в который можно вставить прочную ветку или палочку, и вращая по кругу, закручивать (закрутка); предметы одежды (галстук, косынка); ручка от сумки или ранца; шнур; скотч, веревка и т.п. можно затампонировать кровоточащий сосуд, плотно затолкав ткань в рану, заткнуть чистой женской прокладкой или тампоном, памперсом; прижать пальцами видимую часть крупного сосуда в ране до приезда медиков;</vt:lpstr>
      <vt:lpstr>2. Для переноса больного (вместо носилок) подойдут: - снятая с петель дверь; - лист фанеры или толстого пластика; - широкая доска, часть забора; - плоский шифер; - столешница и т.п.</vt:lpstr>
      <vt:lpstr>Презентация PowerPoint</vt:lpstr>
      <vt:lpstr>ПЕРВАЯ ПОМОЩЬ ПРИ РАНЕНИЯХ  Прекращение действия травмирующих факторов Остановка кровотечения  Защита раны от загрязнения и проникновения в нее микробов, наложение стерильной повязки  Обездвиживание тела подручными средствами  Ослабление болевых ощущений (обезболивание)  Транспортировка или вызов медицинской помощи </vt:lpstr>
      <vt:lpstr> Наложение жгута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2024-07-25T19:03:07Z</dcterms:created>
  <dcterms:modified xsi:type="dcterms:W3CDTF">2024-12-19T17:53:16Z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