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6" r:id="rId3"/>
    <p:sldId id="271" r:id="rId4"/>
    <p:sldId id="282" r:id="rId5"/>
    <p:sldId id="284" r:id="rId6"/>
    <p:sldId id="283" r:id="rId7"/>
    <p:sldId id="273" r:id="rId8"/>
    <p:sldId id="259" r:id="rId9"/>
    <p:sldId id="274" r:id="rId10"/>
    <p:sldId id="275" r:id="rId11"/>
    <p:sldId id="276" r:id="rId12"/>
    <p:sldId id="277" r:id="rId13"/>
    <p:sldId id="279" r:id="rId14"/>
    <p:sldId id="278" r:id="rId15"/>
    <p:sldId id="260" r:id="rId16"/>
    <p:sldId id="281" r:id="rId17"/>
    <p:sldId id="280" r:id="rId18"/>
    <p:sldId id="285" r:id="rId19"/>
  </p:sldIdLst>
  <p:sldSz cx="9144000" cy="6858000" type="screen4x3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E4D23657-D1E8-4B22-974B-8DC90813F51B}">
      <dgm:prSet phldrT="[Text]" custT="1"/>
      <dgm:spPr/>
      <dgm:t>
        <a:bodyPr rtlCol="0"/>
        <a:lstStyle/>
        <a:p>
          <a:pPr rtl="0"/>
          <a:r>
            <a:rPr lang="ru-RU" alt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Разнообразные наблюдения.</a:t>
          </a:r>
          <a:endParaRPr lang="en-US" sz="1200" dirty="0"/>
        </a:p>
      </dgm:t>
    </dgm:pt>
    <dgm:pt modelId="{89EF0911-2234-42D0-AEF3-7FADAFD12999}" type="par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529487B0-19AA-4AAC-8F83-CF2C113EB84D}" type="sib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EF034794-D109-40B6-8FA2-8971C3123AB6}">
      <dgm:prSet phldrT="[Text]" custT="1"/>
      <dgm:spPr/>
      <dgm:t>
        <a:bodyPr rtlCol="0"/>
        <a:lstStyle/>
        <a:p>
          <a:pPr rtl="0"/>
          <a:r>
            <a:rPr lang="ru-RU" altLang="ru-RU" sz="1200" b="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Двигательная активность</a:t>
          </a:r>
          <a:endParaRPr lang="ru" sz="1200" b="0" dirty="0"/>
        </a:p>
      </dgm:t>
    </dgm:pt>
    <dgm:pt modelId="{64D09C75-3D44-4CEF-9459-5C91DB44A9EA}" type="par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CDDFC891-FC62-4131-A642-2D94388BCCE2}" type="sib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15E11DBD-E9B5-4BCF-A56C-7AAE26CE30DC}">
      <dgm:prSet phldrT="[Text]"/>
      <dgm:spPr/>
      <dgm:t>
        <a:bodyPr rtlCol="0"/>
        <a:lstStyle/>
        <a:p>
          <a:pPr rtl="0"/>
          <a:r>
            <a: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Индивидуальная работа </a:t>
          </a:r>
          <a:endParaRPr lang="ru" dirty="0"/>
        </a:p>
      </dgm:t>
    </dgm:pt>
    <dgm:pt modelId="{B7B43D5B-12E9-44B1-B818-4B50F6AD3C0A}" type="par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329BDEDB-415B-4AB3-B964-E819D0C56DBB}" type="sib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778AA374-0E17-4AEA-8EB6-0C342D57D8D8}">
      <dgm:prSet phldrT="[Text]"/>
      <dgm:spPr/>
      <dgm:t>
        <a:bodyPr rtlCol="0"/>
        <a:lstStyle/>
        <a:p>
          <a:pPr rtl="0"/>
          <a:r>
            <a: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Трудовая деятельность</a:t>
          </a:r>
          <a:endParaRPr lang="ru" dirty="0"/>
        </a:p>
      </dgm:t>
    </dgm:pt>
    <dgm:pt modelId="{5E28F01D-9664-415C-A0CD-EBFDAB29426C}" type="par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1A604594-E883-4DA9-8A2A-16DFACE8640A}" type="sib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05F1A7D0-6E45-49DA-80B3-7FF4B8783E58}">
      <dgm:prSet phldrT="[Text]"/>
      <dgm:spPr/>
      <dgm:t>
        <a:bodyPr rtlCol="0"/>
        <a:lstStyle/>
        <a:p>
          <a:pPr rtl="0"/>
          <a:r>
            <a: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Самостоятельная игровая деятельность детей</a:t>
          </a:r>
          <a:endParaRPr lang="ru" dirty="0"/>
        </a:p>
      </dgm:t>
    </dgm:pt>
    <dgm:pt modelId="{3ECE110E-B07E-4F19-B2DF-3E42E99B2E8D}" type="parTrans" cxnId="{33A927E1-3C94-4A92-8DB3-42886008240C}">
      <dgm:prSet/>
      <dgm:spPr/>
      <dgm:t>
        <a:bodyPr rtlCol="0"/>
        <a:lstStyle/>
        <a:p>
          <a:pPr rtl="0"/>
          <a:endParaRPr lang="en-US"/>
        </a:p>
      </dgm:t>
    </dgm:pt>
    <dgm:pt modelId="{47B1D0F3-117D-4CE7-9037-3F5A4995054A}" type="sibTrans" cxnId="{33A927E1-3C94-4A92-8DB3-42886008240C}">
      <dgm:prSet/>
      <dgm:spPr/>
      <dgm:t>
        <a:bodyPr rtlCol="0"/>
        <a:lstStyle/>
        <a:p>
          <a:pPr rtl="0"/>
          <a:endParaRPr lang="en-US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9"/>
      <dgm:spPr/>
    </dgm:pt>
    <dgm:pt modelId="{80B372F1-8EF3-4532-ACC6-E65E1D63ACA2}" type="pres">
      <dgm:prSet presAssocID="{E4D23657-D1E8-4B22-974B-8DC90813F51B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6139E-4627-4CCC-9299-5653D77ED24D}" type="pres">
      <dgm:prSet presAssocID="{E4D23657-D1E8-4B22-974B-8DC90813F51B}" presName="Triangle" presStyleLbl="alignNode1" presStyleIdx="1" presStyleCnt="9"/>
      <dgm:spPr/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B07824BD-C1CB-4098-8E38-D3E1F721DF31}" type="pres">
      <dgm:prSet presAssocID="{EF034794-D109-40B6-8FA2-8971C3123AB6}" presName="composite" presStyleCnt="0"/>
      <dgm:spPr/>
    </dgm:pt>
    <dgm:pt modelId="{85769F8C-5820-4CB5-B01D-69A648973D8F}" type="pres">
      <dgm:prSet presAssocID="{EF034794-D109-40B6-8FA2-8971C3123AB6}" presName="LShape" presStyleLbl="alignNode1" presStyleIdx="2" presStyleCnt="9"/>
      <dgm:spPr/>
    </dgm:pt>
    <dgm:pt modelId="{18F7A15A-3ED1-4A32-B700-36B8D6BBE441}" type="pres">
      <dgm:prSet presAssocID="{EF034794-D109-40B6-8FA2-8971C3123AB6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2BEFC-1674-4E8D-98FF-DE4432BB887C}" type="pres">
      <dgm:prSet presAssocID="{EF034794-D109-40B6-8FA2-8971C3123AB6}" presName="Triangle" presStyleLbl="alignNode1" presStyleIdx="3" presStyleCnt="9"/>
      <dgm:spPr/>
    </dgm:pt>
    <dgm:pt modelId="{E26373E0-D095-405B-9F4A-CC7FBB5BEBD2}" type="pres">
      <dgm:prSet presAssocID="{CDDFC891-FC62-4131-A642-2D94388BCCE2}" presName="sibTrans" presStyleCnt="0"/>
      <dgm:spPr/>
    </dgm:pt>
    <dgm:pt modelId="{8B10941C-73F0-477C-9F3D-EB0A4525ACBE}" type="pres">
      <dgm:prSet presAssocID="{CDDFC891-FC62-4131-A642-2D94388BCCE2}" presName="space" presStyleCnt="0"/>
      <dgm:spPr/>
    </dgm:pt>
    <dgm:pt modelId="{DF2F85E9-6BAE-40EA-8F18-DAFCA3EFFB69}" type="pres">
      <dgm:prSet presAssocID="{15E11DBD-E9B5-4BCF-A56C-7AAE26CE30DC}" presName="composite" presStyleCnt="0"/>
      <dgm:spPr/>
    </dgm:pt>
    <dgm:pt modelId="{A5E67CF4-39ED-4CC8-A27F-E45EA5D3AC44}" type="pres">
      <dgm:prSet presAssocID="{15E11DBD-E9B5-4BCF-A56C-7AAE26CE30DC}" presName="LShape" presStyleLbl="alignNode1" presStyleIdx="4" presStyleCnt="9"/>
      <dgm:spPr/>
    </dgm:pt>
    <dgm:pt modelId="{F0124EB5-2136-46F3-B2F4-41A5196C24A0}" type="pres">
      <dgm:prSet presAssocID="{15E11DBD-E9B5-4BCF-A56C-7AAE26CE30D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82CFA-3F05-41CB-A66C-3A904CCE06CE}" type="pres">
      <dgm:prSet presAssocID="{15E11DBD-E9B5-4BCF-A56C-7AAE26CE30DC}" presName="Triangle" presStyleLbl="alignNode1" presStyleIdx="5" presStyleCnt="9"/>
      <dgm:spPr/>
    </dgm:pt>
    <dgm:pt modelId="{F5574CB1-AC1C-4773-A4A7-C4CE14EF6374}" type="pres">
      <dgm:prSet presAssocID="{329BDEDB-415B-4AB3-B964-E819D0C56DBB}" presName="sibTrans" presStyleCnt="0"/>
      <dgm:spPr/>
    </dgm:pt>
    <dgm:pt modelId="{14FCF07D-F999-4928-B62C-1135C3080FD1}" type="pres">
      <dgm:prSet presAssocID="{329BDEDB-415B-4AB3-B964-E819D0C56DBB}" presName="space" presStyleCnt="0"/>
      <dgm:spPr/>
    </dgm:pt>
    <dgm:pt modelId="{2489F161-D1CF-4A3D-8E95-6382395DC25B}" type="pres">
      <dgm:prSet presAssocID="{778AA374-0E17-4AEA-8EB6-0C342D57D8D8}" presName="composite" presStyleCnt="0"/>
      <dgm:spPr/>
    </dgm:pt>
    <dgm:pt modelId="{06EAFCDC-2041-4C37-BE64-7627BAA16382}" type="pres">
      <dgm:prSet presAssocID="{778AA374-0E17-4AEA-8EB6-0C342D57D8D8}" presName="LShape" presStyleLbl="alignNode1" presStyleIdx="6" presStyleCnt="9"/>
      <dgm:spPr/>
    </dgm:pt>
    <dgm:pt modelId="{AFC6068B-131B-444D-AF53-A5A2A6DC9AE7}" type="pres">
      <dgm:prSet presAssocID="{778AA374-0E17-4AEA-8EB6-0C342D57D8D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C0D9F-BF11-4D63-A28B-80FA21343A28}" type="pres">
      <dgm:prSet presAssocID="{778AA374-0E17-4AEA-8EB6-0C342D57D8D8}" presName="Triangle" presStyleLbl="alignNode1" presStyleIdx="7" presStyleCnt="9"/>
      <dgm:spPr/>
    </dgm:pt>
    <dgm:pt modelId="{F5EC4F6A-2B4F-420C-9BEA-A14EFB832731}" type="pres">
      <dgm:prSet presAssocID="{1A604594-E883-4DA9-8A2A-16DFACE8640A}" presName="sibTrans" presStyleCnt="0"/>
      <dgm:spPr/>
    </dgm:pt>
    <dgm:pt modelId="{41DC2B0B-BD37-48C1-BB85-7F75AC60BB5F}" type="pres">
      <dgm:prSet presAssocID="{1A604594-E883-4DA9-8A2A-16DFACE8640A}" presName="space" presStyleCnt="0"/>
      <dgm:spPr/>
    </dgm:pt>
    <dgm:pt modelId="{D2C6C114-9E17-4E64-9FCF-9C4365FE25B7}" type="pres">
      <dgm:prSet presAssocID="{05F1A7D0-6E45-49DA-80B3-7FF4B8783E58}" presName="composite" presStyleCnt="0"/>
      <dgm:spPr/>
    </dgm:pt>
    <dgm:pt modelId="{BA06DEFD-3E20-41CA-8CC7-585BE7A02A00}" type="pres">
      <dgm:prSet presAssocID="{05F1A7D0-6E45-49DA-80B3-7FF4B8783E58}" presName="LShape" presStyleLbl="alignNode1" presStyleIdx="8" presStyleCnt="9"/>
      <dgm:spPr/>
    </dgm:pt>
    <dgm:pt modelId="{D81336A4-814F-45EF-B582-2466B0D2E2A7}" type="pres">
      <dgm:prSet presAssocID="{05F1A7D0-6E45-49DA-80B3-7FF4B8783E5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FF73C0-9BCD-436E-A85B-D6D7D322462C}" srcId="{41DDEAAE-DE55-45A3-A4F7-3874E0140D37}" destId="{EF034794-D109-40B6-8FA2-8971C3123AB6}" srcOrd="1" destOrd="0" parTransId="{64D09C75-3D44-4CEF-9459-5C91DB44A9EA}" sibTransId="{CDDFC891-FC62-4131-A642-2D94388BCCE2}"/>
    <dgm:cxn modelId="{144D3C17-9BB9-4853-A637-BAE8CE37705E}" type="presOf" srcId="{EF034794-D109-40B6-8FA2-8971C3123AB6}" destId="{18F7A15A-3ED1-4A32-B700-36B8D6BBE441}" srcOrd="0" destOrd="0" presId="urn:microsoft.com/office/officeart/2009/3/layout/StepUpProcess"/>
    <dgm:cxn modelId="{5E0737F0-6DE4-4885-BC59-82E10D617E50}" srcId="{41DDEAAE-DE55-45A3-A4F7-3874E0140D37}" destId="{15E11DBD-E9B5-4BCF-A56C-7AAE26CE30DC}" srcOrd="2" destOrd="0" parTransId="{B7B43D5B-12E9-44B1-B818-4B50F6AD3C0A}" sibTransId="{329BDEDB-415B-4AB3-B964-E819D0C56DBB}"/>
    <dgm:cxn modelId="{2607AFFA-E9F8-4160-9AE4-19F4DB2B71C9}" type="presOf" srcId="{41DDEAAE-DE55-45A3-A4F7-3874E0140D37}" destId="{EB3CB291-E23A-4667-A32E-A640A76557A1}" srcOrd="0" destOrd="0" presId="urn:microsoft.com/office/officeart/2009/3/layout/StepUpProcess"/>
    <dgm:cxn modelId="{686E8776-31B9-4547-B165-83B2470E83E1}" type="presOf" srcId="{778AA374-0E17-4AEA-8EB6-0C342D57D8D8}" destId="{AFC6068B-131B-444D-AF53-A5A2A6DC9AE7}" srcOrd="0" destOrd="0" presId="urn:microsoft.com/office/officeart/2009/3/layout/StepUpProcess"/>
    <dgm:cxn modelId="{6F55886F-2AC8-4F4F-B328-821CB3A2117B}" srcId="{41DDEAAE-DE55-45A3-A4F7-3874E0140D37}" destId="{778AA374-0E17-4AEA-8EB6-0C342D57D8D8}" srcOrd="3" destOrd="0" parTransId="{5E28F01D-9664-415C-A0CD-EBFDAB29426C}" sibTransId="{1A604594-E883-4DA9-8A2A-16DFACE8640A}"/>
    <dgm:cxn modelId="{33A927E1-3C94-4A92-8DB3-42886008240C}" srcId="{41DDEAAE-DE55-45A3-A4F7-3874E0140D37}" destId="{05F1A7D0-6E45-49DA-80B3-7FF4B8783E58}" srcOrd="4" destOrd="0" parTransId="{3ECE110E-B07E-4F19-B2DF-3E42E99B2E8D}" sibTransId="{47B1D0F3-117D-4CE7-9037-3F5A4995054A}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6178317C-4B4F-4FC5-8AC2-7ABBDA27CE1F}" type="presOf" srcId="{05F1A7D0-6E45-49DA-80B3-7FF4B8783E58}" destId="{D81336A4-814F-45EF-B582-2466B0D2E2A7}" srcOrd="0" destOrd="0" presId="urn:microsoft.com/office/officeart/2009/3/layout/StepUpProcess"/>
    <dgm:cxn modelId="{A98402AF-AFAB-470F-9C97-EF1C509D8499}" type="presOf" srcId="{15E11DBD-E9B5-4BCF-A56C-7AAE26CE30DC}" destId="{F0124EB5-2136-46F3-B2F4-41A5196C24A0}" srcOrd="0" destOrd="0" presId="urn:microsoft.com/office/officeart/2009/3/layout/StepUpProcess"/>
    <dgm:cxn modelId="{B9285067-C906-4FDE-AAAC-9EE99F7669E3}" type="presOf" srcId="{E4D23657-D1E8-4B22-974B-8DC90813F51B}" destId="{80B372F1-8EF3-4532-ACC6-E65E1D63ACA2}" srcOrd="0" destOrd="0" presId="urn:microsoft.com/office/officeart/2009/3/layout/StepUpProcess"/>
    <dgm:cxn modelId="{D3BFF791-8D8E-4FBF-9F59-1FB887121875}" type="presParOf" srcId="{EB3CB291-E23A-4667-A32E-A640A76557A1}" destId="{01035298-0CF7-4145-8EE2-24DBFEAF33BB}" srcOrd="0" destOrd="0" presId="urn:microsoft.com/office/officeart/2009/3/layout/StepUpProcess"/>
    <dgm:cxn modelId="{AFA2BCAD-2F0B-4C3E-86A6-55A260AD16B0}" type="presParOf" srcId="{01035298-0CF7-4145-8EE2-24DBFEAF33BB}" destId="{21E1F518-1190-4883-914B-1FB66E6D3A63}" srcOrd="0" destOrd="0" presId="urn:microsoft.com/office/officeart/2009/3/layout/StepUpProcess"/>
    <dgm:cxn modelId="{AF2B8620-9DC0-4A87-9014-D45C2D1F8B38}" type="presParOf" srcId="{01035298-0CF7-4145-8EE2-24DBFEAF33BB}" destId="{80B372F1-8EF3-4532-ACC6-E65E1D63ACA2}" srcOrd="1" destOrd="0" presId="urn:microsoft.com/office/officeart/2009/3/layout/StepUpProcess"/>
    <dgm:cxn modelId="{4AA5420E-C2A1-4D24-A1DA-DA9E7976427D}" type="presParOf" srcId="{01035298-0CF7-4145-8EE2-24DBFEAF33BB}" destId="{B746139E-4627-4CCC-9299-5653D77ED24D}" srcOrd="2" destOrd="0" presId="urn:microsoft.com/office/officeart/2009/3/layout/StepUpProcess"/>
    <dgm:cxn modelId="{C3204B2A-D9EE-439E-BA61-A2C860BFF519}" type="presParOf" srcId="{EB3CB291-E23A-4667-A32E-A640A76557A1}" destId="{780BC64D-2F67-498A-99F6-7EB28080D705}" srcOrd="1" destOrd="0" presId="urn:microsoft.com/office/officeart/2009/3/layout/StepUpProcess"/>
    <dgm:cxn modelId="{49AEC91A-7C1D-4222-94BA-4D738F2D6C79}" type="presParOf" srcId="{780BC64D-2F67-498A-99F6-7EB28080D705}" destId="{68E230FA-2656-4C78-B827-58AFD214F445}" srcOrd="0" destOrd="0" presId="urn:microsoft.com/office/officeart/2009/3/layout/StepUpProcess"/>
    <dgm:cxn modelId="{B3ADA2AF-BE62-4C22-84A1-F4C5043918A4}" type="presParOf" srcId="{EB3CB291-E23A-4667-A32E-A640A76557A1}" destId="{B07824BD-C1CB-4098-8E38-D3E1F721DF31}" srcOrd="2" destOrd="0" presId="urn:microsoft.com/office/officeart/2009/3/layout/StepUpProcess"/>
    <dgm:cxn modelId="{D55AC698-F4A8-404D-94F4-78DB0A0637AF}" type="presParOf" srcId="{B07824BD-C1CB-4098-8E38-D3E1F721DF31}" destId="{85769F8C-5820-4CB5-B01D-69A648973D8F}" srcOrd="0" destOrd="0" presId="urn:microsoft.com/office/officeart/2009/3/layout/StepUpProcess"/>
    <dgm:cxn modelId="{6DF3D3A6-F203-4587-9E47-85B7CF8CB3D6}" type="presParOf" srcId="{B07824BD-C1CB-4098-8E38-D3E1F721DF31}" destId="{18F7A15A-3ED1-4A32-B700-36B8D6BBE441}" srcOrd="1" destOrd="0" presId="urn:microsoft.com/office/officeart/2009/3/layout/StepUpProcess"/>
    <dgm:cxn modelId="{B0900791-DD10-486B-8501-E09AD6094101}" type="presParOf" srcId="{B07824BD-C1CB-4098-8E38-D3E1F721DF31}" destId="{F6F2BEFC-1674-4E8D-98FF-DE4432BB887C}" srcOrd="2" destOrd="0" presId="urn:microsoft.com/office/officeart/2009/3/layout/StepUpProcess"/>
    <dgm:cxn modelId="{3EE6A66E-230B-46C6-B833-F1FB7D9677BB}" type="presParOf" srcId="{EB3CB291-E23A-4667-A32E-A640A76557A1}" destId="{E26373E0-D095-405B-9F4A-CC7FBB5BEBD2}" srcOrd="3" destOrd="0" presId="urn:microsoft.com/office/officeart/2009/3/layout/StepUpProcess"/>
    <dgm:cxn modelId="{3C46AB4C-8FD6-4F18-89B0-206793A671D9}" type="presParOf" srcId="{E26373E0-D095-405B-9F4A-CC7FBB5BEBD2}" destId="{8B10941C-73F0-477C-9F3D-EB0A4525ACBE}" srcOrd="0" destOrd="0" presId="urn:microsoft.com/office/officeart/2009/3/layout/StepUpProcess"/>
    <dgm:cxn modelId="{BD02CC66-E7B8-4247-B83C-1E49E3A3190F}" type="presParOf" srcId="{EB3CB291-E23A-4667-A32E-A640A76557A1}" destId="{DF2F85E9-6BAE-40EA-8F18-DAFCA3EFFB69}" srcOrd="4" destOrd="0" presId="urn:microsoft.com/office/officeart/2009/3/layout/StepUpProcess"/>
    <dgm:cxn modelId="{73FD8DEB-3FA4-428D-8D3F-4FFB6F588D0C}" type="presParOf" srcId="{DF2F85E9-6BAE-40EA-8F18-DAFCA3EFFB69}" destId="{A5E67CF4-39ED-4CC8-A27F-E45EA5D3AC44}" srcOrd="0" destOrd="0" presId="urn:microsoft.com/office/officeart/2009/3/layout/StepUpProcess"/>
    <dgm:cxn modelId="{1D96201E-2684-4A2C-ABB0-E762F06034DB}" type="presParOf" srcId="{DF2F85E9-6BAE-40EA-8F18-DAFCA3EFFB69}" destId="{F0124EB5-2136-46F3-B2F4-41A5196C24A0}" srcOrd="1" destOrd="0" presId="urn:microsoft.com/office/officeart/2009/3/layout/StepUpProcess"/>
    <dgm:cxn modelId="{24606857-F5A8-4647-9106-43600BEA9834}" type="presParOf" srcId="{DF2F85E9-6BAE-40EA-8F18-DAFCA3EFFB69}" destId="{D5E82CFA-3F05-41CB-A66C-3A904CCE06CE}" srcOrd="2" destOrd="0" presId="urn:microsoft.com/office/officeart/2009/3/layout/StepUpProcess"/>
    <dgm:cxn modelId="{07D8BB63-7C45-4577-8989-CC9573B5B902}" type="presParOf" srcId="{EB3CB291-E23A-4667-A32E-A640A76557A1}" destId="{F5574CB1-AC1C-4773-A4A7-C4CE14EF6374}" srcOrd="5" destOrd="0" presId="urn:microsoft.com/office/officeart/2009/3/layout/StepUpProcess"/>
    <dgm:cxn modelId="{C4CA2C05-C5A2-47D3-932D-7D1B0EE24BEE}" type="presParOf" srcId="{F5574CB1-AC1C-4773-A4A7-C4CE14EF6374}" destId="{14FCF07D-F999-4928-B62C-1135C3080FD1}" srcOrd="0" destOrd="0" presId="urn:microsoft.com/office/officeart/2009/3/layout/StepUpProcess"/>
    <dgm:cxn modelId="{7F15FDE7-0796-409E-8E14-33BDA45130DC}" type="presParOf" srcId="{EB3CB291-E23A-4667-A32E-A640A76557A1}" destId="{2489F161-D1CF-4A3D-8E95-6382395DC25B}" srcOrd="6" destOrd="0" presId="urn:microsoft.com/office/officeart/2009/3/layout/StepUpProcess"/>
    <dgm:cxn modelId="{A311EB17-7B3B-4E73-8877-7EDCECD2CCA9}" type="presParOf" srcId="{2489F161-D1CF-4A3D-8E95-6382395DC25B}" destId="{06EAFCDC-2041-4C37-BE64-7627BAA16382}" srcOrd="0" destOrd="0" presId="urn:microsoft.com/office/officeart/2009/3/layout/StepUpProcess"/>
    <dgm:cxn modelId="{F054D3EE-12ED-41DF-BC28-75AFF24A2011}" type="presParOf" srcId="{2489F161-D1CF-4A3D-8E95-6382395DC25B}" destId="{AFC6068B-131B-444D-AF53-A5A2A6DC9AE7}" srcOrd="1" destOrd="0" presId="urn:microsoft.com/office/officeart/2009/3/layout/StepUpProcess"/>
    <dgm:cxn modelId="{B3F265FC-C9A3-4AB3-9CED-F7D5EE371186}" type="presParOf" srcId="{2489F161-D1CF-4A3D-8E95-6382395DC25B}" destId="{F62C0D9F-BF11-4D63-A28B-80FA21343A28}" srcOrd="2" destOrd="0" presId="urn:microsoft.com/office/officeart/2009/3/layout/StepUpProcess"/>
    <dgm:cxn modelId="{41FBC4D4-7CE4-4553-BFA6-B9C39AFCA8EF}" type="presParOf" srcId="{EB3CB291-E23A-4667-A32E-A640A76557A1}" destId="{F5EC4F6A-2B4F-420C-9BEA-A14EFB832731}" srcOrd="7" destOrd="0" presId="urn:microsoft.com/office/officeart/2009/3/layout/StepUpProcess"/>
    <dgm:cxn modelId="{604F1BFC-D1C1-4B05-9E80-FEB729EF06F6}" type="presParOf" srcId="{F5EC4F6A-2B4F-420C-9BEA-A14EFB832731}" destId="{41DC2B0B-BD37-48C1-BB85-7F75AC60BB5F}" srcOrd="0" destOrd="0" presId="urn:microsoft.com/office/officeart/2009/3/layout/StepUpProcess"/>
    <dgm:cxn modelId="{C8CE4F5C-2D1E-4F23-B70E-3CA4AB9E86D1}" type="presParOf" srcId="{EB3CB291-E23A-4667-A32E-A640A76557A1}" destId="{D2C6C114-9E17-4E64-9FCF-9C4365FE25B7}" srcOrd="8" destOrd="0" presId="urn:microsoft.com/office/officeart/2009/3/layout/StepUpProcess"/>
    <dgm:cxn modelId="{28DAD026-A7ED-4EA6-BA50-86753202B1A1}" type="presParOf" srcId="{D2C6C114-9E17-4E64-9FCF-9C4365FE25B7}" destId="{BA06DEFD-3E20-41CA-8CC7-585BE7A02A00}" srcOrd="0" destOrd="0" presId="urn:microsoft.com/office/officeart/2009/3/layout/StepUpProcess"/>
    <dgm:cxn modelId="{1A762ABB-221E-44D3-9B21-B2EC055FC66D}" type="presParOf" srcId="{D2C6C114-9E17-4E64-9FCF-9C4365FE25B7}" destId="{D81336A4-814F-45EF-B582-2466B0D2E2A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1F518-1190-4883-914B-1FB66E6D3A63}">
      <dsp:nvSpPr>
        <dsp:cNvPr id="0" name=""/>
        <dsp:cNvSpPr/>
      </dsp:nvSpPr>
      <dsp:spPr>
        <a:xfrm rot="5400000">
          <a:off x="1161536" y="1174723"/>
          <a:ext cx="788601" cy="13122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372F1-8EF3-4532-ACC6-E65E1D63ACA2}">
      <dsp:nvSpPr>
        <dsp:cNvPr id="0" name=""/>
        <dsp:cNvSpPr/>
      </dsp:nvSpPr>
      <dsp:spPr>
        <a:xfrm>
          <a:off x="1029899" y="1566793"/>
          <a:ext cx="1184675" cy="103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Разнообразные наблюдения.</a:t>
          </a:r>
          <a:endParaRPr lang="en-US" sz="1200" kern="1200" dirty="0"/>
        </a:p>
      </dsp:txBody>
      <dsp:txXfrm>
        <a:off x="1029899" y="1566793"/>
        <a:ext cx="1184675" cy="1038437"/>
      </dsp:txXfrm>
    </dsp:sp>
    <dsp:sp modelId="{B746139E-4627-4CCC-9299-5653D77ED24D}">
      <dsp:nvSpPr>
        <dsp:cNvPr id="0" name=""/>
        <dsp:cNvSpPr/>
      </dsp:nvSpPr>
      <dsp:spPr>
        <a:xfrm>
          <a:off x="1991051" y="1078116"/>
          <a:ext cx="223523" cy="22352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69F8C-5820-4CB5-B01D-69A648973D8F}">
      <dsp:nvSpPr>
        <dsp:cNvPr id="0" name=""/>
        <dsp:cNvSpPr/>
      </dsp:nvSpPr>
      <dsp:spPr>
        <a:xfrm rot="5400000">
          <a:off x="2611810" y="815851"/>
          <a:ext cx="788601" cy="1312215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7A15A-3ED1-4A32-B700-36B8D6BBE441}">
      <dsp:nvSpPr>
        <dsp:cNvPr id="0" name=""/>
        <dsp:cNvSpPr/>
      </dsp:nvSpPr>
      <dsp:spPr>
        <a:xfrm>
          <a:off x="2480173" y="1207921"/>
          <a:ext cx="1184675" cy="103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Двигательная активность</a:t>
          </a:r>
          <a:endParaRPr lang="ru" sz="1200" b="0" kern="1200" dirty="0"/>
        </a:p>
      </dsp:txBody>
      <dsp:txXfrm>
        <a:off x="2480173" y="1207921"/>
        <a:ext cx="1184675" cy="1038437"/>
      </dsp:txXfrm>
    </dsp:sp>
    <dsp:sp modelId="{F6F2BEFC-1674-4E8D-98FF-DE4432BB887C}">
      <dsp:nvSpPr>
        <dsp:cNvPr id="0" name=""/>
        <dsp:cNvSpPr/>
      </dsp:nvSpPr>
      <dsp:spPr>
        <a:xfrm>
          <a:off x="3441324" y="719245"/>
          <a:ext cx="223523" cy="223523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67CF4-39ED-4CC8-A27F-E45EA5D3AC44}">
      <dsp:nvSpPr>
        <dsp:cNvPr id="0" name=""/>
        <dsp:cNvSpPr/>
      </dsp:nvSpPr>
      <dsp:spPr>
        <a:xfrm rot="5400000">
          <a:off x="4062084" y="456980"/>
          <a:ext cx="788601" cy="1312215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24EB5-2136-46F3-B2F4-41A5196C24A0}">
      <dsp:nvSpPr>
        <dsp:cNvPr id="0" name=""/>
        <dsp:cNvSpPr/>
      </dsp:nvSpPr>
      <dsp:spPr>
        <a:xfrm>
          <a:off x="3930447" y="849049"/>
          <a:ext cx="1184675" cy="103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rtlCol="0" anchor="t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Индивидуальная работа </a:t>
          </a:r>
          <a:endParaRPr lang="ru" sz="1100" kern="1200" dirty="0"/>
        </a:p>
      </dsp:txBody>
      <dsp:txXfrm>
        <a:off x="3930447" y="849049"/>
        <a:ext cx="1184675" cy="1038437"/>
      </dsp:txXfrm>
    </dsp:sp>
    <dsp:sp modelId="{D5E82CFA-3F05-41CB-A66C-3A904CCE06CE}">
      <dsp:nvSpPr>
        <dsp:cNvPr id="0" name=""/>
        <dsp:cNvSpPr/>
      </dsp:nvSpPr>
      <dsp:spPr>
        <a:xfrm>
          <a:off x="4891598" y="360373"/>
          <a:ext cx="223523" cy="223523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AFCDC-2041-4C37-BE64-7627BAA16382}">
      <dsp:nvSpPr>
        <dsp:cNvPr id="0" name=""/>
        <dsp:cNvSpPr/>
      </dsp:nvSpPr>
      <dsp:spPr>
        <a:xfrm rot="5400000">
          <a:off x="5512358" y="98108"/>
          <a:ext cx="788601" cy="1312215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6068B-131B-444D-AF53-A5A2A6DC9AE7}">
      <dsp:nvSpPr>
        <dsp:cNvPr id="0" name=""/>
        <dsp:cNvSpPr/>
      </dsp:nvSpPr>
      <dsp:spPr>
        <a:xfrm>
          <a:off x="5380721" y="490178"/>
          <a:ext cx="1184675" cy="103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rtlCol="0" anchor="t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Трудовая деятельность</a:t>
          </a:r>
          <a:endParaRPr lang="ru" sz="1100" kern="1200" dirty="0"/>
        </a:p>
      </dsp:txBody>
      <dsp:txXfrm>
        <a:off x="5380721" y="490178"/>
        <a:ext cx="1184675" cy="1038437"/>
      </dsp:txXfrm>
    </dsp:sp>
    <dsp:sp modelId="{F62C0D9F-BF11-4D63-A28B-80FA21343A28}">
      <dsp:nvSpPr>
        <dsp:cNvPr id="0" name=""/>
        <dsp:cNvSpPr/>
      </dsp:nvSpPr>
      <dsp:spPr>
        <a:xfrm>
          <a:off x="6341872" y="1501"/>
          <a:ext cx="223523" cy="223523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6DEFD-3E20-41CA-8CC7-585BE7A02A00}">
      <dsp:nvSpPr>
        <dsp:cNvPr id="0" name=""/>
        <dsp:cNvSpPr/>
      </dsp:nvSpPr>
      <dsp:spPr>
        <a:xfrm rot="5400000">
          <a:off x="6962632" y="-260763"/>
          <a:ext cx="788601" cy="131221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336A4-814F-45EF-B582-2466B0D2E2A7}">
      <dsp:nvSpPr>
        <dsp:cNvPr id="0" name=""/>
        <dsp:cNvSpPr/>
      </dsp:nvSpPr>
      <dsp:spPr>
        <a:xfrm>
          <a:off x="6830994" y="131306"/>
          <a:ext cx="1184675" cy="103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rtlCol="0" anchor="t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Самостоятельная игровая деятельность детей</a:t>
          </a:r>
          <a:endParaRPr lang="ru" sz="1100" kern="1200" dirty="0"/>
        </a:p>
      </dsp:txBody>
      <dsp:txXfrm>
        <a:off x="6830994" y="131306"/>
        <a:ext cx="1184675" cy="1038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8910" y="304800"/>
            <a:ext cx="531852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95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8910" y="3108804"/>
            <a:ext cx="531852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8761" y="304801"/>
            <a:ext cx="1286850" cy="54102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57350" y="304801"/>
            <a:ext cx="5627111" cy="54102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5010" y="1600201"/>
            <a:ext cx="4800601" cy="2486025"/>
          </a:xfrm>
        </p:spPr>
        <p:txBody>
          <a:bodyPr rtlCol="0" anchor="b">
            <a:normAutofit/>
          </a:bodyPr>
          <a:lstStyle>
            <a:lvl1pPr algn="l" rtl="0">
              <a:defRPr sz="39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3885009" y="4105029"/>
            <a:ext cx="48006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500">
                <a:solidFill>
                  <a:schemeClr val="accent2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56160" y="1600200"/>
            <a:ext cx="3429000" cy="41148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56610" y="1600200"/>
            <a:ext cx="3429000" cy="41148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3429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56160" y="2505075"/>
            <a:ext cx="3429000" cy="333756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56610" y="1600200"/>
            <a:ext cx="3429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56610" y="2505075"/>
            <a:ext cx="3429000" cy="333756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 algn="l" rtl="0"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050"/>
            </a:lvl5pPr>
            <a:lvl6pPr algn="l" rtl="0">
              <a:defRPr sz="1050"/>
            </a:lvl6pPr>
            <a:lvl7pPr algn="l" rtl="0">
              <a:defRPr sz="1050"/>
            </a:lvl7pPr>
            <a:lvl8pPr algn="l" rtl="0">
              <a:defRPr sz="1050"/>
            </a:lvl8pPr>
            <a:lvl9pPr algn="l" rtl="0">
              <a:defRPr sz="105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8211" y="4583188"/>
            <a:ext cx="20574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750"/>
              </a:spcBef>
              <a:buNone/>
              <a:defRPr sz="10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 algn="l" rtl="0"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0359" y="533400"/>
            <a:ext cx="51435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135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056084" y="647700"/>
            <a:ext cx="497205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18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8211" y="4583188"/>
            <a:ext cx="20574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750"/>
              </a:spcBef>
              <a:buNone/>
              <a:defRPr sz="10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160" y="304800"/>
            <a:ext cx="702945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70294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90182" y="6505078"/>
            <a:ext cx="72302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60120" y="6505078"/>
            <a:ext cx="515731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85611" y="6280299"/>
            <a:ext cx="40004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825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496" y="309364"/>
            <a:ext cx="6553442" cy="2095430"/>
          </a:xfrm>
        </p:spPr>
        <p:txBody>
          <a:bodyPr rtlCol="0"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прогулки в детском саду.</a:t>
            </a:r>
            <a:endParaRPr lang="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6325" y="5562589"/>
            <a:ext cx="5570633" cy="1295411"/>
          </a:xfrm>
        </p:spPr>
        <p:txBody>
          <a:bodyPr rtlCol="0">
            <a:normAutofit/>
          </a:bodyPr>
          <a:lstStyle/>
          <a:p>
            <a:pPr defTabSz="342900">
              <a:lnSpc>
                <a:spcPct val="120000"/>
              </a:lnSpc>
              <a:spcBef>
                <a:spcPts val="750"/>
              </a:spcBef>
              <a:buClr>
                <a:srgbClr val="90C226"/>
              </a:buClr>
              <a:defRPr/>
            </a:pPr>
            <a:endParaRPr lang="ru-RU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7355" y="2621796"/>
            <a:ext cx="6703017" cy="1200416"/>
          </a:xfrm>
        </p:spPr>
        <p:txBody>
          <a:bodyPr>
            <a:normAutofit fontScale="90000"/>
          </a:bodyPr>
          <a:lstStyle/>
          <a:p>
            <a:r>
              <a:rPr lang="ru-RU" alt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Виды </a:t>
            </a:r>
            <a:r>
              <a:rPr lang="ru-RU" alt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наблюдения.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/>
            </a:r>
            <a:br>
              <a:rPr lang="ru-RU" altLang="ru-RU" sz="2800" b="1" dirty="0" smtClean="0">
                <a:solidFill>
                  <a:srgbClr val="FF0000"/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</a:rPr>
              <a:t/>
            </a:r>
            <a:br>
              <a:rPr lang="ru-RU" altLang="ru-RU" sz="2800" b="1" dirty="0" smtClean="0">
                <a:solidFill>
                  <a:srgbClr val="FF0000"/>
                </a:solidFill>
              </a:rPr>
            </a:br>
            <a:r>
              <a:rPr lang="ru-RU" altLang="ru-RU" sz="2400" b="1" dirty="0" smtClean="0">
                <a:latin typeface="Times New Roman" panose="02020603050405020304" pitchFamily="18" charset="0"/>
              </a:rPr>
              <a:t>Кратковременные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 организуются </a:t>
            </a:r>
            <a:r>
              <a:rPr lang="ru-RU" altLang="ru-RU" sz="2400" dirty="0">
                <a:latin typeface="Times New Roman" panose="02020603050405020304" pitchFamily="18" charset="0"/>
              </a:rPr>
              <a:t>для формирования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</a:rPr>
              <a:t>о </a:t>
            </a:r>
            <a:r>
              <a:rPr lang="ru-RU" altLang="ru-RU" sz="2400" dirty="0">
                <a:latin typeface="Times New Roman" panose="02020603050405020304" pitchFamily="18" charset="0"/>
              </a:rPr>
              <a:t>свойствах и качествах предмета или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явления.</a:t>
            </a:r>
            <a:br>
              <a:rPr lang="ru-RU" altLang="ru-RU" sz="2400" dirty="0" smtClean="0">
                <a:latin typeface="Times New Roman" panose="02020603050405020304" pitchFamily="18" charset="0"/>
              </a:rPr>
            </a:b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ru-RU" altLang="ru-RU" sz="2400" b="1" dirty="0" smtClean="0">
                <a:latin typeface="Times New Roman" panose="02020603050405020304" pitchFamily="18" charset="0"/>
              </a:rPr>
              <a:t>Длительные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организуются для накопления знаний </a:t>
            </a:r>
            <a:br>
              <a:rPr lang="ru-RU" altLang="ru-RU" sz="2400" dirty="0" smtClean="0">
                <a:latin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</a:rPr>
              <a:t>о росте и развитии растений и животных, о </a:t>
            </a:r>
            <a:r>
              <a:rPr lang="ru-RU" altLang="ru-RU" sz="2400" dirty="0">
                <a:latin typeface="Times New Roman" panose="02020603050405020304" pitchFamily="18" charset="0"/>
              </a:rPr>
              <a:t>сезонных изменениях в природе. </a:t>
            </a:r>
            <a:r>
              <a:rPr lang="ru-RU" altLang="ru-RU" sz="2400" dirty="0"/>
              <a:t/>
            </a:r>
            <a:br>
              <a:rPr lang="ru-RU" altLang="ru-RU" sz="2400" dirty="0"/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3444683"/>
            <a:ext cx="7950926" cy="120041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Организуя наблюдения, воспитатель должен всегда соблюдать данную последовательность:</a:t>
            </a:r>
            <a:r>
              <a:rPr lang="ru-RU" sz="2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dirty="0" smtClean="0">
                <a:latin typeface="Times New Roman"/>
                <a:ea typeface="Calibri"/>
                <a:cs typeface="Times New Roman"/>
              </a:rPr>
              <a:t>*</a:t>
            </a: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устанавливаются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факты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;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r>
              <a:rPr lang="ru-RU" sz="2800" dirty="0" smtClean="0">
                <a:latin typeface="Calibri"/>
                <a:ea typeface="Calibri"/>
                <a:cs typeface="Times New Roman"/>
              </a:rPr>
              <a:t>*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формируются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связи между частями объекта;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r>
              <a:rPr lang="ru-RU" sz="2800" dirty="0" smtClean="0">
                <a:latin typeface="Times New Roman"/>
                <a:ea typeface="Calibri"/>
                <a:cs typeface="Times New Roman"/>
              </a:rPr>
              <a:t>* идёт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накопление представлений у детей;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r>
              <a:rPr lang="ru-RU" sz="2800" dirty="0" smtClean="0">
                <a:latin typeface="Calibri"/>
                <a:ea typeface="Calibri"/>
                <a:cs typeface="Times New Roman"/>
              </a:rPr>
              <a:t>*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 проводятся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сопоставления;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r>
              <a:rPr lang="ru-RU" sz="2800" dirty="0" smtClean="0">
                <a:latin typeface="Times New Roman"/>
                <a:ea typeface="Calibri"/>
                <a:cs typeface="Times New Roman"/>
              </a:rPr>
              <a:t>*делаются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выводы и устанавливаются связи 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 между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проводимым сейчас наблюдением и проведенным ранее.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" name="Picture 4" descr="https://ds-7.vrn.prosadiki.ru/media/2020/01/14/1251760028/img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4231896"/>
            <a:ext cx="3343871" cy="25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2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247" y="3369847"/>
            <a:ext cx="8121112" cy="1200416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>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активность.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сновные движения, спортивные и 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подвижные 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игры,</a:t>
            </a:r>
            <a:b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спортивные упражнения, эстафеты.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Расширяется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двигательный опыт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детей.</a:t>
            </a:r>
            <a: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Совершенствуются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 в основных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движениях.</a:t>
            </a:r>
            <a: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Развиваются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физические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качества.</a:t>
            </a:r>
            <a: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Формируются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самостоятельность и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активность,</a:t>
            </a:r>
            <a: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Положительные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взаимоотношения со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сверстниками.</a:t>
            </a:r>
            <a: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97" y="3472643"/>
            <a:ext cx="8368936" cy="12004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прогулке тщательно планируется.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учитываются рекомендации узких специалистов. Это может быть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каких-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навыков, разучивание</a:t>
            </a:r>
            <a:r>
              <a:rPr lang="ru-RU" sz="2800" dirty="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физкультурного упражнения с</a:t>
            </a:r>
            <a:r>
              <a:rPr lang="ru-RU" sz="2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или  несколькими отстающими детьми, отработка звукопроизношения, заучивание стихов, беседа по рекомендации педагога – психолога.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ребенок, с которым ведется индивидуальная работа, понимал ее необходимость и охотно выполнял предложенные задания.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793" t="12302" r="8662" b="1615"/>
          <a:stretch/>
        </p:blipFill>
        <p:spPr>
          <a:xfrm>
            <a:off x="6351815" y="3976031"/>
            <a:ext cx="2686048" cy="27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59564"/>
            <a:ext cx="7965621" cy="12004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Трудовые поручения.</a:t>
            </a:r>
            <a:r>
              <a:rPr lang="ru-RU" sz="3600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ru-RU" sz="27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</a:t>
            </a:r>
            <a:r>
              <a:rPr lang="ru-RU" sz="27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труда</a:t>
            </a:r>
            <a:br>
              <a:rPr lang="ru-RU" sz="27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Индивидуальные</a:t>
            </a: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трудовые поручения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применяются во всех возрастных группах детского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сада.</a:t>
            </a:r>
            <a:r>
              <a:rPr lang="ru-RU" sz="2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200" dirty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 </a:t>
            </a:r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группах</a:t>
            </a:r>
            <a:b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Коллективный </a:t>
            </a:r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труд </a:t>
            </a:r>
            <a:r>
              <a:rPr lang="ru-RU" sz="2200" dirty="0" smtClean="0">
                <a:latin typeface="Times New Roman" pitchFamily="18" charset="0"/>
              </a:rPr>
              <a:t>даёт </a:t>
            </a:r>
            <a:r>
              <a:rPr lang="ru-RU" sz="2200" dirty="0">
                <a:latin typeface="Times New Roman" pitchFamily="18" charset="0"/>
              </a:rPr>
              <a:t>возможность формировать трудовые навыки и умения одновременно у всех детей группы. </a:t>
            </a:r>
            <a:r>
              <a:rPr lang="ru-RU" sz="2200" dirty="0" smtClean="0">
                <a:latin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</a:rPr>
              <a:t>Во </a:t>
            </a:r>
            <a:r>
              <a:rPr lang="ru-RU" sz="2200" dirty="0">
                <a:latin typeface="Times New Roman" pitchFamily="18" charset="0"/>
              </a:rPr>
              <a:t>время коллективного труда формируются умения </a:t>
            </a:r>
            <a:r>
              <a:rPr lang="ru-RU" sz="2200" dirty="0" smtClean="0">
                <a:latin typeface="Times New Roman" pitchFamily="18" charset="0"/>
              </a:rPr>
              <a:t>принимать </a:t>
            </a:r>
            <a:r>
              <a:rPr lang="ru-RU" sz="2200" dirty="0">
                <a:latin typeface="Times New Roman" pitchFamily="18" charset="0"/>
              </a:rPr>
              <a:t>общую цель труда, </a:t>
            </a:r>
            <a:r>
              <a:rPr lang="ru-RU" sz="2200" dirty="0" smtClean="0">
                <a:latin typeface="Times New Roman" pitchFamily="18" charset="0"/>
              </a:rPr>
              <a:t>согласовывать </a:t>
            </a:r>
            <a:r>
              <a:rPr lang="ru-RU" sz="2200" dirty="0">
                <a:latin typeface="Times New Roman" pitchFamily="18" charset="0"/>
              </a:rPr>
              <a:t>свои действия, </a:t>
            </a:r>
            <a:r>
              <a:rPr lang="ru-RU" sz="2200" dirty="0" smtClean="0">
                <a:latin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</a:rPr>
              <a:t>сообща </a:t>
            </a:r>
            <a:r>
              <a:rPr lang="ru-RU" sz="2200" dirty="0">
                <a:latin typeface="Times New Roman" pitchFamily="18" charset="0"/>
              </a:rPr>
              <a:t>планировать работу.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17" t="29082" r="11138" b="7209"/>
          <a:stretch/>
        </p:blipFill>
        <p:spPr>
          <a:xfrm>
            <a:off x="6247657" y="3992336"/>
            <a:ext cx="2808714" cy="28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197" y="-1801677"/>
            <a:ext cx="8468635" cy="2486025"/>
          </a:xfrm>
        </p:spPr>
        <p:txBody>
          <a:bodyPr rtlCol="0">
            <a:normAutofit/>
          </a:bodyPr>
          <a:lstStyle/>
          <a:p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Самостоятельная  </a:t>
            </a:r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игровая  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деятельность.</a:t>
            </a:r>
            <a:endParaRPr lang="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5655" y="1023595"/>
            <a:ext cx="7693718" cy="2396511"/>
          </a:xfrm>
        </p:spPr>
        <p:txBody>
          <a:bodyPr rtlCol="0">
            <a:normAutofit/>
          </a:bodyPr>
          <a:lstStyle/>
          <a:p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самостоятельной игровой деятельности дети отражают впечатления, полученные в процессе НОД, экскурсий, повседневной жизни, усваивают знания о труде взрослых. 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Происходит это в процессе сюжетно-ролевых игр.</a:t>
            </a:r>
            <a:endParaRPr lang="ru-RU" altLang="ru-RU" sz="24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87" t="2695" r="2246" b="2680"/>
          <a:stretch/>
        </p:blipFill>
        <p:spPr>
          <a:xfrm>
            <a:off x="3701141" y="2995748"/>
            <a:ext cx="5190310" cy="37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688" y="3993397"/>
            <a:ext cx="8407830" cy="120041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будут радостными, интересными, познавательными и достигнут цели при условии, если воспитатель сумеет заинтересовать и обогатить знания детей. Дошкольники с огромным интересом смотрят на окружающий их мир, но видят далеко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даже не замечают главного.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воспитатель, который удивляется   вместе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 их 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смотреть, но и видеть,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захотят узнать больше.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https://ds-85.edusite.ru/images/clipmage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6"/>
          <a:stretch/>
        </p:blipFill>
        <p:spPr>
          <a:xfrm>
            <a:off x="446530" y="160338"/>
            <a:ext cx="2387151" cy="3129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9" y="160338"/>
            <a:ext cx="5249637" cy="3937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31" y="3348737"/>
            <a:ext cx="2387150" cy="329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584" y="4327070"/>
            <a:ext cx="2904107" cy="2318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693" y="4344333"/>
            <a:ext cx="2841173" cy="22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6104" y="4865915"/>
            <a:ext cx="7739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3" y="170480"/>
            <a:ext cx="3692107" cy="34478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36570" y="3541892"/>
            <a:ext cx="52074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5959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«День, проведённый ребёнком без прогулки, потерян для </a:t>
            </a:r>
            <a:r>
              <a:rPr lang="ru-RU" altLang="ru-RU" sz="3200" b="1" dirty="0" smtClean="0">
                <a:solidFill>
                  <a:srgbClr val="5959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его здоровья</a:t>
            </a:r>
            <a:r>
              <a:rPr lang="ru-RU" altLang="ru-RU" sz="3200" b="1" dirty="0">
                <a:solidFill>
                  <a:srgbClr val="5959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.»</a:t>
            </a:r>
            <a:br>
              <a:rPr lang="ru-RU" altLang="ru-RU" sz="3200" b="1" dirty="0">
                <a:solidFill>
                  <a:srgbClr val="5959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rgbClr val="5959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3600" b="1" dirty="0">
                <a:solidFill>
                  <a:srgbClr val="5959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Г.А. Сперанский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055" y="2819935"/>
            <a:ext cx="7867263" cy="1200416"/>
          </a:xfrm>
        </p:spPr>
        <p:txBody>
          <a:bodyPr>
            <a:noAutofit/>
          </a:bodyPr>
          <a:lstStyle/>
          <a:p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ребёнок – маленький исследователь, он с радостью и удивлением открывает для себя окружающий мир.           </a:t>
            </a:r>
            <a:b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стремятся к активной деятельности, и важно не дать этому стремлению угаснуть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поспособствовать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дальнейшему развитию.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b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полнее и разнообразнее будет организована детская деятельность на прогулке, тем успешнее будет идти развитие детей, лучше реализуются потенциальные возможности и детские творческие проявления.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b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близкие и естественные для детей виды деятельности,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игра, общение со взрослыми и сверстниками, экспериментирование, наблюдение, детский труд занимают в ходе прогулки особое место.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861" y="3715235"/>
            <a:ext cx="5587139" cy="314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128" y="4044365"/>
            <a:ext cx="7446934" cy="1200416"/>
          </a:xfrm>
        </p:spPr>
        <p:txBody>
          <a:bodyPr>
            <a:noAutofit/>
          </a:bodyPr>
          <a:lstStyle/>
          <a:p>
            <a:pPr fontAlgn="base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сложнейших видов деятельности воспитателя,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важнейший режимный момент, требующий от педагога высокого профессионализма.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ежедневного проведения на прогулке подвижных игр и физических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упражнений:</a:t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расширяется двигательный опыт детей, совершенствуются имеющиеся у них навыки в основных движениях;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развивается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ловкость, быстрота, выносливость;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развиваются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интересы.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формируется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самостоятельность, активность, положительные отношения со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задачи всестороннего развития дошкольников. </a:t>
            </a:r>
            <a:b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пребывания на участке или на улице дети получают много новых впечатлений и знаний об окружающем.  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имеет правильно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прогулка. </a:t>
            </a:r>
            <a:b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567" y="4812926"/>
            <a:ext cx="7522766" cy="1200416"/>
          </a:xfrm>
        </p:spPr>
        <p:txBody>
          <a:bodyPr>
            <a:normAutofit fontScale="90000"/>
          </a:bodyPr>
          <a:lstStyle/>
          <a:p>
            <a:pPr lvl="0" defTabSz="914400">
              <a:lnSpc>
                <a:spcPct val="100000"/>
              </a:lnSpc>
              <a:spcBef>
                <a:spcPct val="20000"/>
              </a:spcBef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прогулки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укрепление здоровья детей;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физических и умственных способностей. 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оптимизировать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двигательную активность детей;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оказывать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закаливающее воздействие на организм; 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наблюдательность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способности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 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познавательно-речевому, художественно-эстетическому, социально-личностному развитию детей.</a:t>
            </a:r>
            <a:b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dirty="0"/>
              <a:t/>
            </a:r>
            <a:br>
              <a:rPr lang="ru" dirty="0"/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9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3181" y="-804518"/>
            <a:ext cx="6540284" cy="27939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прогулки.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3181" y="1830194"/>
            <a:ext cx="7678663" cy="8382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прогулки возможна интеграция различных образовательных областей: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«Физическая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культура», «Здоровье», «Безопасность», «Социализация»,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Познание», «Коммуникация», «Труд».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699" y="4679750"/>
            <a:ext cx="7518838" cy="120041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Планирование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планировании прогулки основная задача воспитателя состоит в обеспечении активной, содержательной, разнообразной и интересной для детей деятельности: игры,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труд, наблюдения.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планировании содержания прогулки воспитатель предусматривает равномерное чередование спокойной и двигательной деятельности детей, правильное распределение физической нагрузки в течение всей прогулки. Последовательность и продолжительность разных видов деятельности изменяется с учетом конкретных условий: времени года, погоды, возраста детей и характера их предшествующей деятельности.                                    Содержание вечерних прогулок планируется с учетом всей предшествующей деятельности детей.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3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953" y="297051"/>
            <a:ext cx="7029450" cy="1200416"/>
          </a:xfrm>
        </p:spPr>
        <p:txBody>
          <a:bodyPr rtlCol="0"/>
          <a:lstStyle/>
          <a:p>
            <a:r>
              <a:rPr lang="ru-RU" alt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Структурные компоненты прогулки </a:t>
            </a:r>
            <a:br>
              <a:rPr lang="ru-RU" alt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" dirty="0"/>
          </a:p>
        </p:txBody>
      </p:sp>
      <p:graphicFrame>
        <p:nvGraphicFramePr>
          <p:cNvPr id="15" name="Объект 14" descr="Схема восходящего процесса: показаны пять этапов по возрастанию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85266"/>
              </p:ext>
            </p:extLst>
          </p:nvPr>
        </p:nvGraphicFramePr>
        <p:xfrm>
          <a:off x="228600" y="1558176"/>
          <a:ext cx="8915400" cy="260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31732" y="4225159"/>
            <a:ext cx="24574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Каждый из обязательных компонентов прогулки занимает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времени </a:t>
            </a:r>
            <a:endPara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7 до 15 минут в младшем возрасте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 до 25 минут 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старшем возрасте 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осуществляется на фоне самостоятельной деятельности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944" y="163434"/>
            <a:ext cx="8128859" cy="4354321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– основной 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обучения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занимать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7-10 минут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яркими,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интересными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наблюдения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составлять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15 до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минут.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			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наблюдений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Живая </a:t>
            </a:r>
            <a:r>
              <a:rPr lang="ru-RU" altLang="ru-RU" sz="2400" dirty="0">
                <a:latin typeface="Times New Roman" panose="02020603050405020304" pitchFamily="18" charset="0"/>
              </a:rPr>
              <a:t>природа: растения и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животные.</a:t>
            </a:r>
            <a:br>
              <a:rPr lang="ru-RU" altLang="ru-RU" sz="2400" dirty="0" smtClean="0">
                <a:latin typeface="Times New Roman" panose="02020603050405020304" pitchFamily="18" charset="0"/>
              </a:rPr>
            </a:br>
            <a:r>
              <a:rPr lang="ru-RU" altLang="ru-RU" sz="2400" dirty="0" smtClean="0"/>
              <a:t>-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Неживая </a:t>
            </a:r>
            <a:r>
              <a:rPr lang="ru-RU" altLang="ru-RU" sz="2400" dirty="0">
                <a:latin typeface="Times New Roman" panose="02020603050405020304" pitchFamily="18" charset="0"/>
              </a:rPr>
              <a:t>природа: сезонные изменения и различные явления природы (дождь,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снег, сосульки, лужи, ручьи)</a:t>
            </a:r>
            <a:br>
              <a:rPr lang="ru-RU" altLang="ru-RU" sz="2400" dirty="0" smtClean="0">
                <a:latin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</a:rPr>
              <a:t>- Труд взрослых.</a:t>
            </a:r>
            <a:r>
              <a:rPr lang="ru-RU" altLang="ru-RU" sz="2400" dirty="0"/>
              <a:t/>
            </a:r>
            <a:br>
              <a:rPr lang="ru-RU" altLang="ru-RU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6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грающие дети 16 х 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1_TF03461883" id="{671D4EC8-F0D2-4082-A1EE-2E45D761EB1A}" vid="{F8D861EF-0C3B-4A7E-8226-1AE546DA2581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учебной презентации с играющими детьми (рисованные картинки, широкоэкранный формат)</Template>
  <TotalTime>456</TotalTime>
  <Words>263</Words>
  <Application>Microsoft Office PowerPoint</Application>
  <PresentationFormat>Экран (4:3)</PresentationFormat>
  <Paragraphs>31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Euphemia</vt:lpstr>
      <vt:lpstr>Monotype Corsiva</vt:lpstr>
      <vt:lpstr>Times New Roman</vt:lpstr>
      <vt:lpstr>Trebuchet MS</vt:lpstr>
      <vt:lpstr>Wingdings</vt:lpstr>
      <vt:lpstr>Играющие дети 16 х 9</vt:lpstr>
      <vt:lpstr>Организация и проведение прогулки в детском саду.</vt:lpstr>
      <vt:lpstr>Презентация PowerPoint</vt:lpstr>
      <vt:lpstr>Каждый ребёнок – маленький исследователь, он с радостью и удивлением открывает для себя окружающий мир.            Дети стремятся к активной деятельности, и важно не дать этому стремлению угаснуть, а поспособствовать его дальнейшему развитию.                                                                        Чем полнее и разнообразнее будет организована детская деятельность на прогулке, тем успешнее будет идти развитие детей, лучше реализуются потенциальные возможности и детские творческие проявления.                         Поэтому наиболее близкие и естественные для детей виды деятельности, такие как игра, общение со взрослыми и сверстниками, экспериментирование, наблюдение, детский труд занимают в ходе прогулки особое место. </vt:lpstr>
      <vt:lpstr>Прогулка – одна из сложнейших видов деятельности воспитателя, важнейший режимный момент, требующий от педагога высокого профессионализма.  В процессе ежедневного проведения на прогулке подвижных игр и физических упражнений: - расширяется двигательный опыт детей, совершенствуются имеющиеся у них навыки в основных движениях;  - развивается ловкость, быстрота, выносливость;  - развиваются познавательные интересы.  - формируется самостоятельность, активность, положительные отношения со сверстниками. Прогулки дают возможность решать задачи всестороннего развития дошкольников.  Во время пребывания на участке или на улице дети получают много новых впечатлений и знаний об окружающем.   Поэтому большое значение имеет правильно организованная прогулка.  </vt:lpstr>
      <vt:lpstr>Цель прогулки – укрепление здоровья детей;  развитие их физических и умственных способностей.    Задачи прогулки:    - оптимизировать двигательную активность детей;  - оказывать закаливающее воздействие на организм;   - развивать наблюдательность и познавательные способности детей;   - способствовать  познавательно-речевому, художественно-эстетическому, социально-личностному развитию детей.     </vt:lpstr>
      <vt:lpstr>Интеграция образовательных областей  при проведении прогулки.   </vt:lpstr>
      <vt:lpstr>  Планирование прогулки. При планировании прогулки основная задача воспитателя состоит в обеспечении активной, содержательной, разнообразной и интересной для детей деятельности: игры, труд, наблюдения.  При планировании содержания прогулки воспитатель предусматривает равномерное чередование спокойной и двигательной деятельности детей, правильное распределение физической нагрузки в течение всей прогулки. Последовательность и продолжительность разных видов деятельности изменяется с учетом конкретных условий: времени года, погоды, возраста детей и характера их предшествующей деятельности.                                    Содержание вечерних прогулок планируется с учетом всей предшествующей деятельности детей. </vt:lpstr>
      <vt:lpstr>Структурные компоненты прогулки  </vt:lpstr>
      <vt:lpstr>Наблюдения – основной метод обучения. Наблюдения в младшей  группе должны занимать не более 7-10 минут и быть  яркими, интересными;  в старшем возрасте наблюдения должны составлять  от 15 до 25 минут.                          Объекты наблюдений - Живая природа: растения и животные. - Неживая природа: сезонные изменения и различные явления природы (дождь, снег, сосульки, лужи, ручьи) - Труд взрослых.  </vt:lpstr>
      <vt:lpstr>Виды наблюдения.  Кратковременные организуются для формирования  о свойствах и качествах предмета или явления.  Длительные организуются для накопления знаний  о росте и развитии растений и животных, о сезонных изменениях в природе.  </vt:lpstr>
      <vt:lpstr>Организуя наблюдения, воспитатель должен всегда соблюдать данную последовательность:   * устанавливаются факты; * формируются связи между частями объекта; * идёт накопление представлений у детей; * проводятся сопоставления; *делаются выводы и устанавливаются связи   между проводимым сейчас наблюдением и проведенным ранее. </vt:lpstr>
      <vt:lpstr>            Двигательная активность.   основные движения, спортивные и подвижные игры,        спортивные упражнения, эстафеты.    Задачи:  Расширяется двигательный опыт детей. Совершенствуются навыки в основных движениях. Развиваются физические качества. Формируются самостоятельность и активность, Положительные взаимоотношения со сверстниками. </vt:lpstr>
      <vt:lpstr>Индивидуальная работа на прогулке тщательно планируется.  При этом учитываются рекомендации узких специалистов. Это может быть закрепление каких- либо навыков, разучивание  физкультурного упражнения с одним или  несколькими отстающими детьми, отработка звукопроизношения, заучивание стихов, беседа по рекомендации педагога – психолога.  Важно, чтобы ребенок, с которым ведется индивидуальная работа, понимал ее необходимость и охотно выполнял предложенные задания. </vt:lpstr>
      <vt:lpstr>            Трудовые поручения.                     Формы организации труда  Индивидуальные трудовые поручения применяются во всех возрастных группах детского сада.  Работа  в  группах  Коллективный труд даёт возможность формировать трудовые навыки и умения одновременно у всех детей группы.  Во время коллективного труда формируются умения принимать общую цель труда, согласовывать свои действия,  сообща планировать работу. </vt:lpstr>
      <vt:lpstr> Самостоятельная  игровая  деятельность.</vt:lpstr>
      <vt:lpstr>Прогулки будут радостными, интересными, познавательными и достигнут цели при условии, если воспитатель сумеет заинтересовать и обогатить знания детей. Дошкольники с огромным интересом смотрят на окружающий их мир, но видят далеко не всё, иногда даже не замечают главного.  А если воспитатель, который удивляется   вместе с детьми, учит их не только смотреть, но и видеть, дети  захотят узнать больше.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и проведение прогулки в детском саду.</dc:title>
  <dc:creator>Пользователь Windows</dc:creator>
  <cp:lastModifiedBy>Татьяна Ходюкова</cp:lastModifiedBy>
  <cp:revision>42</cp:revision>
  <dcterms:created xsi:type="dcterms:W3CDTF">2022-04-11T13:14:09Z</dcterms:created>
  <dcterms:modified xsi:type="dcterms:W3CDTF">2023-11-13T07:42:05Z</dcterms:modified>
</cp:coreProperties>
</file>