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77" r:id="rId5"/>
    <p:sldId id="259" r:id="rId6"/>
    <p:sldId id="275" r:id="rId7"/>
    <p:sldId id="260" r:id="rId8"/>
    <p:sldId id="278" r:id="rId9"/>
    <p:sldId id="279" r:id="rId10"/>
    <p:sldId id="280" r:id="rId11"/>
    <p:sldId id="262" r:id="rId12"/>
    <p:sldId id="281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3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&lt;верхний колонтитул&gt;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0904FFB-507C-411A-B79D-D069A572914E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080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Актуальность  цель  направления</a:t>
            </a:r>
          </a:p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B8F97C4-2616-42FD-8277-6380B0A4BBB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Актуальность  цель  направления</a:t>
            </a:r>
          </a:p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B70C7A-43DF-46F8-86CF-1199CDEBF32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Тематики кч </a:t>
            </a:r>
          </a:p>
        </p:txBody>
      </p:sp>
      <p:sp>
        <p:nvSpPr>
          <p:cNvPr id="32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609B4F7-6C86-4B1F-8EF3-4E8A75F8A39F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1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Тематики кч </a:t>
            </a:r>
          </a:p>
        </p:txBody>
      </p:sp>
      <p:sp>
        <p:nvSpPr>
          <p:cNvPr id="33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238F80D-EA2B-4E50-B1ED-834D503F779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46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Тематики кч </a:t>
            </a:r>
          </a:p>
        </p:txBody>
      </p:sp>
      <p:sp>
        <p:nvSpPr>
          <p:cNvPr id="33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016E3D-E950-4987-897D-8BE69C79F57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96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Тематики кч </a:t>
            </a:r>
          </a:p>
        </p:txBody>
      </p:sp>
      <p:sp>
        <p:nvSpPr>
          <p:cNvPr id="32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609B4F7-6C86-4B1F-8EF3-4E8A75F8A39F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функции</a:t>
            </a:r>
          </a:p>
        </p:txBody>
      </p:sp>
      <p:sp>
        <p:nvSpPr>
          <p:cNvPr id="34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925F48F-D9D9-4DA4-87B9-007A5836AD5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11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031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Тематики кч </a:t>
            </a:r>
          </a:p>
        </p:txBody>
      </p:sp>
      <p:sp>
        <p:nvSpPr>
          <p:cNvPr id="33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016E3D-E950-4987-897D-8BE69C79F57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12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9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04000" y="188640"/>
            <a:ext cx="3887640" cy="6480000"/>
          </a:xfrm>
          <a:prstGeom prst="rect">
            <a:avLst/>
          </a:prstGeom>
          <a:ln w="76320">
            <a:solidFill>
              <a:srgbClr val="DE6522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144000" y="5616000"/>
            <a:ext cx="5510160" cy="10004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pic>
        <p:nvPicPr>
          <p:cNvPr id="121" name="Рисунок 4"/>
          <p:cNvPicPr/>
          <p:nvPr/>
        </p:nvPicPr>
        <p:blipFill>
          <a:blip r:embed="rId2"/>
          <a:stretch/>
        </p:blipFill>
        <p:spPr>
          <a:xfrm>
            <a:off x="353160" y="5731200"/>
            <a:ext cx="4992480" cy="77040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5004000" y="188640"/>
            <a:ext cx="3887640" cy="550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200" b="1" dirty="0" smtClean="0"/>
          </a:p>
          <a:p>
            <a:pPr algn="ctr">
              <a:lnSpc>
                <a:spcPct val="100000"/>
              </a:lnSpc>
            </a:pPr>
            <a:endParaRPr lang="ru-RU" sz="1200" b="1" dirty="0"/>
          </a:p>
          <a:p>
            <a:pPr algn="ctr">
              <a:lnSpc>
                <a:spcPct val="100000"/>
              </a:lnSpc>
            </a:pPr>
            <a:r>
              <a:rPr lang="ru-RU" sz="1200" b="1" dirty="0" smtClean="0"/>
              <a:t>Республиканский конкурс</a:t>
            </a:r>
            <a:r>
              <a:rPr lang="ru-RU" sz="1200" dirty="0"/>
              <a:t> </a:t>
            </a:r>
            <a:r>
              <a:rPr lang="ru-RU" sz="1200" b="1" dirty="0" smtClean="0"/>
              <a:t>профессионального </a:t>
            </a:r>
            <a:r>
              <a:rPr lang="ru-RU" sz="1200" b="1" dirty="0"/>
              <a:t>мастерства мастеров производственного обучения/преподавателей профессионального цикла профессиональных образовательных организаций Чувашской Республики «Мой лучший мастер-класс – 2020»</a:t>
            </a:r>
          </a:p>
          <a:p>
            <a:pPr algn="ctr">
              <a:lnSpc>
                <a:spcPct val="100000"/>
              </a:lnSpc>
            </a:pPr>
            <a:endParaRPr lang="ru-RU" sz="1200" b="1" dirty="0" smtClean="0"/>
          </a:p>
          <a:p>
            <a:pPr algn="ctr">
              <a:lnSpc>
                <a:spcPct val="100000"/>
              </a:lnSpc>
            </a:pPr>
            <a:endParaRPr lang="ru-RU" sz="1200" b="1" dirty="0"/>
          </a:p>
          <a:p>
            <a:pPr algn="ctr">
              <a:lnSpc>
                <a:spcPct val="100000"/>
              </a:lnSpc>
            </a:pPr>
            <a:endParaRPr lang="ru-RU" sz="1200" b="1" dirty="0" smtClean="0"/>
          </a:p>
          <a:p>
            <a:pPr algn="ctr">
              <a:lnSpc>
                <a:spcPct val="100000"/>
              </a:lnSpc>
            </a:pPr>
            <a:r>
              <a:rPr lang="ru-RU" sz="1200" b="1" dirty="0" smtClean="0"/>
              <a:t>МАСТЕР</a:t>
            </a:r>
            <a:r>
              <a:rPr lang="en-US" sz="1200" b="1" dirty="0" smtClean="0"/>
              <a:t>-</a:t>
            </a:r>
            <a:r>
              <a:rPr lang="ru-RU" sz="1200" b="1" dirty="0" smtClean="0"/>
              <a:t>КЛАСС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Онлайн</a:t>
            </a:r>
            <a:r>
              <a:rPr lang="en-US" sz="1200" b="1" dirty="0"/>
              <a:t>-</a:t>
            </a:r>
            <a:r>
              <a:rPr lang="ru-RU" sz="1200" b="1" dirty="0"/>
              <a:t>сервисы как инструмент педагогической технологии дистанционного обучения</a:t>
            </a:r>
            <a:endParaRPr lang="ru-RU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3B6016F-4382-41F9-995C-7E639EB77CC8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fld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/19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Picture 2"/>
          <p:cNvPicPr/>
          <p:nvPr/>
        </p:nvPicPr>
        <p:blipFill>
          <a:blip r:embed="rId3"/>
          <a:srcRect l="19370" t="15750" r="43550" b="25191"/>
          <a:stretch/>
        </p:blipFill>
        <p:spPr>
          <a:xfrm>
            <a:off x="7164360" y="4797000"/>
            <a:ext cx="1583640" cy="141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sun1-89.userapi.com/IGfbQ9nV3HFszWG8fCvPaq8IMJjxfgXI_9NCyA/Rsd6izkkmS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13651" b="8926"/>
          <a:stretch/>
        </p:blipFill>
        <p:spPr bwMode="auto">
          <a:xfrm>
            <a:off x="1444398" y="300350"/>
            <a:ext cx="3559602" cy="5284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251640" y="210240"/>
            <a:ext cx="8640360" cy="6480000"/>
          </a:xfrm>
          <a:prstGeom prst="rect">
            <a:avLst/>
          </a:prstGeom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        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9BB7572-CBF7-4160-9D08-D2C69420E4E9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fld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/19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Picture 3"/>
          <p:cNvPicPr/>
          <p:nvPr/>
        </p:nvPicPr>
        <p:blipFill>
          <a:blip r:embed="rId3"/>
          <a:stretch/>
        </p:blipFill>
        <p:spPr>
          <a:xfrm>
            <a:off x="1069200" y="6343560"/>
            <a:ext cx="7004880" cy="347040"/>
          </a:xfrm>
          <a:prstGeom prst="rect">
            <a:avLst/>
          </a:prstGeom>
          <a:ln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251640" y="260640"/>
            <a:ext cx="8640360" cy="871920"/>
          </a:xfrm>
          <a:prstGeom prst="rect">
            <a:avLst/>
          </a:prstGeom>
          <a:solidFill>
            <a:srgbClr val="DE6522"/>
          </a:solidFill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Республиканский конкурс профессионального мастерства мастеров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	производственного обучения/преподавателей профессионального цикла п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рофессиональных</a:t>
            </a: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образовательных организаций Чувашской Республики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«Мой лучший мастер-класс – 2020»</a:t>
            </a:r>
            <a:endParaRPr lang="ru-RU" sz="1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251640" y="499680"/>
            <a:ext cx="3290760" cy="624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pic>
        <p:nvPicPr>
          <p:cNvPr id="190" name="Рисунок 6"/>
          <p:cNvPicPr/>
          <p:nvPr/>
        </p:nvPicPr>
        <p:blipFill>
          <a:blip r:embed="rId4"/>
          <a:stretch/>
        </p:blipFill>
        <p:spPr>
          <a:xfrm>
            <a:off x="376560" y="571680"/>
            <a:ext cx="2981520" cy="480600"/>
          </a:xfrm>
          <a:prstGeom prst="rect">
            <a:avLst/>
          </a:prstGeom>
          <a:ln>
            <a:noFill/>
          </a:ln>
        </p:spPr>
      </p:pic>
      <p:pic>
        <p:nvPicPr>
          <p:cNvPr id="191" name="Picture 2"/>
          <p:cNvPicPr/>
          <p:nvPr/>
        </p:nvPicPr>
        <p:blipFill>
          <a:blip r:embed="rId5"/>
          <a:srcRect l="13558" t="10453" r="37746" b="28898"/>
          <a:stretch/>
        </p:blipFill>
        <p:spPr>
          <a:xfrm>
            <a:off x="1115640" y="1412640"/>
            <a:ext cx="7128360" cy="4824000"/>
          </a:xfrm>
          <a:prstGeom prst="rect">
            <a:avLst/>
          </a:prstGeom>
          <a:ln w="9360">
            <a:noFill/>
          </a:ln>
        </p:spPr>
      </p:pic>
      <p:sp>
        <p:nvSpPr>
          <p:cNvPr id="192" name="CustomShape 5"/>
          <p:cNvSpPr/>
          <p:nvPr/>
        </p:nvSpPr>
        <p:spPr>
          <a:xfrm>
            <a:off x="155520" y="-914400"/>
            <a:ext cx="1904400" cy="19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3" name="Picture 3"/>
          <p:cNvPicPr/>
          <p:nvPr/>
        </p:nvPicPr>
        <p:blipFill>
          <a:blip r:embed="rId6"/>
          <a:srcRect l="26986" t="26656" r="62669" b="56787"/>
          <a:stretch/>
        </p:blipFill>
        <p:spPr>
          <a:xfrm>
            <a:off x="1043640" y="1412640"/>
            <a:ext cx="1332720" cy="119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cf.ppt-online.org/files1/slide/l/lvZEz4OhdHxo10JrG6e3fSsN2bK79kjTDWcUngyRpA/slide-7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1" y="1286707"/>
            <a:ext cx="8168507" cy="505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59378" y="300569"/>
            <a:ext cx="8640360" cy="6480000"/>
          </a:xfrm>
          <a:prstGeom prst="rect">
            <a:avLst/>
          </a:prstGeom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        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251640" y="116632"/>
            <a:ext cx="8640360" cy="1019528"/>
          </a:xfrm>
          <a:prstGeom prst="rect">
            <a:avLst/>
          </a:prstGeom>
          <a:solidFill>
            <a:srgbClr val="DE6522"/>
          </a:solidFill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Республиканский конкурс профессионального мастерства мастеров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	производственного обучения/преподавателей профессионального цикла п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рофессиональных</a:t>
            </a: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образовательных организаций Чувашской Республики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«Мой лучший мастер-класс – 2020»</a:t>
            </a:r>
          </a:p>
          <a:p>
            <a:pPr algn="r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195A922-6A04-46BF-9347-B766DD4E3036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11</a:t>
            </a:fld>
            <a:r>
              <a:rPr lang="ru-RU" sz="1200" b="0" strike="noStrike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/17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2" name="Picture 3"/>
          <p:cNvPicPr/>
          <p:nvPr/>
        </p:nvPicPr>
        <p:blipFill>
          <a:blip r:embed="rId3"/>
          <a:stretch/>
        </p:blipFill>
        <p:spPr>
          <a:xfrm>
            <a:off x="1069200" y="6343560"/>
            <a:ext cx="7004880" cy="347040"/>
          </a:xfrm>
          <a:prstGeom prst="rect">
            <a:avLst/>
          </a:prstGeom>
          <a:ln>
            <a:noFill/>
          </a:ln>
        </p:spPr>
      </p:pic>
      <p:sp>
        <p:nvSpPr>
          <p:cNvPr id="10" name="CustomShape 5"/>
          <p:cNvSpPr/>
          <p:nvPr/>
        </p:nvSpPr>
        <p:spPr>
          <a:xfrm>
            <a:off x="2405160" y="1138339"/>
            <a:ext cx="414792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98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РЕФЛЕКСИЯ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Рисунок 6"/>
          <p:cNvPicPr/>
          <p:nvPr/>
        </p:nvPicPr>
        <p:blipFill>
          <a:blip r:embed="rId4"/>
          <a:stretch/>
        </p:blipFill>
        <p:spPr>
          <a:xfrm>
            <a:off x="817920" y="633625"/>
            <a:ext cx="2981520" cy="480600"/>
          </a:xfrm>
          <a:prstGeom prst="rect">
            <a:avLst/>
          </a:prstGeom>
          <a:ln>
            <a:noFill/>
          </a:ln>
        </p:spPr>
      </p:pic>
      <p:pic>
        <p:nvPicPr>
          <p:cNvPr id="12" name="Picture 4" descr="80 лет системе профтехобразования — Тюменская межрегиональная организация  Профсоюза работников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40" y="159840"/>
            <a:ext cx="1118920" cy="7910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640" y="1549392"/>
            <a:ext cx="8729019" cy="468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dirty="0" smtClean="0"/>
              <a:t>Шесть шляп мышления»</a:t>
            </a:r>
            <a:r>
              <a:rPr lang="ru-RU" dirty="0" smtClean="0"/>
              <a:t> В практику развития мышления метафору «шести шляп» ввел известный психолог Эдвард де </a:t>
            </a:r>
            <a:r>
              <a:rPr lang="ru-RU" dirty="0" err="1" smtClean="0"/>
              <a:t>Боно</a:t>
            </a:r>
            <a:r>
              <a:rPr lang="ru-RU" dirty="0" smtClean="0"/>
              <a:t>. Выражение </a:t>
            </a:r>
          </a:p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dirty="0" smtClean="0"/>
              <a:t>Белая шляпа</a:t>
            </a:r>
          </a:p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/>
              <a:t>Белая шляпа – мыслим фактами, цифрами. Без эмоций, без субъективных оценок. </a:t>
            </a:r>
          </a:p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dirty="0" smtClean="0"/>
              <a:t>Желтая шляпа</a:t>
            </a:r>
          </a:p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/>
              <a:t>Позитивное мышление. Необходимо выделить в рассматриваемом явлении позитивные стороны и (!!!) аргументировать, почему они являются позитивными. </a:t>
            </a:r>
          </a:p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dirty="0" smtClean="0"/>
              <a:t>Черная шляпа</a:t>
            </a:r>
          </a:p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/>
              <a:t>Противоположность желтой шляпе. Нужно определить, что было трудно, неясно, проблематично, негативно</a:t>
            </a:r>
          </a:p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dirty="0" smtClean="0"/>
              <a:t>Красная шляпа</a:t>
            </a:r>
          </a:p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/>
              <a:t>Это – эмоциональная шляпа. Нужно связать изменения собственного эмоционального состояния с теми или иными моментами рассматриваемого явления.</a:t>
            </a:r>
          </a:p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/>
              <a:t> </a:t>
            </a:r>
            <a:r>
              <a:rPr lang="ru-RU" b="1" dirty="0" smtClean="0"/>
              <a:t>Зеленая шляпа</a:t>
            </a:r>
          </a:p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/>
              <a:t>Это – творческое мышление. Задайтесь вопросами: «Как можно было бы применить тот или иной факт, метод и т.д. в новой ситуации?»</a:t>
            </a:r>
          </a:p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dirty="0" smtClean="0"/>
              <a:t>Синяя шляпа</a:t>
            </a:r>
          </a:p>
          <a:p>
            <a:pPr marL="342900" indent="-341313">
              <a:lnSpc>
                <a:spcPct val="6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/>
              <a:t>Это - философская, обобщающая шляпа. Те, кто мыслит в «синем» русле, старается обобщить высказывания других «шляп», сделать общие выводы.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6542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55520" y="314567"/>
            <a:ext cx="8640360" cy="6480000"/>
          </a:xfrm>
          <a:prstGeom prst="rect">
            <a:avLst/>
          </a:prstGeom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               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194914" y="255140"/>
            <a:ext cx="8640360" cy="871920"/>
          </a:xfrm>
          <a:prstGeom prst="rect">
            <a:avLst/>
          </a:prstGeom>
          <a:solidFill>
            <a:srgbClr val="DE6522"/>
          </a:solidFill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Республиканский конкурс профессионального мастерства мастеров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	производственного обучения/преподавателей профессионального цикла п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рофессиональных</a:t>
            </a: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образовательных организаций Чувашской Республики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«Мой лучший мастер-класс – 2020»</a:t>
            </a:r>
            <a:endParaRPr lang="ru-RU" sz="1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6615000" y="630936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A824503-3B5F-4BE4-8A02-82C926E09B08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12</a:t>
            </a:fld>
            <a:r>
              <a:rPr lang="ru-RU" sz="1200" b="0" strike="noStrike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/17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Picture 3"/>
          <p:cNvPicPr/>
          <p:nvPr/>
        </p:nvPicPr>
        <p:blipFill>
          <a:blip r:embed="rId3"/>
          <a:stretch/>
        </p:blipFill>
        <p:spPr>
          <a:xfrm>
            <a:off x="1069200" y="6343560"/>
            <a:ext cx="7004880" cy="347040"/>
          </a:xfrm>
          <a:prstGeom prst="rect">
            <a:avLst/>
          </a:prstGeom>
          <a:ln>
            <a:noFill/>
          </a:ln>
        </p:spPr>
      </p:pic>
      <p:sp>
        <p:nvSpPr>
          <p:cNvPr id="207" name="Custom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0" name="Рисунок 6"/>
          <p:cNvPicPr/>
          <p:nvPr/>
        </p:nvPicPr>
        <p:blipFill>
          <a:blip r:embed="rId4"/>
          <a:stretch/>
        </p:blipFill>
        <p:spPr>
          <a:xfrm>
            <a:off x="459720" y="419525"/>
            <a:ext cx="2981520" cy="480600"/>
          </a:xfrm>
          <a:prstGeom prst="rect">
            <a:avLst/>
          </a:prstGeom>
          <a:ln>
            <a:noFill/>
          </a:ln>
        </p:spPr>
      </p:pic>
      <p:sp>
        <p:nvSpPr>
          <p:cNvPr id="211" name="CustomShape 7"/>
          <p:cNvSpPr/>
          <p:nvPr/>
        </p:nvSpPr>
        <p:spPr>
          <a:xfrm>
            <a:off x="2843808" y="1393987"/>
            <a:ext cx="2453040" cy="5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2800" b="1" dirty="0" smtClean="0"/>
              <a:t>MYQUIZ 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8"/>
          <p:cNvSpPr/>
          <p:nvPr/>
        </p:nvSpPr>
        <p:spPr>
          <a:xfrm>
            <a:off x="309111" y="2166120"/>
            <a:ext cx="2314440" cy="5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176187"/>
              </p:ext>
            </p:extLst>
          </p:nvPr>
        </p:nvGraphicFramePr>
        <p:xfrm>
          <a:off x="817920" y="1397000"/>
          <a:ext cx="6802080" cy="433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2080"/>
              </a:tblGrid>
              <a:tr h="542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ДОСТОИНСТВА КВИЗА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интереса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Активизация учащихся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Лучшее усвоение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мышления и</a:t>
                      </a:r>
                      <a:r>
                        <a:rPr lang="ru-RU" baseline="0" dirty="0" smtClean="0"/>
                        <a:t> творческих способностей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Разрядка напряжения и смена деятельности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Эффективный способ закрепления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Желание</a:t>
                      </a:r>
                      <a:r>
                        <a:rPr lang="ru-RU" baseline="0" dirty="0" smtClean="0"/>
                        <a:t> войти в 10 лучших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9" y="1256660"/>
            <a:ext cx="7347701" cy="54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291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70360" y="333720"/>
            <a:ext cx="8640360" cy="6480000"/>
          </a:xfrm>
          <a:prstGeom prst="rect">
            <a:avLst/>
          </a:prstGeom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        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3613794" y="333720"/>
            <a:ext cx="5296926" cy="684863"/>
          </a:xfrm>
          <a:prstGeom prst="rect">
            <a:avLst/>
          </a:prstGeom>
          <a:solidFill>
            <a:srgbClr val="DE6522"/>
          </a:solidFill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Республиканский конкурс </a:t>
            </a:r>
            <a:r>
              <a:rPr lang="ru-RU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профессионального мастерства мастеров производственного обучения/преподавателей профессионального цикла профессиональных образовательных организаций Чувашской Республики «Мой лучший мастер-класс – 2020»</a:t>
            </a:r>
          </a:p>
        </p:txBody>
      </p:sp>
      <p:sp>
        <p:nvSpPr>
          <p:cNvPr id="128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8C333E3-7082-4E4F-BE13-25DBCFE3EDFE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fld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/19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3"/>
          <p:cNvPicPr/>
          <p:nvPr/>
        </p:nvPicPr>
        <p:blipFill>
          <a:blip r:embed="rId2"/>
          <a:stretch/>
        </p:blipFill>
        <p:spPr>
          <a:xfrm>
            <a:off x="1069200" y="6343560"/>
            <a:ext cx="7004880" cy="347040"/>
          </a:xfrm>
          <a:prstGeom prst="rect">
            <a:avLst/>
          </a:prstGeom>
          <a:ln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2715066" y="4725144"/>
            <a:ext cx="2807640" cy="149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Андреева </a:t>
            </a: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Леонилла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Германовна,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Преподаватель  специальных дисциплин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высшей категории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7"/>
          <p:cNvSpPr/>
          <p:nvPr/>
        </p:nvSpPr>
        <p:spPr>
          <a:xfrm>
            <a:off x="318520" y="394343"/>
            <a:ext cx="3290760" cy="624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pic>
        <p:nvPicPr>
          <p:cNvPr id="136" name="Рисунок 6"/>
          <p:cNvPicPr/>
          <p:nvPr/>
        </p:nvPicPr>
        <p:blipFill>
          <a:blip r:embed="rId3"/>
          <a:stretch/>
        </p:blipFill>
        <p:spPr>
          <a:xfrm>
            <a:off x="343622" y="451952"/>
            <a:ext cx="2981520" cy="4806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D:\NDdKHlwPA8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1974092" cy="29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70360" y="333720"/>
            <a:ext cx="8640360" cy="6480000"/>
          </a:xfrm>
          <a:prstGeom prst="rect">
            <a:avLst/>
          </a:prstGeom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        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3613794" y="333720"/>
            <a:ext cx="5296926" cy="684863"/>
          </a:xfrm>
          <a:prstGeom prst="rect">
            <a:avLst/>
          </a:prstGeom>
          <a:solidFill>
            <a:srgbClr val="DE6522"/>
          </a:solidFill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Республиканский конкурс </a:t>
            </a:r>
            <a:r>
              <a:rPr lang="ru-RU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профессионального мастерства мастеров производственного обучения/преподавателей профессионального цикла профессиональных образовательных организаций Чувашской Республики «Мой лучший мастер-класс – 2020»</a:t>
            </a:r>
          </a:p>
        </p:txBody>
      </p:sp>
      <p:sp>
        <p:nvSpPr>
          <p:cNvPr id="128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8C333E3-7082-4E4F-BE13-25DBCFE3EDFE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fld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/19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3"/>
          <p:cNvPicPr/>
          <p:nvPr/>
        </p:nvPicPr>
        <p:blipFill>
          <a:blip r:embed="rId2"/>
          <a:stretch/>
        </p:blipFill>
        <p:spPr>
          <a:xfrm>
            <a:off x="1069200" y="6343560"/>
            <a:ext cx="7004880" cy="347040"/>
          </a:xfrm>
          <a:prstGeom prst="rect">
            <a:avLst/>
          </a:prstGeom>
          <a:ln>
            <a:noFill/>
          </a:ln>
        </p:spPr>
      </p:pic>
      <p:sp>
        <p:nvSpPr>
          <p:cNvPr id="133" name="CustomShape 6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7"/>
          <p:cNvSpPr/>
          <p:nvPr/>
        </p:nvSpPr>
        <p:spPr>
          <a:xfrm>
            <a:off x="318520" y="394343"/>
            <a:ext cx="3290760" cy="624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pic>
        <p:nvPicPr>
          <p:cNvPr id="136" name="Рисунок 6"/>
          <p:cNvPicPr/>
          <p:nvPr/>
        </p:nvPicPr>
        <p:blipFill>
          <a:blip r:embed="rId3"/>
          <a:stretch/>
        </p:blipFill>
        <p:spPr>
          <a:xfrm>
            <a:off x="343622" y="451952"/>
            <a:ext cx="2981520" cy="4806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3060000" y="1279800"/>
            <a:ext cx="3455640" cy="420480"/>
          </a:xfrm>
          <a:prstGeom prst="rect">
            <a:avLst/>
          </a:prstGeom>
          <a:solidFill>
            <a:srgbClr val="FDE5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/>
              <a:t>ЭТАПЫ МАСТЕР- КЛАССА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925275"/>
            <a:ext cx="69718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</a:t>
            </a:r>
            <a:r>
              <a:rPr lang="ru-RU" sz="2000" dirty="0" smtClean="0"/>
              <a:t>. Заполнение </a:t>
            </a:r>
            <a:r>
              <a:rPr lang="ru-RU" sz="2000" dirty="0"/>
              <a:t>таблицы «Знаю- Хочу- Узнал»</a:t>
            </a:r>
          </a:p>
          <a:p>
            <a:endParaRPr lang="ru-RU" sz="2000" dirty="0" smtClean="0"/>
          </a:p>
          <a:p>
            <a:r>
              <a:rPr lang="ru-RU" sz="2000" b="1" dirty="0" smtClean="0"/>
              <a:t>2. </a:t>
            </a:r>
            <a:r>
              <a:rPr lang="ru-RU" sz="2000" dirty="0" smtClean="0"/>
              <a:t>Особенности </a:t>
            </a:r>
            <a:r>
              <a:rPr lang="ru-RU" sz="2000" dirty="0"/>
              <a:t>использования платформы </a:t>
            </a:r>
            <a:r>
              <a:rPr lang="en-US" sz="2000" dirty="0"/>
              <a:t>ZOOM</a:t>
            </a:r>
            <a:r>
              <a:rPr lang="ru-RU" sz="2000" dirty="0"/>
              <a:t> , сравнение </a:t>
            </a:r>
            <a:r>
              <a:rPr lang="en-US" sz="2000" dirty="0"/>
              <a:t> c </a:t>
            </a:r>
            <a:r>
              <a:rPr lang="en-US" sz="2000" dirty="0" err="1"/>
              <a:t>Diskord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b="1" dirty="0" smtClean="0"/>
              <a:t>3</a:t>
            </a:r>
            <a:r>
              <a:rPr lang="ru-RU" sz="2000" dirty="0" smtClean="0"/>
              <a:t>. Использование </a:t>
            </a:r>
            <a:r>
              <a:rPr lang="en-US" sz="2000" dirty="0" err="1"/>
              <a:t>Googl</a:t>
            </a:r>
            <a:r>
              <a:rPr lang="ru-RU" sz="2000" dirty="0"/>
              <a:t> форм, сравнение с </a:t>
            </a:r>
            <a:r>
              <a:rPr lang="en-US" sz="2000" dirty="0"/>
              <a:t>Moodle</a:t>
            </a:r>
          </a:p>
          <a:p>
            <a:endParaRPr lang="ru-RU" sz="2000" dirty="0" smtClean="0"/>
          </a:p>
          <a:p>
            <a:r>
              <a:rPr lang="ru-RU" sz="2000" b="1" dirty="0" smtClean="0"/>
              <a:t>4</a:t>
            </a:r>
            <a:r>
              <a:rPr lang="ru-RU" sz="2000" dirty="0" smtClean="0"/>
              <a:t>. Возможности   </a:t>
            </a:r>
            <a:r>
              <a:rPr lang="ru-RU" sz="2000" dirty="0"/>
              <a:t>веб-сервиса</a:t>
            </a:r>
            <a:r>
              <a:rPr lang="en-US" sz="2000" dirty="0"/>
              <a:t> </a:t>
            </a:r>
            <a:r>
              <a:rPr lang="en-US" sz="2000" dirty="0" err="1"/>
              <a:t>MYQuiz</a:t>
            </a:r>
            <a:endParaRPr lang="en-US" sz="2000" dirty="0"/>
          </a:p>
          <a:p>
            <a:endParaRPr lang="ru-RU" sz="2000" dirty="0" smtClean="0"/>
          </a:p>
          <a:p>
            <a:r>
              <a:rPr lang="ru-RU" sz="2000" b="1" dirty="0" smtClean="0"/>
              <a:t>5</a:t>
            </a:r>
            <a:r>
              <a:rPr lang="ru-RU" sz="2000" dirty="0" smtClean="0"/>
              <a:t>. Рефлексия </a:t>
            </a:r>
            <a:r>
              <a:rPr lang="ru-RU" sz="2000" dirty="0"/>
              <a:t>с использованием метода шести шляп мышления Эдварда де </a:t>
            </a:r>
            <a:r>
              <a:rPr lang="ru-RU" sz="2000" dirty="0" err="1"/>
              <a:t>Боно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49421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51640" y="260640"/>
            <a:ext cx="8640360" cy="6480000"/>
          </a:xfrm>
          <a:prstGeom prst="rect">
            <a:avLst/>
          </a:prstGeom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        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251640" y="264240"/>
            <a:ext cx="8640360" cy="871920"/>
          </a:xfrm>
          <a:prstGeom prst="rect">
            <a:avLst/>
          </a:prstGeom>
          <a:solidFill>
            <a:srgbClr val="DE6522"/>
          </a:solidFill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Республиканский конкурс профессионального мастерства мастеров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	производственного обучения/преподавателей профессионального цикла п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рофессиональных</a:t>
            </a: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образовательных организаций Чувашской Республики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«Мой лучший мастер-класс – 2020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58560" y="1160280"/>
            <a:ext cx="8535600" cy="255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56521BE-7D80-45C9-95BD-905BC0E12BFD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fld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/19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3"/>
          <p:cNvPicPr/>
          <p:nvPr/>
        </p:nvPicPr>
        <p:blipFill>
          <a:blip r:embed="rId3"/>
          <a:stretch/>
        </p:blipFill>
        <p:spPr>
          <a:xfrm>
            <a:off x="1069200" y="6465600"/>
            <a:ext cx="7004880" cy="347040"/>
          </a:xfrm>
          <a:prstGeom prst="rect">
            <a:avLst/>
          </a:prstGeom>
          <a:ln>
            <a:noFill/>
          </a:ln>
        </p:spPr>
      </p:pic>
      <p:sp>
        <p:nvSpPr>
          <p:cNvPr id="160" name="CustomShape 6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7"/>
          <p:cNvSpPr/>
          <p:nvPr/>
        </p:nvSpPr>
        <p:spPr>
          <a:xfrm>
            <a:off x="2483768" y="1484784"/>
            <a:ext cx="3229584" cy="36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ru-RU" altLang="ru-RU" b="1" dirty="0">
                <a:cs typeface="Times New Roman" pitchFamily="18" charset="0"/>
              </a:rPr>
              <a:t>Рабочая таблица для З-Х-У</a:t>
            </a:r>
            <a:endParaRPr lang="ru-RU" altLang="ru-RU" dirty="0"/>
          </a:p>
        </p:txBody>
      </p:sp>
      <p:sp>
        <p:nvSpPr>
          <p:cNvPr id="166" name="CustomShape 10"/>
          <p:cNvSpPr/>
          <p:nvPr/>
        </p:nvSpPr>
        <p:spPr>
          <a:xfrm>
            <a:off x="251640" y="476640"/>
            <a:ext cx="3290760" cy="624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pic>
        <p:nvPicPr>
          <p:cNvPr id="167" name="Рисунок 6"/>
          <p:cNvPicPr/>
          <p:nvPr/>
        </p:nvPicPr>
        <p:blipFill>
          <a:blip r:embed="rId4"/>
          <a:stretch/>
        </p:blipFill>
        <p:spPr>
          <a:xfrm>
            <a:off x="376560" y="548280"/>
            <a:ext cx="2981520" cy="480600"/>
          </a:xfrm>
          <a:prstGeom prst="rect">
            <a:avLst/>
          </a:prstGeom>
          <a:ln>
            <a:noFill/>
          </a:ln>
        </p:spPr>
      </p:pic>
      <p:graphicFrame>
        <p:nvGraphicFramePr>
          <p:cNvPr id="1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69239"/>
              </p:ext>
            </p:extLst>
          </p:nvPr>
        </p:nvGraphicFramePr>
        <p:xfrm>
          <a:off x="353297" y="2174179"/>
          <a:ext cx="8332783" cy="4291421"/>
        </p:xfrm>
        <a:graphic>
          <a:graphicData uri="http://schemas.openxmlformats.org/drawingml/2006/table">
            <a:tbl>
              <a:tblPr/>
              <a:tblGrid>
                <a:gridCol w="2490511"/>
                <a:gridCol w="2074619"/>
                <a:gridCol w="877709"/>
                <a:gridCol w="2889944"/>
              </a:tblGrid>
              <a:tr h="2493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- что мы знаем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 - что мы хотим  узнать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- что мы узнали  и что нам осталось узнать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148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 информации,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которыми мы намерены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пользоваться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                         Д.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                         Е.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                         Ж.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                          З.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Источники, из которых мы намерены получить информацию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95536" y="332656"/>
            <a:ext cx="8290904" cy="524914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повысить мотивацию педагогов к овладению новыми возможностями онлайн - сервисов и их использованию в образовательном процессе.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-познакомить педагогов с основными интерактивными сервисами и возможностями использования онлайн-сервисов в образовательном процессе;</a:t>
            </a:r>
          </a:p>
          <a:p>
            <a:r>
              <a:rPr lang="ru-RU" dirty="0" smtClean="0"/>
              <a:t>-рассмотреть возможности использования онлайн-сервисов на различных этапах урока;</a:t>
            </a:r>
          </a:p>
          <a:p>
            <a:r>
              <a:rPr lang="ru-RU" dirty="0" smtClean="0"/>
              <a:t>-рассмотреть примеры дидактического материала, созданного с использованием приложений сервиса</a:t>
            </a:r>
          </a:p>
          <a:p>
            <a:endParaRPr lang="ru-RU" dirty="0"/>
          </a:p>
        </p:txBody>
      </p:sp>
      <p:sp>
        <p:nvSpPr>
          <p:cNvPr id="4" name="CustomShape 2"/>
          <p:cNvSpPr/>
          <p:nvPr/>
        </p:nvSpPr>
        <p:spPr>
          <a:xfrm>
            <a:off x="107504" y="264240"/>
            <a:ext cx="8784496" cy="871920"/>
          </a:xfrm>
          <a:prstGeom prst="rect">
            <a:avLst/>
          </a:prstGeom>
          <a:solidFill>
            <a:srgbClr val="DE6522"/>
          </a:solidFill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Республиканский конкурс </a:t>
            </a: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профессионального мастерства мастеров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	производственного обучения/преподавателей профессионального цикла п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рофессиональных</a:t>
            </a: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образовательных организаций Чувашской Республики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«Мой лучший мастер-класс – 2020»</a:t>
            </a:r>
          </a:p>
        </p:txBody>
      </p:sp>
      <p:pic>
        <p:nvPicPr>
          <p:cNvPr id="5" name="Рисунок 6"/>
          <p:cNvPicPr/>
          <p:nvPr/>
        </p:nvPicPr>
        <p:blipFill>
          <a:blip r:embed="rId2"/>
          <a:stretch/>
        </p:blipFill>
        <p:spPr>
          <a:xfrm>
            <a:off x="107504" y="458044"/>
            <a:ext cx="3456264" cy="587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39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51640" y="272472"/>
            <a:ext cx="8640360" cy="6480000"/>
          </a:xfrm>
          <a:prstGeom prst="rect">
            <a:avLst/>
          </a:prstGeom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lvl="0" indent="457200" fontAlgn="t">
              <a:spcBef>
                <a:spcPts val="600"/>
              </a:spcBef>
            </a:pPr>
            <a:r>
              <a:rPr lang="ru-RU" dirty="0" smtClean="0"/>
              <a:t>- в </a:t>
            </a:r>
            <a:r>
              <a:rPr lang="ru-RU" dirty="0" err="1"/>
              <a:t>Zoom</a:t>
            </a:r>
            <a:r>
              <a:rPr lang="ru-RU" dirty="0"/>
              <a:t> встроена интерактивная доска, ее можно показывать </a:t>
            </a:r>
            <a:endParaRPr lang="ru-RU" dirty="0" smtClean="0"/>
          </a:p>
          <a:p>
            <a:pPr lvl="0" indent="457200" fontAlgn="t">
              <a:spcBef>
                <a:spcPts val="600"/>
              </a:spcBef>
            </a:pPr>
            <a:r>
              <a:rPr lang="ru-RU" dirty="0" smtClean="0"/>
              <a:t>всем   участникам </a:t>
            </a:r>
            <a:r>
              <a:rPr lang="ru-RU" dirty="0"/>
              <a:t>видеоконференции во время проведения уроков</a:t>
            </a:r>
            <a:r>
              <a:rPr lang="ru-RU" dirty="0" smtClean="0"/>
              <a:t>;</a:t>
            </a:r>
          </a:p>
          <a:p>
            <a:pPr lvl="0" indent="457200" fontAlgn="t">
              <a:spcBef>
                <a:spcPts val="600"/>
              </a:spcBef>
            </a:pPr>
            <a:endParaRPr lang="ru-RU" dirty="0" smtClean="0"/>
          </a:p>
          <a:p>
            <a:pPr lvl="0" indent="457200" fontAlgn="t">
              <a:spcBef>
                <a:spcPts val="600"/>
              </a:spcBef>
            </a:pPr>
            <a:r>
              <a:rPr lang="ru-RU" dirty="0" smtClean="0"/>
              <a:t>- использовать интерактивную доску для изучения принципа действия </a:t>
            </a:r>
          </a:p>
          <a:p>
            <a:pPr lvl="0" indent="457200" fontAlgn="t">
              <a:spcBef>
                <a:spcPts val="600"/>
              </a:spcBef>
            </a:pPr>
            <a:r>
              <a:rPr lang="ru-RU" dirty="0" smtClean="0"/>
              <a:t>схем, совместного решения задач, для ответов на экзамене;</a:t>
            </a:r>
          </a:p>
          <a:p>
            <a:pPr lvl="0" indent="457200" fontAlgn="t">
              <a:spcBef>
                <a:spcPts val="600"/>
              </a:spcBef>
            </a:pPr>
            <a:endParaRPr lang="ru-RU" dirty="0"/>
          </a:p>
          <a:p>
            <a:pPr lvl="0" indent="457200" fontAlgn="t">
              <a:spcBef>
                <a:spcPts val="600"/>
              </a:spcBef>
            </a:pPr>
            <a:r>
              <a:rPr lang="ru-RU" dirty="0" smtClean="0"/>
              <a:t>- можно </a:t>
            </a:r>
            <a:r>
              <a:rPr lang="ru-RU" dirty="0"/>
              <a:t>проводить запись видеоконференции </a:t>
            </a:r>
            <a:endParaRPr lang="ru-RU" dirty="0" smtClean="0"/>
          </a:p>
          <a:p>
            <a:pPr lvl="0" indent="457200" fontAlgn="t">
              <a:spcBef>
                <a:spcPts val="600"/>
              </a:spcBef>
            </a:pPr>
            <a:r>
              <a:rPr lang="ru-RU" dirty="0" smtClean="0"/>
              <a:t>и </a:t>
            </a:r>
            <a:r>
              <a:rPr lang="ru-RU" dirty="0"/>
              <a:t>в нужные моменты ставить ее на </a:t>
            </a:r>
            <a:r>
              <a:rPr lang="ru-RU" dirty="0" smtClean="0"/>
              <a:t>паузу потом </a:t>
            </a:r>
            <a:r>
              <a:rPr lang="ru-RU" dirty="0"/>
              <a:t>это видео можно  </a:t>
            </a:r>
            <a:r>
              <a:rPr lang="ru-RU" dirty="0" smtClean="0"/>
              <a:t> </a:t>
            </a:r>
          </a:p>
          <a:p>
            <a:pPr lvl="0" indent="457200" fontAlgn="t">
              <a:spcBef>
                <a:spcPts val="600"/>
              </a:spcBef>
            </a:pPr>
            <a:r>
              <a:rPr lang="ru-RU" dirty="0" smtClean="0"/>
              <a:t>рассылать </a:t>
            </a:r>
            <a:r>
              <a:rPr lang="ru-RU" dirty="0"/>
              <a:t>ученикам,  </a:t>
            </a:r>
            <a:r>
              <a:rPr lang="ru-RU" dirty="0" smtClean="0"/>
              <a:t>которые </a:t>
            </a:r>
            <a:r>
              <a:rPr lang="ru-RU" dirty="0"/>
              <a:t>опоздали </a:t>
            </a:r>
            <a:r>
              <a:rPr lang="ru-RU" dirty="0" smtClean="0"/>
              <a:t>на </a:t>
            </a:r>
            <a:r>
              <a:rPr lang="ru-RU" dirty="0" err="1" smtClean="0"/>
              <a:t>видеовстречу</a:t>
            </a:r>
            <a:r>
              <a:rPr lang="ru-RU" dirty="0" smtClean="0"/>
              <a:t> </a:t>
            </a:r>
            <a:r>
              <a:rPr lang="ru-RU" dirty="0"/>
              <a:t>либо </a:t>
            </a:r>
            <a:r>
              <a:rPr lang="ru-RU"/>
              <a:t>не </a:t>
            </a:r>
            <a:r>
              <a:rPr lang="ru-RU" smtClean="0"/>
              <a:t>могли</a:t>
            </a:r>
          </a:p>
          <a:p>
            <a:pPr lvl="0" indent="457200" fontAlgn="t">
              <a:spcBef>
                <a:spcPts val="600"/>
              </a:spcBef>
            </a:pPr>
            <a:r>
              <a:rPr lang="ru-RU" smtClean="0"/>
              <a:t>присутствовать</a:t>
            </a:r>
            <a:endParaRPr lang="ru-RU" dirty="0"/>
          </a:p>
          <a:p>
            <a:pPr lvl="0" indent="457200" fontAlgn="t">
              <a:spcBef>
                <a:spcPts val="600"/>
              </a:spcBef>
            </a:pPr>
            <a:endParaRPr lang="en-US" dirty="0"/>
          </a:p>
          <a:p>
            <a:pPr lvl="0" indent="457200" fontAlgn="t">
              <a:spcBef>
                <a:spcPts val="60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ЗАЙДИТЕ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ССЫЛКЕ </a:t>
            </a:r>
          </a:p>
        </p:txBody>
      </p:sp>
      <p:sp>
        <p:nvSpPr>
          <p:cNvPr id="169" name="CustomShape 2"/>
          <p:cNvSpPr/>
          <p:nvPr/>
        </p:nvSpPr>
        <p:spPr>
          <a:xfrm>
            <a:off x="251640" y="264240"/>
            <a:ext cx="8640360" cy="871920"/>
          </a:xfrm>
          <a:prstGeom prst="rect">
            <a:avLst/>
          </a:prstGeom>
          <a:solidFill>
            <a:srgbClr val="DE6522"/>
          </a:solidFill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Республиканский конкурс профессионального мастерства мастеров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	производственного обучения/преподавателей профессионального цикла п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рофессиональных</a:t>
            </a: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образовательных организаций Чувашской Республики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«Мой лучший мастер-класс – 2020»</a:t>
            </a:r>
            <a:endParaRPr lang="ru-RU" sz="1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251640" y="476640"/>
            <a:ext cx="3290760" cy="624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pic>
        <p:nvPicPr>
          <p:cNvPr id="171" name="Рисунок 6"/>
          <p:cNvPicPr/>
          <p:nvPr/>
        </p:nvPicPr>
        <p:blipFill>
          <a:blip r:embed="rId3"/>
          <a:stretch/>
        </p:blipFill>
        <p:spPr>
          <a:xfrm>
            <a:off x="376560" y="548280"/>
            <a:ext cx="2981520" cy="480600"/>
          </a:xfrm>
          <a:prstGeom prst="rect">
            <a:avLst/>
          </a:prstGeom>
          <a:ln>
            <a:noFill/>
          </a:ln>
        </p:spPr>
      </p:pic>
      <p:sp>
        <p:nvSpPr>
          <p:cNvPr id="172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3B3E959-D9A3-4CFC-8D60-80D5B32017F5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</a:t>
            </a:fld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/19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3"/>
          <p:cNvPicPr/>
          <p:nvPr/>
        </p:nvPicPr>
        <p:blipFill>
          <a:blip r:embed="rId4"/>
          <a:stretch/>
        </p:blipFill>
        <p:spPr>
          <a:xfrm>
            <a:off x="1069200" y="6465600"/>
            <a:ext cx="7004880" cy="347040"/>
          </a:xfrm>
          <a:prstGeom prst="rect">
            <a:avLst/>
          </a:prstGeom>
          <a:ln>
            <a:noFill/>
          </a:ln>
        </p:spPr>
      </p:pic>
      <p:sp>
        <p:nvSpPr>
          <p:cNvPr id="174" name="CustomShape 5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251640" y="210240"/>
            <a:ext cx="8640360" cy="6480000"/>
          </a:xfrm>
          <a:prstGeom prst="rect">
            <a:avLst/>
          </a:prstGeom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        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9BB7572-CBF7-4160-9D08-D2C69420E4E9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</a:t>
            </a:fld>
            <a:r>
              <a:rPr lang="ru-RU" sz="1200" b="0" strike="noStrike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/17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Picture 3"/>
          <p:cNvPicPr/>
          <p:nvPr/>
        </p:nvPicPr>
        <p:blipFill>
          <a:blip r:embed="rId3"/>
          <a:stretch/>
        </p:blipFill>
        <p:spPr>
          <a:xfrm>
            <a:off x="1069200" y="6343560"/>
            <a:ext cx="7004880" cy="347040"/>
          </a:xfrm>
          <a:prstGeom prst="rect">
            <a:avLst/>
          </a:prstGeom>
          <a:ln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251640" y="260640"/>
            <a:ext cx="8640360" cy="871920"/>
          </a:xfrm>
          <a:prstGeom prst="rect">
            <a:avLst/>
          </a:prstGeom>
          <a:solidFill>
            <a:srgbClr val="DE6522"/>
          </a:solidFill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Республиканский конкурс профессионального мастерства мастеров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	производственного обучения/преподавателей профессионального цикла п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рофессиональных</a:t>
            </a: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образовательных организаций Чувашской Республики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«Мой лучший мастер-класс – 2020»</a:t>
            </a:r>
            <a:endParaRPr lang="ru-RU" sz="1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90" name="Рисунок 6"/>
          <p:cNvPicPr/>
          <p:nvPr/>
        </p:nvPicPr>
        <p:blipFill>
          <a:blip r:embed="rId4"/>
          <a:stretch/>
        </p:blipFill>
        <p:spPr>
          <a:xfrm>
            <a:off x="755576" y="620688"/>
            <a:ext cx="2981520" cy="480600"/>
          </a:xfrm>
          <a:prstGeom prst="rect">
            <a:avLst/>
          </a:prstGeom>
          <a:ln>
            <a:noFill/>
          </a:ln>
        </p:spPr>
      </p:pic>
      <p:sp>
        <p:nvSpPr>
          <p:cNvPr id="192" name="CustomShape 5"/>
          <p:cNvSpPr/>
          <p:nvPr/>
        </p:nvSpPr>
        <p:spPr>
          <a:xfrm>
            <a:off x="155520" y="-914400"/>
            <a:ext cx="1904400" cy="19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4" descr="80 лет системе профтехобразования — Тюменская межрегиональная организация  Профсоюза работников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4624"/>
            <a:ext cx="1118920" cy="7910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55791"/>
              </p:ext>
            </p:extLst>
          </p:nvPr>
        </p:nvGraphicFramePr>
        <p:xfrm>
          <a:off x="755575" y="1463040"/>
          <a:ext cx="777686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6119"/>
                <a:gridCol w="1484674"/>
                <a:gridCol w="1626070"/>
              </a:tblGrid>
              <a:tr h="3530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ZOOOM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Discord</a:t>
                      </a:r>
                      <a:endParaRPr lang="ru-RU" dirty="0"/>
                    </a:p>
                  </a:txBody>
                  <a:tcPr/>
                </a:tc>
              </a:tr>
              <a:tr h="353009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Запись</a:t>
                      </a:r>
                      <a:r>
                        <a:rPr lang="ru-RU" baseline="0" dirty="0" smtClean="0"/>
                        <a:t> разговора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53009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ru-RU" dirty="0" err="1" smtClean="0"/>
                        <a:t>татистика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53009"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˅</a:t>
                      </a:r>
                      <a:endParaRPr lang="ru-RU" dirty="0"/>
                    </a:p>
                  </a:txBody>
                  <a:tcPr/>
                </a:tc>
              </a:tr>
              <a:tr h="353009"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Максимальное число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353009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 презентаций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˅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53009">
                <a:tc>
                  <a:txBody>
                    <a:bodyPr/>
                    <a:lstStyle/>
                    <a:p>
                      <a:r>
                        <a:rPr lang="ru-RU" dirty="0" smtClean="0"/>
                        <a:t>Отправка файлов</a:t>
                      </a:r>
                      <a:r>
                        <a:rPr lang="ru-RU" baseline="0" dirty="0" smtClean="0"/>
                        <a:t> участникам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˅</a:t>
                      </a:r>
                      <a:endParaRPr lang="ru-RU" dirty="0"/>
                    </a:p>
                  </a:txBody>
                  <a:tcPr/>
                </a:tc>
              </a:tr>
              <a:tr h="353009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Совместная работа с документами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˅</a:t>
                      </a:r>
                      <a:endParaRPr lang="ru-RU" dirty="0"/>
                    </a:p>
                  </a:txBody>
                  <a:tcPr/>
                </a:tc>
              </a:tr>
              <a:tr h="353009">
                <a:tc>
                  <a:txBody>
                    <a:bodyPr/>
                    <a:lstStyle/>
                    <a:p>
                      <a:r>
                        <a:rPr lang="ru-RU" dirty="0" smtClean="0"/>
                        <a:t>Демонстрация рабочего стола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˅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˅</a:t>
                      </a:r>
                      <a:endParaRPr lang="ru-RU" dirty="0"/>
                    </a:p>
                  </a:txBody>
                  <a:tcPr/>
                </a:tc>
              </a:tr>
              <a:tr h="353009">
                <a:tc>
                  <a:txBody>
                    <a:bodyPr/>
                    <a:lstStyle/>
                    <a:p>
                      <a:r>
                        <a:rPr lang="ru-RU" dirty="0" smtClean="0"/>
                        <a:t>Белая доска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53009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Совместный доступ к экрану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˅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5300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Опросы и голосования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˅</a:t>
                      </a:r>
                      <a:endParaRPr lang="ru-RU" dirty="0"/>
                    </a:p>
                  </a:txBody>
                  <a:tcPr/>
                </a:tc>
              </a:tr>
              <a:tr h="353009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Голосовые и видео звонки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ustomShape 5"/>
          <p:cNvSpPr/>
          <p:nvPr/>
        </p:nvSpPr>
        <p:spPr>
          <a:xfrm>
            <a:off x="1780200" y="1151537"/>
            <a:ext cx="4772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ОСНОВНЫЕ ОТЛИЧИЯ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ZOOOM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DISCORD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556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52120" y="261368"/>
            <a:ext cx="8640360" cy="6480000"/>
          </a:xfrm>
          <a:prstGeom prst="rect">
            <a:avLst/>
          </a:prstGeom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ОСНОВНЫЕ ДОСТОИНСТВА КЛАССА </a:t>
            </a: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180000" indent="457200">
              <a:lnSpc>
                <a:spcPct val="150000"/>
              </a:lnSpc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1.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Простота настройки  и коммуникации </a:t>
            </a:r>
          </a:p>
          <a:p>
            <a:pPr marL="180000" indent="457200">
              <a:lnSpc>
                <a:spcPct val="15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Преподаватели могут организовывать курсы, приглашать учащихся и других    преподавателей, а также размещать задания, вопросы и материалы; рассылать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объявления и начинать обсуждения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180000" indent="457200">
              <a:lnSpc>
                <a:spcPct val="150000"/>
              </a:lnSpc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2.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Экономия времени и бумаги. </a:t>
            </a:r>
          </a:p>
          <a:p>
            <a:pPr marL="180000" indent="457200">
              <a:lnSpc>
                <a:spcPct val="150000"/>
              </a:lnSpc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3</a:t>
            </a: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Удобство.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Учащиеся могут просматривать задания в ленте или календаре курса либо на странице "Список дел". Все материалы автоматически добавляются в папки на </a:t>
            </a:r>
            <a:r>
              <a:rPr lang="ru-RU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Google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Диске.</a:t>
            </a:r>
          </a:p>
          <a:p>
            <a:pPr marL="180000" indent="457200">
              <a:lnSpc>
                <a:spcPct val="150000"/>
              </a:lnSpc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4.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Работа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с 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Google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Диском, Документами, Календарем, Формами и 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Gmail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</a:p>
        </p:txBody>
      </p:sp>
      <p:sp>
        <p:nvSpPr>
          <p:cNvPr id="195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880ABEC-E4F4-4404-950E-38410510DCF9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</a:t>
            </a:fld>
            <a:r>
              <a:rPr lang="ru-RU" sz="1200" b="0" strike="noStrike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/17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Picture 3"/>
          <p:cNvPicPr/>
          <p:nvPr/>
        </p:nvPicPr>
        <p:blipFill>
          <a:blip r:embed="rId3"/>
          <a:stretch/>
        </p:blipFill>
        <p:spPr>
          <a:xfrm>
            <a:off x="1069200" y="6343560"/>
            <a:ext cx="7004880" cy="347040"/>
          </a:xfrm>
          <a:prstGeom prst="rect">
            <a:avLst/>
          </a:prstGeom>
          <a:ln>
            <a:noFill/>
          </a:ln>
        </p:spPr>
      </p:pic>
      <p:sp>
        <p:nvSpPr>
          <p:cNvPr id="197" name="CustomShape 3"/>
          <p:cNvSpPr/>
          <p:nvPr/>
        </p:nvSpPr>
        <p:spPr>
          <a:xfrm>
            <a:off x="251640" y="260640"/>
            <a:ext cx="8640360" cy="871920"/>
          </a:xfrm>
          <a:prstGeom prst="rect">
            <a:avLst/>
          </a:prstGeom>
          <a:solidFill>
            <a:srgbClr val="DE6522"/>
          </a:solidFill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Республиканский конкурс профессионального мастерства мастеров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	производственного обучения/преподавателей профессионального цикла п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рофессиональных</a:t>
            </a: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образовательных организаций Чувашской Республики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«Мой лучший мастер-класс – 2020»</a:t>
            </a:r>
            <a:endParaRPr lang="ru-RU" sz="1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155520" y="-914400"/>
            <a:ext cx="1904400" cy="19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2" name="Рисунок 6"/>
          <p:cNvPicPr/>
          <p:nvPr/>
        </p:nvPicPr>
        <p:blipFill>
          <a:blip r:embed="rId4"/>
          <a:stretch/>
        </p:blipFill>
        <p:spPr>
          <a:xfrm>
            <a:off x="726384" y="620688"/>
            <a:ext cx="2981520" cy="480600"/>
          </a:xfrm>
          <a:prstGeom prst="rect">
            <a:avLst/>
          </a:prstGeom>
          <a:ln>
            <a:noFill/>
          </a:ln>
        </p:spPr>
      </p:pic>
      <p:pic>
        <p:nvPicPr>
          <p:cNvPr id="11" name="Picture 4" descr="80 лет системе профтехобразования — Тюменская межрегиональная организация  Профсоюза работников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44624"/>
            <a:ext cx="1118920" cy="7910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768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55520" y="314567"/>
            <a:ext cx="8640360" cy="6480000"/>
          </a:xfrm>
          <a:prstGeom prst="rect">
            <a:avLst/>
          </a:prstGeom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               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51640" y="264240"/>
            <a:ext cx="8640360" cy="871920"/>
          </a:xfrm>
          <a:prstGeom prst="rect">
            <a:avLst/>
          </a:prstGeom>
          <a:solidFill>
            <a:srgbClr val="DE6522"/>
          </a:solidFill>
          <a:ln w="76320">
            <a:solidFill>
              <a:srgbClr val="DE652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Республиканский конкурс профессионального мастерства мастеров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	производственного обучения/преподавателей профессионального цикла п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рофессиональных</a:t>
            </a: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образовательных организаций Чувашской Республики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«Мой лучший мастер-класс – 2020»</a:t>
            </a:r>
            <a:endParaRPr lang="ru-RU" sz="1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6615000" y="630936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A824503-3B5F-4BE4-8A02-82C926E09B08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</a:t>
            </a:fld>
            <a:r>
              <a:rPr lang="ru-RU" sz="1200" b="0" strike="noStrike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/17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Picture 3"/>
          <p:cNvPicPr/>
          <p:nvPr/>
        </p:nvPicPr>
        <p:blipFill>
          <a:blip r:embed="rId3"/>
          <a:stretch/>
        </p:blipFill>
        <p:spPr>
          <a:xfrm>
            <a:off x="1069200" y="6343560"/>
            <a:ext cx="7004880" cy="347040"/>
          </a:xfrm>
          <a:prstGeom prst="rect">
            <a:avLst/>
          </a:prstGeom>
          <a:ln>
            <a:noFill/>
          </a:ln>
        </p:spPr>
      </p:pic>
      <p:sp>
        <p:nvSpPr>
          <p:cNvPr id="207" name="Custom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0" name="Рисунок 6"/>
          <p:cNvPicPr/>
          <p:nvPr/>
        </p:nvPicPr>
        <p:blipFill>
          <a:blip r:embed="rId4"/>
          <a:stretch/>
        </p:blipFill>
        <p:spPr>
          <a:xfrm>
            <a:off x="817920" y="633625"/>
            <a:ext cx="2981520" cy="480600"/>
          </a:xfrm>
          <a:prstGeom prst="rect">
            <a:avLst/>
          </a:prstGeom>
          <a:ln>
            <a:noFill/>
          </a:ln>
        </p:spPr>
      </p:pic>
      <p:sp>
        <p:nvSpPr>
          <p:cNvPr id="211" name="CustomShape 7"/>
          <p:cNvSpPr/>
          <p:nvPr/>
        </p:nvSpPr>
        <p:spPr>
          <a:xfrm>
            <a:off x="2843808" y="1393987"/>
            <a:ext cx="2453040" cy="5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2800" b="1" dirty="0" smtClean="0"/>
              <a:t>MYQUIZ 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8"/>
          <p:cNvSpPr/>
          <p:nvPr/>
        </p:nvSpPr>
        <p:spPr>
          <a:xfrm>
            <a:off x="309111" y="2166120"/>
            <a:ext cx="2314440" cy="5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" name="Picture 4" descr="80 лет системе профтехобразования — Тюменская межрегиональная организация  Профсоюза работников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40" y="159840"/>
            <a:ext cx="1118920" cy="7910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47795"/>
              </p:ext>
            </p:extLst>
          </p:nvPr>
        </p:nvGraphicFramePr>
        <p:xfrm>
          <a:off x="817920" y="1397000"/>
          <a:ext cx="6802080" cy="433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2080"/>
              </a:tblGrid>
              <a:tr h="542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ДОСТОИНСТВА КВИЗА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интереса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Активизация учащихся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Лучшее усвоение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мышления и</a:t>
                      </a:r>
                      <a:r>
                        <a:rPr lang="ru-RU" baseline="0" dirty="0" smtClean="0"/>
                        <a:t> творческих способностей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Разрядка напряжения и смена деятельности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Эффективный способ закрепления</a:t>
                      </a:r>
                      <a:endParaRPr lang="ru-RU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Желание</a:t>
                      </a:r>
                      <a:r>
                        <a:rPr lang="ru-RU" baseline="0" dirty="0" smtClean="0"/>
                        <a:t> войти в 10 лучших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1291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704</Words>
  <Application>Microsoft Office PowerPoint</Application>
  <PresentationFormat>Экран (4:3)</PresentationFormat>
  <Paragraphs>216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Судленков - реализация проекта МЦК-ЧЭМК 2016 (урезанная версия)</dc:title>
  <dc:creator>Васильев Юрий Петрович;Данные предоставили: Поликарпов И.Л., Ильин Е.М., Камалутдинова С.М.</dc:creator>
  <cp:keywords>МЦК-ЧЭМК</cp:keywords>
  <cp:lastModifiedBy>Андреева Леонилла Германовна</cp:lastModifiedBy>
  <cp:revision>206</cp:revision>
  <cp:lastPrinted>2019-12-16T13:47:41Z</cp:lastPrinted>
  <dcterms:created xsi:type="dcterms:W3CDTF">2016-12-05T07:23:21Z</dcterms:created>
  <dcterms:modified xsi:type="dcterms:W3CDTF">2020-10-16T07:04:04Z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